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  <Override PartName="/customUI/images/fix3.png" ContentType="application/octet-stream"/>
  <Override PartName="/customUI/images/Delmac.png" ContentType="application/octet-stream"/>
  <Override PartName="/customUI/images/ocenka.png" ContentType="application/octet-stream"/>
  <Override PartName="/customUI/images/NewName.png" ContentType="application/octet-stream"/>
  <Override PartName="/customUI/images/Hour.png" ContentType="application/octet-stream"/>
  <Override PartName="/customUI/images/Vopros.png" ContentType="application/octet-stream"/>
  <Override PartName="/customUI/images/Vosst.png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4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4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>
        <p:scale>
          <a:sx n="70" d="100"/>
          <a:sy n="70" d="100"/>
        </p:scale>
        <p:origin x="-202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vbaProject" Target="vbaProject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96D92C-A892-4006-9BF6-436864229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0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19DAE-230D-42D3-8FB9-D9CD59A8DC7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ru-RU" dirty="0" smtClean="0"/>
              <a:t>Версия от 25.02.2011 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7A5C4-ECB2-46EB-9C73-4DA99258E2A2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6D90243-CAF2-47A5-8A54-1528756E1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0C37D-E9E1-41A5-AF3D-263655B41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B19A9-B480-4EB6-8B9A-1A931A67E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5462CBD-FB3C-43AE-BD81-2A6C13778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60C6E-8065-47D0-A359-8E59EF69E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BAEF-FF2A-4C11-A7B1-7A81EB9CF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B565CD7-6A39-4C38-8126-85FD39F8A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3095D-D974-4023-AACF-3D6B7C417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94261-1827-47E1-B223-17471ACCC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05FBA-37DA-4E16-9FC6-EB11309886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801F-EB15-4981-88BC-30CC5FCF85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398559-D33E-404D-BBEB-582EDD1FD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control" Target="../activeX/activeX1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pokoino.ru/articles/pdd/novie_pdd/" TargetMode="External"/><Relationship Id="rId3" Type="http://schemas.openxmlformats.org/officeDocument/2006/relationships/hyperlink" Target="http://images.yandex.ru/yandsearch?text=%D0%BA%D0%B0%D1%80%D1%82%D0%B8%D0%BD%D0%BA%D0%B8%20%D0%A2%D1%80%D0%BE%D1%82%D1%83%D0%B0%D1%80&amp;stype=image" TargetMode="External"/><Relationship Id="rId7" Type="http://schemas.openxmlformats.org/officeDocument/2006/relationships/hyperlink" Target="http://images.yandex.ru/yandsearch?text=%D0%BA%D0%B0%D1%80%D1%82%D0%B8%D0%BD%D0%BA%D0%B8+%D0%93%D0%98%D0%91%D0%94%D0%94+++%D0%94%D0%9F%D0%A1&amp;rpt=imag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hyperlink" Target="http://images.yandex.ru/yandsearch?text=%D0%BA%D0%B0%D1%80%D1%82%D0%B8%D0%BD%D0%BA%D0%B8%20%D0%A0%D0%B5%D0%B1%D0%B5%D0%BD%D0%BE%D0%BA%20%D0%BD%D0%B0%20%D0%BF%D0%B5%D1%80%D0%B5%D0%B4%D0%BD%D0%B5%D0%BC%20%D1%81%D0%B8%D0%B4%D0%B5%D0%BD%D1%8C%D0%B5%20%D0%B0%D0%B2%D1%82%D0%BE%D0%BC%D0%BE%D0%B1%D0%B8%D0%BB%D1%8F&amp;stype=image" TargetMode="External"/><Relationship Id="rId11" Type="http://schemas.openxmlformats.org/officeDocument/2006/relationships/hyperlink" Target="http://www.solkids.ru/raskraski-dla-malchikov2/744-raskraski-dla-malchikov-5-6-let.html" TargetMode="External"/><Relationship Id="rId5" Type="http://schemas.openxmlformats.org/officeDocument/2006/relationships/hyperlink" Target="http://images.yandex.ru/yandsearch?text=%D0%BA%D0%B0%D1%80%D1%82%D0%B8%D0%BD%D0%BA%D0%B8%20%D0%98%D0%B3%D1%80%D1%8B%20%D0%B4%D0%B5%D1%82%D0%B5%D0%B9%20%D0%BD%D0%B0%20%D0%B7%D0%B8%D0%BC%D0%BD%D0%B5%D0%B9%20%D0%B4%D0%BE%D1%80%D0%BE%D0%B3%D0%B5&amp;stype=image" TargetMode="External"/><Relationship Id="rId10" Type="http://schemas.openxmlformats.org/officeDocument/2006/relationships/hyperlink" Target="http://skyslogan.ru/rule_of_road" TargetMode="External"/><Relationship Id="rId4" Type="http://schemas.openxmlformats.org/officeDocument/2006/relationships/hyperlink" Target="http://images.yandex.ru/yandsearch?text=%D1%80%D0%B5%D0%B1%D0%B5%D0%BD%D0%BE%D0%BA+%D0%BD%D0%B0+%D0%B2%D0%B5%D0%BB%D0%BE%D1%81%D0%B8%D0%BF%D0%B5%D0%B4%D0%B5&amp;rpt=image&amp;lr=23341" TargetMode="External"/><Relationship Id="rId9" Type="http://schemas.openxmlformats.org/officeDocument/2006/relationships/hyperlink" Target="http://blog.pravabudut.ru/&#1087;&#1076;&#1076;/pdd-2012-v-formate-pdf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051720" y="2852936"/>
            <a:ext cx="5040560" cy="864096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«Знаешь ли ты ПДД?»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28650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028" name="Out_Zd"/>
          <p:cNvSpPr txBox="1">
            <a:spLocks noChangeArrowheads="1"/>
          </p:cNvSpPr>
          <p:nvPr/>
        </p:nvSpPr>
        <p:spPr bwMode="auto">
          <a:xfrm>
            <a:off x="1835150" y="64357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29" name="Out_Tim"/>
          <p:cNvSpPr txBox="1">
            <a:spLocks noChangeArrowheads="1"/>
          </p:cNvSpPr>
          <p:nvPr/>
        </p:nvSpPr>
        <p:spPr bwMode="auto">
          <a:xfrm>
            <a:off x="8053388" y="6435725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30" name="Tx_Zd"/>
          <p:cNvSpPr txBox="1">
            <a:spLocks noChangeArrowheads="1"/>
          </p:cNvSpPr>
          <p:nvPr/>
        </p:nvSpPr>
        <p:spPr bwMode="auto">
          <a:xfrm>
            <a:off x="539750" y="64912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31" name="Tx_Tim"/>
          <p:cNvSpPr txBox="1">
            <a:spLocks noChangeArrowheads="1"/>
          </p:cNvSpPr>
          <p:nvPr/>
        </p:nvSpPr>
        <p:spPr bwMode="auto">
          <a:xfrm>
            <a:off x="6227763" y="64912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1032" name="Tx_min"/>
          <p:cNvSpPr txBox="1">
            <a:spLocks noChangeArrowheads="1"/>
          </p:cNvSpPr>
          <p:nvPr/>
        </p:nvSpPr>
        <p:spPr bwMode="auto">
          <a:xfrm>
            <a:off x="8629650" y="6491288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rgbClr val="0000FF"/>
                </a:solidFill>
                <a:latin typeface="Arial" charset="0"/>
              </a:rPr>
              <a:t>Введите фамилию и имя</a:t>
            </a:r>
          </a:p>
        </p:txBody>
      </p:sp>
      <p:sp>
        <p:nvSpPr>
          <p:cNvPr id="3083" name="Rectangle 11">
            <a:hlinkClick r:id="" action="ppaction://macro?name=dd"/>
          </p:cNvPr>
          <p:cNvSpPr>
            <a:spLocks noChangeArrowheads="1"/>
          </p:cNvSpPr>
          <p:nvPr/>
        </p:nvSpPr>
        <p:spPr bwMode="auto">
          <a:xfrm>
            <a:off x="2555776" y="188641"/>
            <a:ext cx="51125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Интерактивный</a:t>
            </a:r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тест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036" name="Group 20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038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1048" name="Freeform 22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4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5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6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7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9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041" name="Freeform 30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31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3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33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34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35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36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0" name="Rectangle 37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7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427788"/>
            <a:ext cx="2159000" cy="3381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23528" y="3861048"/>
            <a:ext cx="84969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Акинина Светлана Алексеевна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учреждение общеобразовательная школа-интернат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«Панаевская школа-интернат среднего (полного) общего образования»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Библиотекарь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медиатеки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843213" y="5876925"/>
            <a:ext cx="3506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33CC"/>
                </a:solidFill>
              </a:rPr>
              <a:t>Создан с помощью конструктора тестов </a:t>
            </a:r>
            <a:r>
              <a:rPr lang="ru-RU" sz="1200" dirty="0" err="1">
                <a:solidFill>
                  <a:srgbClr val="0033CC"/>
                </a:solidFill>
              </a:rPr>
              <a:t>TestKit</a:t>
            </a:r>
            <a:endParaRPr lang="ru-RU" sz="1200" dirty="0">
              <a:solidFill>
                <a:srgbClr val="0033CC"/>
              </a:solidFill>
            </a:endParaRPr>
          </a:p>
        </p:txBody>
      </p:sp>
      <p:pic>
        <p:nvPicPr>
          <p:cNvPr id="35" name="Picture 18" descr="http://katti.ucoz.ru/_pu/38/14949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24744"/>
            <a:ext cx="211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3" name="Рисунок 3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052736"/>
            <a:ext cx="2581275" cy="1771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8" r:id="rId3" imgW="2950920" imgH="282600"/>
        </mc:Choice>
        <mc:Fallback>
          <p:control r:id="rId3" imgW="2950920" imgH="28260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2450" y="5445125"/>
                  <a:ext cx="2952750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9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2636912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467544" y="3231356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" name="KAN 4"/>
          <p:cNvGrpSpPr>
            <a:grpSpLocks/>
          </p:cNvGrpSpPr>
          <p:nvPr/>
        </p:nvGrpSpPr>
        <p:grpSpPr bwMode="auto">
          <a:xfrm>
            <a:off x="467544" y="3933056"/>
            <a:ext cx="647700" cy="395288"/>
            <a:chOff x="521" y="1309"/>
            <a:chExt cx="408" cy="249"/>
          </a:xfrm>
        </p:grpSpPr>
        <p:sp>
          <p:nvSpPr>
            <p:cNvPr id="3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5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6" name="KAN 5"/>
          <p:cNvGrpSpPr>
            <a:grpSpLocks/>
          </p:cNvGrpSpPr>
          <p:nvPr/>
        </p:nvGrpSpPr>
        <p:grpSpPr bwMode="auto">
          <a:xfrm>
            <a:off x="467544" y="4509120"/>
            <a:ext cx="647700" cy="395288"/>
            <a:chOff x="521" y="1309"/>
            <a:chExt cx="408" cy="249"/>
          </a:xfrm>
        </p:grpSpPr>
        <p:sp>
          <p:nvSpPr>
            <p:cNvPr id="49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50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1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521" y="1309"/>
            <a:chExt cx="408" cy="249"/>
          </a:xfrm>
        </p:grpSpPr>
        <p:sp>
          <p:nvSpPr>
            <p:cNvPr id="5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5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 лыжах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 санках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Ни на чём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1292225" y="391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 коньках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 велосипеде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 ногах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7" name="Picture 2" descr="E:\безопасность\ПДД\картинки\iCA2NXKV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276872"/>
            <a:ext cx="3884609" cy="2926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73" name="Группа 72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78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0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1" name="Группа 69"/>
              <p:cNvGrpSpPr/>
              <p:nvPr/>
            </p:nvGrpSpPr>
            <p:grpSpPr>
              <a:xfrm>
                <a:off x="6084186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2" name="Трапеция 81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Трапеция 82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Трапеция 85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9" name="Прямоугольник 78"/>
            <p:cNvSpPr/>
            <p:nvPr/>
          </p:nvSpPr>
          <p:spPr>
            <a:xfrm>
              <a:off x="522438" y="548680"/>
              <a:ext cx="54057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На чём детям можно</a:t>
              </a:r>
            </a:p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кататься по дорогам зимой?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10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2636912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467544" y="3231356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" name="KAN 4"/>
          <p:cNvGrpSpPr>
            <a:grpSpLocks/>
          </p:cNvGrpSpPr>
          <p:nvPr/>
        </p:nvGrpSpPr>
        <p:grpSpPr bwMode="auto">
          <a:xfrm>
            <a:off x="467544" y="3933056"/>
            <a:ext cx="647700" cy="395288"/>
            <a:chOff x="521" y="1309"/>
            <a:chExt cx="408" cy="249"/>
          </a:xfrm>
        </p:grpSpPr>
        <p:sp>
          <p:nvSpPr>
            <p:cNvPr id="3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5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6" name="KAN 5"/>
          <p:cNvGrpSpPr>
            <a:grpSpLocks/>
          </p:cNvGrpSpPr>
          <p:nvPr/>
        </p:nvGrpSpPr>
        <p:grpSpPr bwMode="auto">
          <a:xfrm>
            <a:off x="467544" y="4509120"/>
            <a:ext cx="647700" cy="395288"/>
            <a:chOff x="521" y="1309"/>
            <a:chExt cx="408" cy="249"/>
          </a:xfrm>
        </p:grpSpPr>
        <p:sp>
          <p:nvSpPr>
            <p:cNvPr id="49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50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1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521" y="1309"/>
            <a:chExt cx="408" cy="249"/>
          </a:xfrm>
        </p:grpSpPr>
        <p:sp>
          <p:nvSpPr>
            <p:cNvPr id="5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5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рождения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5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18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1292225" y="391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Нельзя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20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12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7" name="Picture 2" descr="E:\безопасность\ПДД\картинки\iCAW2KXT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273031"/>
            <a:ext cx="3096344" cy="23119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8" name="Группа 77"/>
          <p:cNvGrpSpPr/>
          <p:nvPr/>
        </p:nvGrpSpPr>
        <p:grpSpPr>
          <a:xfrm>
            <a:off x="457200" y="274638"/>
            <a:ext cx="8579296" cy="1443013"/>
            <a:chOff x="457200" y="274638"/>
            <a:chExt cx="8579296" cy="1443013"/>
          </a:xfrm>
        </p:grpSpPr>
        <p:grpSp>
          <p:nvGrpSpPr>
            <p:cNvPr id="79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1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2" name="Группа 69"/>
              <p:cNvGrpSpPr/>
              <p:nvPr/>
            </p:nvGrpSpPr>
            <p:grpSpPr>
              <a:xfrm>
                <a:off x="6084188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3" name="Трапеция 82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Трапеция 85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Трапеция 86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0" name="Прямоугольник 79"/>
            <p:cNvSpPr/>
            <p:nvPr/>
          </p:nvSpPr>
          <p:spPr>
            <a:xfrm>
              <a:off x="712460" y="332656"/>
              <a:ext cx="5082225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 какого возраста ребёнок </a:t>
              </a:r>
            </a:p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может сидеть на переднем </a:t>
              </a:r>
            </a:p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сиденье автомобиля?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11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410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4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411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2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411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14" name="KAN 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15" name="KAN 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16" name="KAN 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4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6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17" name="KAN 5"/>
          <p:cNvGrpSpPr>
            <a:grpSpLocks/>
          </p:cNvGrpSpPr>
          <p:nvPr/>
        </p:nvGrpSpPr>
        <p:grpSpPr bwMode="auto">
          <a:xfrm>
            <a:off x="444500" y="4572000"/>
            <a:ext cx="647700" cy="395288"/>
            <a:chOff x="295" y="1248"/>
            <a:chExt cx="408" cy="249"/>
          </a:xfrm>
        </p:grpSpPr>
        <p:sp>
          <p:nvSpPr>
            <p:cNvPr id="17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9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118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295" y="1248"/>
            <a:chExt cx="408" cy="249"/>
          </a:xfrm>
        </p:grpSpPr>
        <p:sp>
          <p:nvSpPr>
            <p:cNvPr id="2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Запрещающие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Развлекательные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auto">
          <a:xfrm>
            <a:off x="1292225" y="3282950"/>
            <a:ext cx="544001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Информационно — указательные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1"/>
          <p:cNvSpPr>
            <a:spLocks noChangeArrowheads="1"/>
          </p:cNvSpPr>
          <p:nvPr/>
        </p:nvSpPr>
        <p:spPr bwMode="auto">
          <a:xfrm>
            <a:off x="1292225" y="391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Угрожающие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Напоминающие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3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Предупреждающие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Рисунок 72" descr="Стоянка запреще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1772816"/>
            <a:ext cx="1165388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Рисунок 73" descr="Ограничение максимальной скорост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68344" y="1628800"/>
            <a:ext cx="1259217" cy="123255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Рисунок 74" descr="Стоянка запрещена1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264" y="2924944"/>
            <a:ext cx="100432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6" name="Рисунок 75" descr="Пункт первой мед. помощи.jp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392" y="2849900"/>
            <a:ext cx="804959" cy="115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7" name="Рисунок 76" descr="д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24128" y="4293096"/>
            <a:ext cx="1209987" cy="104272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8" name="Рисунок 77" descr="в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668344" y="4365104"/>
            <a:ext cx="1112646" cy="100269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80" name="Группа 79"/>
          <p:cNvGrpSpPr/>
          <p:nvPr/>
        </p:nvGrpSpPr>
        <p:grpSpPr>
          <a:xfrm>
            <a:off x="457200" y="274638"/>
            <a:ext cx="8579296" cy="1997010"/>
            <a:chOff x="457200" y="274638"/>
            <a:chExt cx="8579296" cy="1997010"/>
          </a:xfrm>
        </p:grpSpPr>
        <p:grpSp>
          <p:nvGrpSpPr>
            <p:cNvPr id="81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3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4" name="Группа 69"/>
              <p:cNvGrpSpPr/>
              <p:nvPr/>
            </p:nvGrpSpPr>
            <p:grpSpPr>
              <a:xfrm>
                <a:off x="6084190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5" name="Трапеция 84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Трапеция 85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Трапеция 86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Трапеция 87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Трапеция 88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848267" y="332656"/>
              <a:ext cx="4810612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Какие бывают </a:t>
              </a:r>
            </a:p>
            <a:p>
              <a:pPr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дорожные знаки?</a:t>
              </a:r>
              <a:endParaRPr lang="ru-RU" sz="4000" b="1" spc="50" dirty="0" smtClean="0">
                <a:ln w="11430"/>
                <a:solidFill>
                  <a:srgbClr val="FF0000"/>
                </a:solidFill>
              </a:endParaRPr>
            </a:p>
            <a:p>
              <a:pPr marL="342900" lvl="0" indent="-342900" algn="ctr"/>
              <a:endPara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12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0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4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411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2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21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2" name="KAN 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3" name="KAN 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4" name="KAN 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4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6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5" name="KAN 5"/>
          <p:cNvGrpSpPr>
            <a:grpSpLocks/>
          </p:cNvGrpSpPr>
          <p:nvPr/>
        </p:nvGrpSpPr>
        <p:grpSpPr bwMode="auto">
          <a:xfrm>
            <a:off x="444500" y="4572000"/>
            <a:ext cx="647700" cy="395288"/>
            <a:chOff x="295" y="1248"/>
            <a:chExt cx="408" cy="249"/>
          </a:xfrm>
        </p:grpSpPr>
        <p:sp>
          <p:nvSpPr>
            <p:cNvPr id="17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9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6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295" y="1248"/>
            <a:chExt cx="408" cy="249"/>
          </a:xfrm>
        </p:grpSpPr>
        <p:sp>
          <p:nvSpPr>
            <p:cNvPr id="2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Белый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Красный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Голубой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1292225" y="391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Жёлтый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9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Зелёный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Чёрный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4" name="Рисунок 63" descr="C:\Users\Акинина СА\AppData\Local\Microsoft\Windows\Temporary Internet Files\Content.Word\светофор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200400" cy="3819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4" name="Группа 73"/>
          <p:cNvGrpSpPr/>
          <p:nvPr/>
        </p:nvGrpSpPr>
        <p:grpSpPr>
          <a:xfrm>
            <a:off x="398304" y="274638"/>
            <a:ext cx="8638192" cy="1996812"/>
            <a:chOff x="398304" y="274638"/>
            <a:chExt cx="8638192" cy="2003637"/>
          </a:xfrm>
        </p:grpSpPr>
        <p:grpSp>
          <p:nvGrpSpPr>
            <p:cNvPr id="75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77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78" name="Группа 69"/>
              <p:cNvGrpSpPr/>
              <p:nvPr/>
            </p:nvGrpSpPr>
            <p:grpSpPr>
              <a:xfrm>
                <a:off x="6084192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79" name="Трапеция 78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Трапеция 79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Трапеция 80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Трапеция 81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Трапеция 82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6" name="Прямоугольник 75"/>
            <p:cNvSpPr/>
            <p:nvPr/>
          </p:nvSpPr>
          <p:spPr>
            <a:xfrm>
              <a:off x="398304" y="332656"/>
              <a:ext cx="5710538" cy="1945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Какие бывают </a:t>
              </a:r>
            </a:p>
            <a:p>
              <a:pPr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сигналы светофора?</a:t>
              </a:r>
              <a:endParaRPr lang="ru-RU" sz="4000" b="1" spc="50" dirty="0" smtClean="0">
                <a:ln w="11430"/>
                <a:solidFill>
                  <a:srgbClr val="FF0000"/>
                </a:solidFill>
              </a:endParaRPr>
            </a:p>
            <a:p>
              <a:pPr marL="342900" lvl="0" indent="-342900" algn="ctr"/>
              <a:endPara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13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0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4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411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2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21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2" name="KAN 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3" name="KAN 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4" name="KAN 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4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6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5" name="KAN 5"/>
          <p:cNvGrpSpPr>
            <a:grpSpLocks/>
          </p:cNvGrpSpPr>
          <p:nvPr/>
        </p:nvGrpSpPr>
        <p:grpSpPr bwMode="auto">
          <a:xfrm>
            <a:off x="444500" y="4572000"/>
            <a:ext cx="647700" cy="395288"/>
            <a:chOff x="295" y="1248"/>
            <a:chExt cx="408" cy="249"/>
          </a:xfrm>
        </p:grpSpPr>
        <p:sp>
          <p:nvSpPr>
            <p:cNvPr id="17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9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6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295" y="1248"/>
            <a:chExt cx="408" cy="249"/>
          </a:xfrm>
        </p:grpSpPr>
        <p:sp>
          <p:nvSpPr>
            <p:cNvPr id="2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Попутчик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Светофор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Мало машин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1292225" y="391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«Зебра»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Здесь ближе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2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Сам решаю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4" name="Рисунок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2996952"/>
            <a:ext cx="2543175" cy="18002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6" name="Группа 65"/>
          <p:cNvGrpSpPr/>
          <p:nvPr/>
        </p:nvGrpSpPr>
        <p:grpSpPr>
          <a:xfrm>
            <a:off x="457200" y="274638"/>
            <a:ext cx="8579296" cy="1873702"/>
            <a:chOff x="457200" y="274638"/>
            <a:chExt cx="8579296" cy="1880107"/>
          </a:xfrm>
        </p:grpSpPr>
        <p:grpSp>
          <p:nvGrpSpPr>
            <p:cNvPr id="67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69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6084194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71" name="Трапеция 70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Трапеция 72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Трапеция 82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8" name="Прямоугольник 67"/>
            <p:cNvSpPr/>
            <p:nvPr/>
          </p:nvSpPr>
          <p:spPr>
            <a:xfrm>
              <a:off x="857949" y="332656"/>
              <a:ext cx="5442243" cy="1822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Что может указать  нам на то, что в данном месте можно  переходить улицу?</a:t>
              </a:r>
            </a:p>
            <a:p>
              <a:pPr marL="342900" lvl="0" indent="-342900" algn="ctr"/>
              <a:endPara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14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0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4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411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2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21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2" name="KAN 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3" name="KAN 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4" name="KAN 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4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6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5" name="KAN 5"/>
          <p:cNvGrpSpPr>
            <a:grpSpLocks/>
          </p:cNvGrpSpPr>
          <p:nvPr/>
        </p:nvGrpSpPr>
        <p:grpSpPr bwMode="auto">
          <a:xfrm>
            <a:off x="444500" y="4572000"/>
            <a:ext cx="647700" cy="395288"/>
            <a:chOff x="295" y="1248"/>
            <a:chExt cx="408" cy="249"/>
          </a:xfrm>
        </p:grpSpPr>
        <p:sp>
          <p:nvSpPr>
            <p:cNvPr id="17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9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6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295" y="1248"/>
            <a:chExt cx="408" cy="249"/>
          </a:xfrm>
        </p:grpSpPr>
        <p:sp>
          <p:nvSpPr>
            <p:cNvPr id="2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«Переход» закрыт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1292225" y="2647950"/>
            <a:ext cx="399985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«Успеешь перебежать!»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Светофор устал!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1292225" y="3917950"/>
            <a:ext cx="4071863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«Переход» на ремонте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1292225" y="4552950"/>
            <a:ext cx="4143871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«Приготовься к переходу!»</a:t>
            </a: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Можно переходить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4" name="Рисунок 73" descr="светофор кр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1844824"/>
            <a:ext cx="793173" cy="2447620"/>
          </a:xfrm>
          <a:prstGeom prst="rect">
            <a:avLst/>
          </a:prstGeom>
        </p:spPr>
      </p:pic>
      <p:pic>
        <p:nvPicPr>
          <p:cNvPr id="75" name="Рисунок 74" descr="светофор жел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48264" y="2780928"/>
            <a:ext cx="746715" cy="2304256"/>
          </a:xfrm>
          <a:prstGeom prst="rect">
            <a:avLst/>
          </a:prstGeom>
        </p:spPr>
      </p:pic>
      <p:pic>
        <p:nvPicPr>
          <p:cNvPr id="76" name="Рисунок 75" descr="светофор зел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00392" y="3429000"/>
            <a:ext cx="746715" cy="2304256"/>
          </a:xfrm>
          <a:prstGeom prst="rect">
            <a:avLst/>
          </a:prstGeom>
        </p:spPr>
      </p:pic>
      <p:grpSp>
        <p:nvGrpSpPr>
          <p:cNvPr id="78" name="Группа 77"/>
          <p:cNvGrpSpPr/>
          <p:nvPr/>
        </p:nvGrpSpPr>
        <p:grpSpPr>
          <a:xfrm>
            <a:off x="457200" y="274638"/>
            <a:ext cx="8579296" cy="1565925"/>
            <a:chOff x="457200" y="274638"/>
            <a:chExt cx="8579296" cy="1571279"/>
          </a:xfrm>
        </p:grpSpPr>
        <p:grpSp>
          <p:nvGrpSpPr>
            <p:cNvPr id="79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1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2" name="Группа 69"/>
              <p:cNvGrpSpPr/>
              <p:nvPr/>
            </p:nvGrpSpPr>
            <p:grpSpPr>
              <a:xfrm>
                <a:off x="6084196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3" name="Трапеция 82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Трапеция 85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Трапеция 86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0" name="Прямоугольник 79"/>
            <p:cNvSpPr/>
            <p:nvPr/>
          </p:nvSpPr>
          <p:spPr>
            <a:xfrm>
              <a:off x="857949" y="332656"/>
              <a:ext cx="5442243" cy="1513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/>
              <a:r>
                <a:rPr lang="ru-RU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 чем говорят нам сигналы светофора?</a:t>
              </a:r>
            </a:p>
            <a:p>
              <a:pPr marL="342900" lvl="0" indent="-342900" algn="ctr"/>
              <a:endPara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0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4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411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2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21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2" name="KAN 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4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4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3" name="KAN 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4" name="KAN 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4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6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3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5" name="KAN 5"/>
          <p:cNvGrpSpPr>
            <a:grpSpLocks/>
          </p:cNvGrpSpPr>
          <p:nvPr/>
        </p:nvGrpSpPr>
        <p:grpSpPr bwMode="auto">
          <a:xfrm>
            <a:off x="444500" y="4572000"/>
            <a:ext cx="647700" cy="395288"/>
            <a:chOff x="295" y="1248"/>
            <a:chExt cx="408" cy="249"/>
          </a:xfrm>
        </p:grpSpPr>
        <p:sp>
          <p:nvSpPr>
            <p:cNvPr id="17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9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26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295" y="1248"/>
            <a:chExt cx="408" cy="249"/>
          </a:xfrm>
        </p:grpSpPr>
        <p:sp>
          <p:nvSpPr>
            <p:cNvPr id="2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Flag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Пешеходы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Животные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Пассажиры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1292225" y="391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Птицы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Водители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2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Насекомые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4168" y="2271712"/>
            <a:ext cx="1971675" cy="231457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228600" y="260648"/>
            <a:ext cx="8686800" cy="1800200"/>
            <a:chOff x="457200" y="260600"/>
            <a:chExt cx="8579296" cy="1575027"/>
          </a:xfrm>
        </p:grpSpPr>
        <p:grpSp>
          <p:nvGrpSpPr>
            <p:cNvPr id="77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79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0" name="Группа 69"/>
              <p:cNvGrpSpPr/>
              <p:nvPr/>
            </p:nvGrpSpPr>
            <p:grpSpPr>
              <a:xfrm>
                <a:off x="6084198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1" name="Трапеция 80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Трапеция 81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Трапеция 82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8" name="Прямоугольник 77"/>
            <p:cNvSpPr/>
            <p:nvPr/>
          </p:nvSpPr>
          <p:spPr>
            <a:xfrm>
              <a:off x="827584" y="260600"/>
              <a:ext cx="5442243" cy="157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/>
              <a:r>
                <a:rPr lang="ru-RU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Кто является участниками дорожного движения?</a:t>
              </a:r>
              <a:endPara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4099" name="Out_Zd" hidden="1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0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101" name="Tx_Zd" hidden="1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grpSp>
        <p:nvGrpSpPr>
          <p:cNvPr id="20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414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5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411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Итоги</a:t>
            </a:r>
            <a:endParaRPr lang="ru-RU" sz="1400" b="1" dirty="0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sp>
        <p:nvSpPr>
          <p:cNvPr id="4112" name="Cena" hidden="1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304800" y="1773238"/>
            <a:ext cx="8155632" cy="430688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Дорожная безопасность : Учебная книжка-тетрадь для 3-го (4-го)</a:t>
            </a:r>
            <a:r>
              <a:rPr 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Приложение к </a:t>
            </a:r>
            <a:r>
              <a:rPr 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уч.-мет.пос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«Дорожная безопасность: обучение и воспитание </a:t>
            </a:r>
            <a:r>
              <a:rPr 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мл.шк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.»/Под </a:t>
            </a:r>
            <a:r>
              <a:rPr lang="ru-RU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общ.ред.В.А.Федорова.-М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.: Изд.Дом Третий Рим, 2002.-32 с.: ил.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Тротуар</a:t>
            </a:r>
            <a:r>
              <a:rPr lang="ru-RU" sz="2500" dirty="0" smtClean="0"/>
              <a:t>- </a:t>
            </a:r>
            <a:r>
              <a:rPr lang="ru-RU" sz="3200" dirty="0" smtClean="0">
                <a:hlinkClick r:id="rId3"/>
              </a:rPr>
              <a:t>http://images.yandex.ru/yandsearch?text=%D0%BA%D0%B0%D1%80%D1%82%D0%B8%D0%BD%D0%BA%D0%B8%20%D0%A2%D1%80%D0%BE%D1%82%D1%83%D0%B0%D1%80&amp;stype=image</a:t>
            </a:r>
            <a:r>
              <a:rPr lang="ru-RU" sz="3200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Дети на велосипеде </a:t>
            </a:r>
            <a:r>
              <a:rPr lang="ru-RU" sz="3200" b="1" dirty="0" smtClean="0"/>
              <a:t>- </a:t>
            </a:r>
            <a:r>
              <a:rPr lang="ru-RU" sz="3200" dirty="0" smtClean="0">
                <a:hlinkClick r:id="rId4"/>
              </a:rPr>
              <a:t>http://images.yandex.ru/yandsearch?text=%D1%80%D0%B5%D0%B1%D0%B5%D0%BD%D0%BE%D0%BA+%D0%BD%D0%B0+%D0%B2%D0%B5%D0%BB%D0%BE%D1%81%D0%B8%D0%BF%D0%B5%D0%B4%D0%B5&amp;rpt=image&amp;lr=23341</a:t>
            </a:r>
            <a:r>
              <a:rPr lang="ru-RU" sz="3200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Игры детей на зимней дороге </a:t>
            </a:r>
            <a:r>
              <a:rPr lang="ru-RU" sz="3200" b="1" dirty="0" smtClean="0"/>
              <a:t>- </a:t>
            </a:r>
            <a:r>
              <a:rPr lang="ru-RU" sz="3200" u="sng" dirty="0" smtClean="0">
                <a:hlinkClick r:id="rId5"/>
              </a:rPr>
              <a:t>http://images.yandex.ru/yandsearch?text=%D0%BA%D0%B0%D1%80%D1%82%D0%B8%D0%BD%D0%BA%D0%B8%20%D0%98%D0%B3%D1%80%D1%8B%20%D0%B4%D0%B5%D1%82%D0%B5%D0%B9%20%D0%BD%D0%B0%20%D0%B7%D0%B8%D0%BC%D0%BD%D0%B5%D0%B9%20%D0%B4%D0%BE%D1%80%D0%BE%D0%B3%D0%B5&amp;stype=image</a:t>
            </a:r>
            <a:r>
              <a:rPr lang="ru-RU" sz="3200" dirty="0" smtClean="0"/>
              <a:t>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Ребенок на переднем сиденье автомобиля </a:t>
            </a:r>
            <a:r>
              <a:rPr lang="ru-RU" sz="3200" b="1" dirty="0" smtClean="0"/>
              <a:t>- </a:t>
            </a:r>
            <a:r>
              <a:rPr lang="ru-RU" sz="3200" u="sng" dirty="0" smtClean="0">
                <a:hlinkClick r:id="rId6"/>
              </a:rPr>
              <a:t>http://images.yandex.ru/yandsearch?text=%D0%BA%D0%B0%D1%80%D1%82%D0%B8%D0%BD%D0%BA%D0%B8%20%D0%A0%D0%B5%D0%B1%D0%B5%D0%BD%D0%BE%D0%BA%20%D0%BD%D0%B0%20%D0%BF%D0%B5%D1%80%D0%B5%D0%B4%D0%BD%D0%B5%D0%BC%20%D1%81%D0%B8%D0%B4%D0%B5%D0%BD%D1%8C%D0%B5%20%D0%B0%D0%B2%D1%82%D0%BE%D0%BC%D0%BE%D0%B1%D0%B8%D0%BB%D1%8F&amp;stype=image </a:t>
            </a:r>
            <a:endParaRPr lang="ru-RU" sz="3200" u="sng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ДПС -</a:t>
            </a:r>
            <a:r>
              <a:rPr lang="ru-RU" sz="3200" b="1" dirty="0" smtClean="0"/>
              <a:t> </a:t>
            </a:r>
            <a:r>
              <a:rPr lang="ru-RU" sz="3200" dirty="0" smtClean="0">
                <a:hlinkClick r:id="rId7"/>
              </a:rPr>
              <a:t>http://images.yandex.ru/yandsearch?text=%D0%BA%D0%B0%D1%80%D1%82%D0%B8%D0%BD%D0%BA%D0%B8+%D0%93%D0%98%D0%91%D0%94%D0%94+++%D0%94%D0%9F%D0%A1&amp;rpt=image</a:t>
            </a:r>
            <a:r>
              <a:rPr lang="ru-RU" sz="3200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Знаки  </a:t>
            </a:r>
            <a:r>
              <a:rPr lang="ru-RU" sz="3200" dirty="0" smtClean="0"/>
              <a:t>-  </a:t>
            </a:r>
            <a:r>
              <a:rPr lang="ru-RU" sz="3100" u="sng" dirty="0" smtClean="0">
                <a:hlinkClick r:id="rId8"/>
              </a:rPr>
              <a:t>http://spokoino.ru/articles/pdd/novie_pdd</a:t>
            </a:r>
            <a:r>
              <a:rPr lang="ru-RU" sz="800" u="sng" dirty="0" smtClean="0">
                <a:hlinkClick r:id="rId8"/>
              </a:rPr>
              <a:t>/</a:t>
            </a:r>
            <a:endParaRPr lang="ru-RU" sz="800" u="sng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Книга правил </a:t>
            </a:r>
            <a:r>
              <a:rPr lang="ru-RU" sz="800" dirty="0" smtClean="0"/>
              <a:t>- </a:t>
            </a:r>
            <a:r>
              <a:rPr lang="ru-RU" sz="3100" dirty="0" smtClean="0">
                <a:hlinkClick r:id="rId9"/>
              </a:rPr>
              <a:t>http</a:t>
            </a:r>
            <a:r>
              <a:rPr lang="ru-RU" sz="3100" u="sng" dirty="0" smtClean="0">
                <a:hlinkClick r:id="rId9"/>
              </a:rPr>
              <a:t>://blog.pravabudut.ru/пдд/pdd-2012-v-formate-pdf.html</a:t>
            </a:r>
            <a:endParaRPr lang="ru-RU" sz="3100" u="sng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Детям знать положено </a:t>
            </a:r>
            <a:r>
              <a:rPr lang="ru-RU" sz="800" u="sng" dirty="0" smtClean="0"/>
              <a:t>- </a:t>
            </a:r>
            <a:r>
              <a:rPr lang="ru-RU" sz="3100" dirty="0" smtClean="0">
                <a:hlinkClick r:id="rId10"/>
              </a:rPr>
              <a:t>http://skyslogan.ru/rule_of_road</a:t>
            </a:r>
            <a:r>
              <a:rPr lang="ru-RU" sz="3100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Светофор</a:t>
            </a:r>
            <a:r>
              <a:rPr lang="ru-RU" sz="800" dirty="0" smtClean="0"/>
              <a:t> - </a:t>
            </a:r>
            <a:r>
              <a:rPr lang="ru-RU" sz="3100" u="sng" dirty="0" smtClean="0">
                <a:hlinkClick r:id="rId11"/>
              </a:rPr>
              <a:t>http://www.solkids.ru/raskraski-dla-malchikov2/744-raskraski-dla-malchikov-5-6-let.html</a:t>
            </a:r>
            <a:r>
              <a:rPr lang="ru-RU" sz="3100" dirty="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87" name="Группа 65"/>
          <p:cNvGrpSpPr/>
          <p:nvPr/>
        </p:nvGrpSpPr>
        <p:grpSpPr>
          <a:xfrm>
            <a:off x="457200" y="332656"/>
            <a:ext cx="8229600" cy="1343009"/>
            <a:chOff x="457200" y="274638"/>
            <a:chExt cx="8229600" cy="134300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457200" y="274638"/>
              <a:ext cx="82296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dirty="0">
                <a:solidFill>
                  <a:schemeClr val="tx2"/>
                </a:solidFill>
                <a:cs typeface="+mn-cs"/>
              </a:endParaRPr>
            </a:p>
          </p:txBody>
        </p:sp>
        <p:grpSp>
          <p:nvGrpSpPr>
            <p:cNvPr id="89" name="Группа 69"/>
            <p:cNvGrpSpPr/>
            <p:nvPr/>
          </p:nvGrpSpPr>
          <p:grpSpPr>
            <a:xfrm>
              <a:off x="6084196" y="332652"/>
              <a:ext cx="2351846" cy="1284995"/>
              <a:chOff x="5574636" y="1976178"/>
              <a:chExt cx="1706400" cy="932339"/>
            </a:xfrm>
            <a:grpFill/>
          </p:grpSpPr>
          <p:sp>
            <p:nvSpPr>
              <p:cNvPr id="91" name="Трапеция 90"/>
              <p:cNvSpPr/>
              <p:nvPr/>
            </p:nvSpPr>
            <p:spPr>
              <a:xfrm>
                <a:off x="5729351" y="2304060"/>
                <a:ext cx="1429200" cy="108000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Трапеция 91"/>
              <p:cNvSpPr/>
              <p:nvPr/>
            </p:nvSpPr>
            <p:spPr>
              <a:xfrm>
                <a:off x="5652120" y="2505659"/>
                <a:ext cx="1567076" cy="146296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Трапеция 92"/>
              <p:cNvSpPr/>
              <p:nvPr/>
            </p:nvSpPr>
            <p:spPr>
              <a:xfrm>
                <a:off x="5574636" y="2764501"/>
                <a:ext cx="1706400" cy="144016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Трапеция 93"/>
              <p:cNvSpPr/>
              <p:nvPr/>
            </p:nvSpPr>
            <p:spPr>
              <a:xfrm>
                <a:off x="5782445" y="2123691"/>
                <a:ext cx="1332000" cy="90000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Трапеция 94"/>
              <p:cNvSpPr/>
              <p:nvPr/>
            </p:nvSpPr>
            <p:spPr>
              <a:xfrm>
                <a:off x="5826254" y="1976178"/>
                <a:ext cx="1260000" cy="72008"/>
              </a:xfrm>
              <a:prstGeom prst="trapezoid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0" name="Прямоугольник 89"/>
            <p:cNvSpPr/>
            <p:nvPr/>
          </p:nvSpPr>
          <p:spPr>
            <a:xfrm>
              <a:off x="827584" y="562670"/>
              <a:ext cx="5148064" cy="461665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ИЛЛЮСТРАЦИИ: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6147" name="Out_Zd" hidden="1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8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9" name="Tx_Zd" hidden="1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6150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6151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6152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7388" y="3571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5000"/>
              </a:lnSpc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Результаты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тестирования</a:t>
            </a:r>
          </a:p>
        </p:txBody>
      </p:sp>
      <p:sp>
        <p:nvSpPr>
          <p:cNvPr id="18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6155" name="Cena" hidden="1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</a:rPr>
              <a:t> бал.</a:t>
            </a:r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615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10795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6157" name="Out_proc"/>
          <p:cNvSpPr txBox="1">
            <a:spLocks noChangeArrowheads="1"/>
          </p:cNvSpPr>
          <p:nvPr/>
        </p:nvSpPr>
        <p:spPr bwMode="auto">
          <a:xfrm>
            <a:off x="6218238" y="3105150"/>
            <a:ext cx="10795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2" name="Out_oc"/>
          <p:cNvSpPr txBox="1">
            <a:spLocks noChangeArrowheads="1"/>
          </p:cNvSpPr>
          <p:nvPr/>
        </p:nvSpPr>
        <p:spPr bwMode="auto">
          <a:xfrm>
            <a:off x="7451725" y="3101975"/>
            <a:ext cx="10795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sz="66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0000FF"/>
                </a:solidFill>
                <a:latin typeface="Arial" charset="0"/>
              </a:rPr>
              <a:t>Правильных ответов</a:t>
            </a: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0000FF"/>
                </a:solidFill>
                <a:latin typeface="Arial" charset="0"/>
              </a:rPr>
              <a:t>Набранных баллов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7131050" y="2286000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Оценка</a:t>
            </a:r>
          </a:p>
        </p:txBody>
      </p:sp>
      <p:sp>
        <p:nvSpPr>
          <p:cNvPr id="6162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 dirty="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6163" name="T_osh"/>
          <p:cNvSpPr txBox="1">
            <a:spLocks noChangeArrowheads="1"/>
          </p:cNvSpPr>
          <p:nvPr/>
        </p:nvSpPr>
        <p:spPr bwMode="auto">
          <a:xfrm>
            <a:off x="1330325" y="46783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solidFill>
                  <a:srgbClr val="0000FF"/>
                </a:solidFill>
                <a:latin typeface="Arial" charset="0"/>
              </a:rPr>
              <a:t>Ошибки в выборе ответов на задания:</a:t>
            </a:r>
          </a:p>
        </p:txBody>
      </p:sp>
      <p:sp>
        <p:nvSpPr>
          <p:cNvPr id="616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10795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6165" name="Out_prb"/>
          <p:cNvSpPr txBox="1">
            <a:spLocks noChangeArrowheads="1"/>
          </p:cNvSpPr>
          <p:nvPr/>
        </p:nvSpPr>
        <p:spPr bwMode="auto">
          <a:xfrm>
            <a:off x="6218238" y="3819525"/>
            <a:ext cx="10795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1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3084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088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3089" name="KAN 2"/>
          <p:cNvGrpSpPr>
            <a:grpSpLocks/>
          </p:cNvGrpSpPr>
          <p:nvPr/>
        </p:nvGrpSpPr>
        <p:grpSpPr bwMode="auto">
          <a:xfrm>
            <a:off x="467544" y="3429000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3090" name="KAN 3"/>
          <p:cNvGrpSpPr>
            <a:grpSpLocks/>
          </p:cNvGrpSpPr>
          <p:nvPr/>
        </p:nvGrpSpPr>
        <p:grpSpPr bwMode="auto">
          <a:xfrm>
            <a:off x="395536" y="4725144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1292225" y="2012950"/>
            <a:ext cx="5728047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Движение велосипедов разрешено!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1292225" y="3429000"/>
            <a:ext cx="5656039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двухколёсных велосипедов!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1292225" y="4725144"/>
            <a:ext cx="580005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Движение велосипедов запрещено!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 descr="велосипед-запре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48264" y="2444730"/>
            <a:ext cx="2195736" cy="21879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6" name="Группа 45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37" name="Группа 69"/>
              <p:cNvGrpSpPr/>
              <p:nvPr/>
            </p:nvGrpSpPr>
            <p:grpSpPr>
              <a:xfrm>
                <a:off x="6084176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39" name="Трапеция 38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Трапеция 39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Трапеция 40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Трапеция 41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Трапеция 42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5" name="Прямоугольник 44"/>
            <p:cNvSpPr/>
            <p:nvPr/>
          </p:nvSpPr>
          <p:spPr>
            <a:xfrm>
              <a:off x="1043608" y="332656"/>
              <a:ext cx="487742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 чём говорит этот </a:t>
              </a:r>
            </a:p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дорожный знак?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2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3429000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395536" y="4725144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35" name="Rectangle 48"/>
          <p:cNvSpPr>
            <a:spLocks noChangeArrowheads="1"/>
          </p:cNvSpPr>
          <p:nvPr/>
        </p:nvSpPr>
        <p:spPr bwMode="auto">
          <a:xfrm>
            <a:off x="1292225" y="2012950"/>
            <a:ext cx="4431903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Пешеходный переход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1292225" y="3429000"/>
            <a:ext cx="435989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Переход запрещён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1292225" y="4869160"/>
            <a:ext cx="435989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«ЗЕБРЕ» можно лежать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 descr="Пешеходный переход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2564904"/>
            <a:ext cx="2111907" cy="20855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0" name="Группа 49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51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54" name="Группа 69"/>
              <p:cNvGrpSpPr/>
              <p:nvPr/>
            </p:nvGrpSpPr>
            <p:grpSpPr>
              <a:xfrm>
                <a:off x="6084178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55" name="Трапеция 54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Трапеция 55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Трапеция 56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Трапеция 57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Трапеция 58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2" name="Прямоугольник 51"/>
            <p:cNvSpPr/>
            <p:nvPr/>
          </p:nvSpPr>
          <p:spPr>
            <a:xfrm>
              <a:off x="1043608" y="332656"/>
              <a:ext cx="487742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 чём говорит этот </a:t>
              </a:r>
            </a:p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дорожный знак?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3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3429000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395536" y="4725144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1292225" y="2060848"/>
            <a:ext cx="4647927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Детям здесь ходить нельзя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1292225" y="3429000"/>
            <a:ext cx="4575919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Игровая площадка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1292225" y="4725144"/>
            <a:ext cx="4575919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Осторожно - ДЕТИ!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 descr="д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2636912"/>
            <a:ext cx="2540321" cy="218915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3" name="Группа 42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44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52" name="Группа 69"/>
              <p:cNvGrpSpPr/>
              <p:nvPr/>
            </p:nvGrpSpPr>
            <p:grpSpPr>
              <a:xfrm>
                <a:off x="6084178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53" name="Трапеция 52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Трапеция 53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Трапеция 54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Трапеция 55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Трапеция 56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0" name="Прямоугольник 49"/>
            <p:cNvSpPr/>
            <p:nvPr/>
          </p:nvSpPr>
          <p:spPr>
            <a:xfrm>
              <a:off x="1043608" y="332656"/>
              <a:ext cx="487742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 чём говорит этот </a:t>
              </a:r>
            </a:p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дорожный знак?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4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3429000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395536" y="4725144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Пассажиры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1292225" y="342900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Пешеходы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1292225" y="4653136"/>
            <a:ext cx="3279775" cy="50405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Гуляющие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 descr="C:\Users\Acer\Searches\Desktop\iCAMTLKS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2636912"/>
            <a:ext cx="3252468" cy="2450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0" name="Группа 49"/>
          <p:cNvGrpSpPr/>
          <p:nvPr/>
        </p:nvGrpSpPr>
        <p:grpSpPr>
          <a:xfrm>
            <a:off x="282352" y="188640"/>
            <a:ext cx="8579296" cy="1858218"/>
            <a:chOff x="457200" y="274638"/>
            <a:chExt cx="8579296" cy="1627678"/>
          </a:xfrm>
        </p:grpSpPr>
        <p:grpSp>
          <p:nvGrpSpPr>
            <p:cNvPr id="51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54" name="Группа 69"/>
              <p:cNvGrpSpPr/>
              <p:nvPr/>
            </p:nvGrpSpPr>
            <p:grpSpPr>
              <a:xfrm>
                <a:off x="6084180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55" name="Трапеция 54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Трапеция 55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Трапеция 56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Трапеция 57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Трапеция 58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2" name="Прямоугольник 51"/>
            <p:cNvSpPr/>
            <p:nvPr/>
          </p:nvSpPr>
          <p:spPr>
            <a:xfrm>
              <a:off x="903730" y="332656"/>
              <a:ext cx="515718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Как называются люди, </a:t>
              </a:r>
            </a:p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которые находятся на дороге, </a:t>
              </a:r>
            </a:p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но не водят транспорт </a:t>
              </a:r>
            </a:p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и не работают на ней?</a:t>
              </a:r>
              <a:endParaRPr lang="ru-RU" sz="2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3429000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395536" y="4869160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1292225" y="2012950"/>
            <a:ext cx="471993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Детско-подростковая служба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1292225" y="3429000"/>
            <a:ext cx="4791943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Дорожно-патрульная служба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1292225" y="4869160"/>
            <a:ext cx="4647927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«Думай, потом смотри»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2546121"/>
            <a:ext cx="2364854" cy="17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44" name="Группа 43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50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53" name="Группа 69"/>
              <p:cNvGrpSpPr/>
              <p:nvPr/>
            </p:nvGrpSpPr>
            <p:grpSpPr>
              <a:xfrm>
                <a:off x="6084180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54" name="Трапеция 53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Трапеция 54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Трапеция 55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Трапеция 56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Трапеция 57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1" name="Прямоугольник 50"/>
            <p:cNvSpPr/>
            <p:nvPr/>
          </p:nvSpPr>
          <p:spPr>
            <a:xfrm>
              <a:off x="1403648" y="620688"/>
              <a:ext cx="407438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4000" b="1" spc="50" dirty="0" smtClean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Что такое ДПС?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2708920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467544" y="3231356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37" name="KAN 4"/>
          <p:cNvGrpSpPr>
            <a:grpSpLocks/>
          </p:cNvGrpSpPr>
          <p:nvPr/>
        </p:nvGrpSpPr>
        <p:grpSpPr bwMode="auto">
          <a:xfrm>
            <a:off x="467544" y="3933056"/>
            <a:ext cx="647700" cy="395288"/>
            <a:chOff x="521" y="1309"/>
            <a:chExt cx="408" cy="249"/>
          </a:xfrm>
        </p:grpSpPr>
        <p:sp>
          <p:nvSpPr>
            <p:cNvPr id="3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5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8" name="KAN 5"/>
          <p:cNvGrpSpPr>
            <a:grpSpLocks/>
          </p:cNvGrpSpPr>
          <p:nvPr/>
        </p:nvGrpSpPr>
        <p:grpSpPr bwMode="auto">
          <a:xfrm>
            <a:off x="467544" y="4509120"/>
            <a:ext cx="647700" cy="395288"/>
            <a:chOff x="521" y="1309"/>
            <a:chExt cx="408" cy="249"/>
          </a:xfrm>
        </p:grpSpPr>
        <p:sp>
          <p:nvSpPr>
            <p:cNvPr id="49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50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1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54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521" y="1309"/>
            <a:chExt cx="408" cy="249"/>
          </a:xfrm>
        </p:grpSpPr>
        <p:sp>
          <p:nvSpPr>
            <p:cNvPr id="5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5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Тропинка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Дорога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Тротуар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1292225" y="391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Проезжая часть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4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Газон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5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Огород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85" name="Picture 2" descr="E:\безопасность\ПДД\картинки\iCA350Z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075474"/>
            <a:ext cx="2039232" cy="27070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84" name="Группа 83"/>
          <p:cNvGrpSpPr/>
          <p:nvPr/>
        </p:nvGrpSpPr>
        <p:grpSpPr>
          <a:xfrm>
            <a:off x="457200" y="274638"/>
            <a:ext cx="8579296" cy="1443013"/>
            <a:chOff x="457200" y="274638"/>
            <a:chExt cx="8579296" cy="1443013"/>
          </a:xfrm>
        </p:grpSpPr>
        <p:grpSp>
          <p:nvGrpSpPr>
            <p:cNvPr id="86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8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9" name="Группа 69"/>
              <p:cNvGrpSpPr/>
              <p:nvPr/>
            </p:nvGrpSpPr>
            <p:grpSpPr>
              <a:xfrm>
                <a:off x="6084180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90" name="Трапеция 89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Трапеция 90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Трапеция 91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Трапеция 92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Трапеция 93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7" name="Прямоугольник 86"/>
            <p:cNvSpPr/>
            <p:nvPr/>
          </p:nvSpPr>
          <p:spPr>
            <a:xfrm>
              <a:off x="700470" y="332656"/>
              <a:ext cx="5563703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Как называется часть улицы, </a:t>
              </a:r>
            </a:p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которая принадлежит </a:t>
              </a:r>
            </a:p>
            <a:p>
              <a:pPr marL="342900" lvl="0" indent="-342900" algn="ctr"/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только пешеходам?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7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2636912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467544" y="3231356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" name="KAN 4"/>
          <p:cNvGrpSpPr>
            <a:grpSpLocks/>
          </p:cNvGrpSpPr>
          <p:nvPr/>
        </p:nvGrpSpPr>
        <p:grpSpPr bwMode="auto">
          <a:xfrm>
            <a:off x="467544" y="3933056"/>
            <a:ext cx="647700" cy="395288"/>
            <a:chOff x="521" y="1309"/>
            <a:chExt cx="408" cy="249"/>
          </a:xfrm>
        </p:grpSpPr>
        <p:sp>
          <p:nvSpPr>
            <p:cNvPr id="3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5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6" name="KAN 5"/>
          <p:cNvGrpSpPr>
            <a:grpSpLocks/>
          </p:cNvGrpSpPr>
          <p:nvPr/>
        </p:nvGrpSpPr>
        <p:grpSpPr bwMode="auto">
          <a:xfrm>
            <a:off x="467544" y="4509120"/>
            <a:ext cx="647700" cy="395288"/>
            <a:chOff x="521" y="1309"/>
            <a:chExt cx="408" cy="249"/>
          </a:xfrm>
        </p:grpSpPr>
        <p:sp>
          <p:nvSpPr>
            <p:cNvPr id="49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50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1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521" y="1309"/>
            <a:chExt cx="408" cy="249"/>
          </a:xfrm>
        </p:grpSpPr>
        <p:sp>
          <p:nvSpPr>
            <p:cNvPr id="5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5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1292225" y="2012950"/>
            <a:ext cx="4935959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По ходу движения транспорта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auto">
          <a:xfrm>
            <a:off x="1292225" y="2647950"/>
            <a:ext cx="4935959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Навстречу движения транспорта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auto">
          <a:xfrm>
            <a:off x="1292225" y="3282950"/>
            <a:ext cx="4863951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Перебегать туда, где нет машин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" name="Rectangle 51"/>
          <p:cNvSpPr>
            <a:spLocks noChangeArrowheads="1"/>
          </p:cNvSpPr>
          <p:nvPr/>
        </p:nvSpPr>
        <p:spPr bwMode="auto">
          <a:xfrm>
            <a:off x="1292225" y="3919538"/>
            <a:ext cx="4791943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По середине проезжей части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2" name="Rectangle 52"/>
          <p:cNvSpPr>
            <a:spLocks noChangeArrowheads="1"/>
          </p:cNvSpPr>
          <p:nvPr/>
        </p:nvSpPr>
        <p:spPr bwMode="auto">
          <a:xfrm>
            <a:off x="1292225" y="4552950"/>
            <a:ext cx="5007967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Ждать. пока проедут все машины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3" name="Rectangle 53"/>
          <p:cNvSpPr>
            <a:spLocks noChangeArrowheads="1"/>
          </p:cNvSpPr>
          <p:nvPr/>
        </p:nvSpPr>
        <p:spPr bwMode="auto">
          <a:xfrm>
            <a:off x="1292225" y="5189538"/>
            <a:ext cx="4647927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Вернуться домой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3068960"/>
            <a:ext cx="261031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67" name="Группа 66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78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0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1" name="Группа 69"/>
              <p:cNvGrpSpPr/>
              <p:nvPr/>
            </p:nvGrpSpPr>
            <p:grpSpPr>
              <a:xfrm>
                <a:off x="6084182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2" name="Трапеция 81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Трапеция 82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Трапеция 85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9" name="Прямоугольник 78"/>
            <p:cNvSpPr/>
            <p:nvPr/>
          </p:nvSpPr>
          <p:spPr>
            <a:xfrm>
              <a:off x="611560" y="620688"/>
              <a:ext cx="5804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Как надо идти по обочине дороги, </a:t>
              </a:r>
            </a:p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</a:rPr>
                <a:t>если нет тротуаров?</a:t>
              </a:r>
              <a:endPara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07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8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6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77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Задание</a:t>
            </a:r>
          </a:p>
        </p:txBody>
      </p:sp>
      <p:sp>
        <p:nvSpPr>
          <p:cNvPr id="30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Arial" charset="0"/>
              <a:cs typeface="Arial" charset="0"/>
              <a:sym typeface="Webdings" pitchFamily="18" charset="2"/>
            </a:endParaRPr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3124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5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26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87" name="Cena"/>
          <p:cNvSpPr>
            <a:spLocks noChangeArrowheads="1"/>
          </p:cNvSpPr>
          <p:nvPr/>
        </p:nvSpPr>
        <p:spPr bwMode="auto">
          <a:xfrm>
            <a:off x="1866900" y="6440488"/>
            <a:ext cx="433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r"/>
            <a:r>
              <a:rPr lang="ru-RU" sz="1000">
                <a:solidFill>
                  <a:schemeClr val="tx2"/>
                </a:solidFill>
              </a:rPr>
              <a:t>1 бал.</a:t>
            </a:r>
          </a:p>
        </p:txBody>
      </p:sp>
      <p:grpSp>
        <p:nvGrpSpPr>
          <p:cNvPr id="3" name="KAN 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2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4" name="KAN 2"/>
          <p:cNvGrpSpPr>
            <a:grpSpLocks/>
          </p:cNvGrpSpPr>
          <p:nvPr/>
        </p:nvGrpSpPr>
        <p:grpSpPr bwMode="auto">
          <a:xfrm>
            <a:off x="467544" y="2636912"/>
            <a:ext cx="647700" cy="395288"/>
            <a:chOff x="521" y="1309"/>
            <a:chExt cx="408" cy="249"/>
          </a:xfrm>
        </p:grpSpPr>
        <p:sp>
          <p:nvSpPr>
            <p:cNvPr id="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7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4" name="KAN 3"/>
          <p:cNvGrpSpPr>
            <a:grpSpLocks/>
          </p:cNvGrpSpPr>
          <p:nvPr/>
        </p:nvGrpSpPr>
        <p:grpSpPr bwMode="auto">
          <a:xfrm>
            <a:off x="467544" y="3231356"/>
            <a:ext cx="647700" cy="395288"/>
            <a:chOff x="521" y="1309"/>
            <a:chExt cx="408" cy="249"/>
          </a:xfrm>
        </p:grpSpPr>
        <p:sp>
          <p:nvSpPr>
            <p:cNvPr id="11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12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1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311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5" name="KAN 4"/>
          <p:cNvGrpSpPr>
            <a:grpSpLocks/>
          </p:cNvGrpSpPr>
          <p:nvPr/>
        </p:nvGrpSpPr>
        <p:grpSpPr bwMode="auto">
          <a:xfrm>
            <a:off x="467544" y="3933056"/>
            <a:ext cx="647700" cy="395288"/>
            <a:chOff x="521" y="1309"/>
            <a:chExt cx="408" cy="249"/>
          </a:xfrm>
        </p:grpSpPr>
        <p:sp>
          <p:nvSpPr>
            <p:cNvPr id="38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9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5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6" name="KAN 5"/>
          <p:cNvGrpSpPr>
            <a:grpSpLocks/>
          </p:cNvGrpSpPr>
          <p:nvPr/>
        </p:nvGrpSpPr>
        <p:grpSpPr bwMode="auto">
          <a:xfrm>
            <a:off x="467544" y="4509120"/>
            <a:ext cx="647700" cy="395288"/>
            <a:chOff x="521" y="1309"/>
            <a:chExt cx="408" cy="249"/>
          </a:xfrm>
        </p:grpSpPr>
        <p:sp>
          <p:nvSpPr>
            <p:cNvPr id="49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5</a:t>
              </a:r>
            </a:p>
          </p:txBody>
        </p:sp>
        <p:sp>
          <p:nvSpPr>
            <p:cNvPr id="50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1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17" name="KAN 6"/>
          <p:cNvGrpSpPr>
            <a:grpSpLocks/>
          </p:cNvGrpSpPr>
          <p:nvPr/>
        </p:nvGrpSpPr>
        <p:grpSpPr bwMode="auto">
          <a:xfrm>
            <a:off x="444500" y="5207000"/>
            <a:ext cx="647700" cy="395288"/>
            <a:chOff x="521" y="1309"/>
            <a:chExt cx="408" cy="249"/>
          </a:xfrm>
        </p:grpSpPr>
        <p:sp>
          <p:nvSpPr>
            <p:cNvPr id="55" name="Fon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6</a:t>
              </a:r>
            </a:p>
          </p:txBody>
        </p:sp>
        <p:sp>
          <p:nvSpPr>
            <p:cNvPr id="56" name="Prkl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57" name="Oval 9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59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1292225" y="201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Вообще нельзя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1292225" y="2647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6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1292225" y="328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18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1292225" y="391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Только взрослым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1292225" y="4552950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14 лет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" name="Rectangle 53"/>
          <p:cNvSpPr>
            <a:spLocks noChangeArrowheads="1"/>
          </p:cNvSpPr>
          <p:nvPr/>
        </p:nvSpPr>
        <p:spPr bwMode="auto">
          <a:xfrm>
            <a:off x="1292225" y="5189538"/>
            <a:ext cx="3279775" cy="431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Arial" charset="0"/>
              </a:rPr>
              <a:t>С любого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7" name="Picture 2" descr="E:\безопасность\ПДД\картинки\iCA7C1TG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2348880"/>
            <a:ext cx="3478688" cy="26206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78" name="Группа 77"/>
          <p:cNvGrpSpPr/>
          <p:nvPr/>
        </p:nvGrpSpPr>
        <p:grpSpPr>
          <a:xfrm>
            <a:off x="457200" y="274638"/>
            <a:ext cx="8579296" cy="1426170"/>
            <a:chOff x="457200" y="274638"/>
            <a:chExt cx="8579296" cy="1426170"/>
          </a:xfrm>
        </p:grpSpPr>
        <p:grpSp>
          <p:nvGrpSpPr>
            <p:cNvPr id="79" name="Группа 34"/>
            <p:cNvGrpSpPr/>
            <p:nvPr/>
          </p:nvGrpSpPr>
          <p:grpSpPr>
            <a:xfrm>
              <a:off x="457200" y="274638"/>
              <a:ext cx="8579296" cy="1426170"/>
              <a:chOff x="457200" y="274638"/>
              <a:chExt cx="8229600" cy="142617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1" name="Rectangle 47"/>
              <p:cNvSpPr>
                <a:spLocks noChangeArrowheads="1"/>
              </p:cNvSpPr>
              <p:nvPr/>
            </p:nvSpPr>
            <p:spPr bwMode="auto">
              <a:xfrm>
                <a:off x="457200" y="274638"/>
                <a:ext cx="8229600" cy="1426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0" algn="ctr"/>
                <a:endParaRPr lang="ru-RU" sz="44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grpSp>
            <p:nvGrpSpPr>
              <p:cNvPr id="82" name="Группа 69"/>
              <p:cNvGrpSpPr/>
              <p:nvPr/>
            </p:nvGrpSpPr>
            <p:grpSpPr>
              <a:xfrm>
                <a:off x="6084184" y="332652"/>
                <a:ext cx="2351846" cy="1284995"/>
                <a:chOff x="5574636" y="1976178"/>
                <a:chExt cx="1706400" cy="932339"/>
              </a:xfrm>
              <a:grpFill/>
            </p:grpSpPr>
            <p:sp>
              <p:nvSpPr>
                <p:cNvPr id="83" name="Трапеция 82"/>
                <p:cNvSpPr/>
                <p:nvPr/>
              </p:nvSpPr>
              <p:spPr>
                <a:xfrm>
                  <a:off x="5729351" y="2304060"/>
                  <a:ext cx="1429200" cy="108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Трапеция 83"/>
                <p:cNvSpPr/>
                <p:nvPr/>
              </p:nvSpPr>
              <p:spPr>
                <a:xfrm>
                  <a:off x="5652120" y="2505659"/>
                  <a:ext cx="1567076" cy="14629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Трапеция 84"/>
                <p:cNvSpPr/>
                <p:nvPr/>
              </p:nvSpPr>
              <p:spPr>
                <a:xfrm>
                  <a:off x="5574636" y="2764501"/>
                  <a:ext cx="1706400" cy="144016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Трапеция 85"/>
                <p:cNvSpPr/>
                <p:nvPr/>
              </p:nvSpPr>
              <p:spPr>
                <a:xfrm>
                  <a:off x="5782445" y="2123691"/>
                  <a:ext cx="1332000" cy="90000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Трапеция 86"/>
                <p:cNvSpPr/>
                <p:nvPr/>
              </p:nvSpPr>
              <p:spPr>
                <a:xfrm>
                  <a:off x="5826254" y="1976178"/>
                  <a:ext cx="1260000" cy="72008"/>
                </a:xfrm>
                <a:prstGeom prst="trapezoid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0" name="Прямоугольник 79"/>
            <p:cNvSpPr/>
            <p:nvPr/>
          </p:nvSpPr>
          <p:spPr>
            <a:xfrm>
              <a:off x="1115616" y="332656"/>
              <a:ext cx="431791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 какого возраста детям</a:t>
              </a:r>
            </a:p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разрешается ездить</a:t>
              </a:r>
            </a:p>
            <a:p>
              <a:pPr marL="342900" lvl="0" indent="-342900"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по дороге на велосипеде?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FO" val="False"/>
  <p:tag name="TK" val="0.9"/>
  <p:tag name="TFS" val="False"/>
  <p:tag name="TFM" val="True"/>
  <p:tag name="TFF" val="True"/>
  <p:tag name="TFC" val="True"/>
  <p:tag name="TFT" val="True"/>
  <p:tag name="TTI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3"/>
  <p:tag name="KP" val="0"/>
  <p:tag name="V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3"/>
  <p:tag name="KP" val="0"/>
  <p:tag name="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3"/>
  <p:tag name="KP" val="0"/>
  <p:tag name="V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3"/>
  <p:tag name="KP" val="0"/>
  <p:tag name="V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3"/>
  <p:tag name="KP" val="0"/>
  <p:tag name="V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" val="0"/>
  <p:tag name="P" val="0"/>
  <p:tag name="KO" val="6"/>
  <p:tag name="KP" val="0"/>
  <p:tag name="V" val="1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2.0. XML Code produced on 2010.08.09-->
<customUI xmlns="http://schemas.microsoft.com/office/2006/01/customui">
  <ribbon>
    <tabs>
      <tab id="TabTest" label="Тестирование" visible="true">
        <!--Osnovnye nastroiri testa-->
        <group id="GrOutRez" label="Результаты" visible="true">
          <checkBox description="description" enabled="true" id="ChOutFile" label="Вывод результатов в файл" supertip="Выводить результаты тестирования в текстовый файл" visible="true" getPressed="ChOutFile_getPressed" onAction="ChB_RezTx"/>
          <checkBox enabled="true" id="ChUchetOshibok" label="Вывод отчета об ошибках" supertip="Выводить отчет об ошибках на последний слайд" visible="true" getPressed="ChUchetOshibok_getPressed" onAction="ChB_OtOsh"/>
          <checkBox enabled="true" id="CbUchetDoley" label="Учет неполных ответов" supertip="Учитывать неполные ответы в заданиях с множественным выбором и в заданиях на соответствие" visible="true" getPressed="CbUchetDoley_getPressed" onAction="ChB_DolMV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Name" label="Именование" visible="true">
          <button enabled="true" id="BtName" image="NewName_png" label="Именование объектов" showImage="true" showLabel="true" size="large" supertip="Именование перемещаемых объектов, объектов конечных позиций и прочих объектов" visible="true" onAction="NewName"/>
        </group>
        <group id="GroupFix" label="Фиксация" visible="true">
          <button enabled="true" id="BtFix" image="fix3_png" label="Фиксировать объекты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</group>
        <group id="GroupFlagPerekl" label="Обновление" visible="true">
          <button enabled="true" id="BtFlagPerekl" image="Vosst_png" label="Флажки и переключатели" showImage="true" showLabel="true" size="large" supertip="Обновление флажков или переключателей после их преобразования" visible="true" onAction="ReconFP"/>
        </group>
        <group id="GrDelMac" label="Удаление" visible="true">
          <button enabled="true" id="BtDelMac" image="Delmac_png" label="Удаление макросов" showImage="true" showLabel="true" size="large" supertip="Удаление некоторых макросов Office 2007 для обеспечения работоспособности теста при его сохранении в формате pps или ppt" visible="true" onAction="DelMacros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569</TotalTime>
  <Words>800</Words>
  <Application>Microsoft Office PowerPoint</Application>
  <PresentationFormat>Экран (4:3)</PresentationFormat>
  <Paragraphs>366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Россошанская школа-интернат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тестов</dc:title>
  <dc:creator>Комаровский Анатолий Николаевич</dc:creator>
  <dc:description>В  конструкторе использована идея перемещения объектов в режиме просмотра демонстрации, предложенная Гансом Хофманом (Hans Werner Hofmann hw@lemitec.de)</dc:description>
  <cp:lastModifiedBy>гыук</cp:lastModifiedBy>
  <cp:revision>294</cp:revision>
  <dcterms:created xsi:type="dcterms:W3CDTF">2009-11-15T10:01:00Z</dcterms:created>
  <dcterms:modified xsi:type="dcterms:W3CDTF">2014-04-21T12:16:20Z</dcterms:modified>
</cp:coreProperties>
</file>