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vbaProject.bin" ContentType="application/vnd.ms-office.vbaProject"/>
  <Override PartName="/docProps/core.xml" ContentType="application/vnd.openxmlformats-package.core-properties+xml"/>
  <Override PartName="/docProps/app.xml" ContentType="application/vnd.openxmlformats-officedocument.extended-properties+xml"/>
  <Override PartName="/customUI/images/fix3.png" ContentType="application/octet-stream"/>
  <Override PartName="/customUI/images/Delmac.png" ContentType="application/octet-stream"/>
  <Override PartName="/customUI/images/ocenka.png" ContentType="application/octet-stream"/>
  <Override PartName="/customUI/images/NewName.png" ContentType="application/octet-stream"/>
  <Override PartName="/customUI/images/Hour.png" ContentType="application/octet-stream"/>
  <Override PartName="/customUI/images/Vopros.png" ContentType="application/octet-stream"/>
  <Override PartName="/customUI/images/Vosst.png" ContentType="application/octet-stream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cuID" Type="http://schemas.microsoft.com/office/2006/relationships/ui/extensibility" Target="customUI/customUI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0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8" r:id="rId13"/>
    <p:sldId id="269" r:id="rId14"/>
    <p:sldId id="270" r:id="rId15"/>
    <p:sldId id="271" r:id="rId16"/>
    <p:sldId id="272" r:id="rId17"/>
    <p:sldId id="274" r:id="rId18"/>
    <p:sldId id="25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FFFFFF"/>
    <a:srgbClr val="F4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660"/>
  </p:normalViewPr>
  <p:slideViewPr>
    <p:cSldViewPr>
      <p:cViewPr>
        <p:scale>
          <a:sx n="70" d="100"/>
          <a:sy n="70" d="100"/>
        </p:scale>
        <p:origin x="-2028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06/relationships/vbaProject" Target="vbaProject.bin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F96D92C-A892-4006-9BF6-436864229A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807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019DAE-230D-42D3-8FB9-D9CD59A8DC7B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ctr" eaLnBrk="1" hangingPunct="1"/>
            <a:r>
              <a:rPr lang="ru-RU" dirty="0" smtClean="0"/>
              <a:t>Версия от 25.02.2011 г. Последнюю версию конструктора смотрите на сайте «Тестирование в </a:t>
            </a:r>
            <a:r>
              <a:rPr lang="en-US" dirty="0" smtClean="0"/>
              <a:t>MS PowerPoint</a:t>
            </a:r>
            <a:r>
              <a:rPr lang="ru-RU" dirty="0" smtClean="0"/>
              <a:t>» http://www.rosinka.vrn.ru/pp/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E7A5C4-ECB2-46EB-9C73-4DA99258E2A2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96D90243-CAF2-47A5-8A54-1528756E139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0C37D-E9E1-41A5-AF3D-263655B413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AB19A9-B480-4EB6-8B9A-1A931A67E5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15462CBD-FB3C-43AE-BD81-2A6C137783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F60C6E-8065-47D0-A359-8E59EF69E0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32BAEF-FF2A-4C11-A7B1-7A81EB9CFF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EB565CD7-6A39-4C38-8126-85FD39F8AB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83095D-D974-4023-AACF-3D6B7C417B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C94261-1827-47E1-B223-17471ACCC6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05FBA-37DA-4E16-9FC6-EB11309886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77801F-EB15-4981-88BC-30CC5FCF85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5398559-D33E-404D-BBEB-582EDD1FD5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control" Target="../activeX/activeX1.xml"/><Relationship Id="rId7" Type="http://schemas.openxmlformats.org/officeDocument/2006/relationships/image" Target="../media/image5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7.jpeg"/><Relationship Id="rId7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20.jpeg"/><Relationship Id="rId11" Type="http://schemas.openxmlformats.org/officeDocument/2006/relationships/image" Target="../media/image23.jpeg"/><Relationship Id="rId5" Type="http://schemas.openxmlformats.org/officeDocument/2006/relationships/image" Target="../media/image19.jpeg"/><Relationship Id="rId10" Type="http://schemas.openxmlformats.org/officeDocument/2006/relationships/image" Target="../media/image22.jpeg"/><Relationship Id="rId4" Type="http://schemas.openxmlformats.org/officeDocument/2006/relationships/image" Target="../media/image18.jpeg"/><Relationship Id="rId9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spokoino.ru/articles/pdd/novie_pdd/" TargetMode="External"/><Relationship Id="rId3" Type="http://schemas.openxmlformats.org/officeDocument/2006/relationships/hyperlink" Target="http://images.yandex.ru/yandsearch?text=%D0%BA%D0%B0%D1%80%D1%82%D0%B8%D0%BD%D0%BA%D0%B8%20%D0%A2%D1%80%D0%BE%D1%82%D1%83%D0%B0%D1%80&amp;stype=image" TargetMode="External"/><Relationship Id="rId7" Type="http://schemas.openxmlformats.org/officeDocument/2006/relationships/hyperlink" Target="http://images.yandex.ru/yandsearch?text=%D0%BA%D0%B0%D1%80%D1%82%D0%B8%D0%BD%D0%BA%D0%B8+%D0%93%D0%98%D0%91%D0%94%D0%94+++%D0%94%D0%9F%D0%A1&amp;rpt=image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hyperlink" Target="http://images.yandex.ru/yandsearch?text=%D0%BA%D0%B0%D1%80%D1%82%D0%B8%D0%BD%D0%BA%D0%B8%20%D0%A0%D0%B5%D0%B1%D0%B5%D0%BD%D0%BE%D0%BA%20%D0%BD%D0%B0%20%D0%BF%D0%B5%D1%80%D0%B5%D0%B4%D0%BD%D0%B5%D0%BC%20%D1%81%D0%B8%D0%B4%D0%B5%D0%BD%D1%8C%D0%B5%20%D0%B0%D0%B2%D1%82%D0%BE%D0%BC%D0%BE%D0%B1%D0%B8%D0%BB%D1%8F&amp;stype=image" TargetMode="External"/><Relationship Id="rId11" Type="http://schemas.openxmlformats.org/officeDocument/2006/relationships/hyperlink" Target="http://www.solkids.ru/raskraski-dla-malchikov2/744-raskraski-dla-malchikov-5-6-let.html" TargetMode="External"/><Relationship Id="rId5" Type="http://schemas.openxmlformats.org/officeDocument/2006/relationships/hyperlink" Target="http://images.yandex.ru/yandsearch?text=%D0%BA%D0%B0%D1%80%D1%82%D0%B8%D0%BD%D0%BA%D0%B8%20%D0%98%D0%B3%D1%80%D1%8B%20%D0%B4%D0%B5%D1%82%D0%B5%D0%B9%20%D0%BD%D0%B0%20%D0%B7%D0%B8%D0%BC%D0%BD%D0%B5%D0%B9%20%D0%B4%D0%BE%D1%80%D0%BE%D0%B3%D0%B5&amp;stype=image" TargetMode="External"/><Relationship Id="rId10" Type="http://schemas.openxmlformats.org/officeDocument/2006/relationships/hyperlink" Target="http://skyslogan.ru/rule_of_road" TargetMode="External"/><Relationship Id="rId4" Type="http://schemas.openxmlformats.org/officeDocument/2006/relationships/hyperlink" Target="http://images.yandex.ru/yandsearch?text=%D1%80%D0%B5%D0%B1%D0%B5%D0%BD%D0%BE%D0%BA+%D0%BD%D0%B0+%D0%B2%D0%B5%D0%BB%D0%BE%D1%81%D0%B8%D0%BF%D0%B5%D0%B4%D0%B5&amp;rpt=image&amp;lr=23341" TargetMode="External"/><Relationship Id="rId9" Type="http://schemas.openxmlformats.org/officeDocument/2006/relationships/hyperlink" Target="http://blog.pravabudut.ru/&#1087;&#1076;&#1076;/pdd-2012-v-formate-pdf.htm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Скругленный прямоугольник 33"/>
          <p:cNvSpPr/>
          <p:nvPr/>
        </p:nvSpPr>
        <p:spPr>
          <a:xfrm>
            <a:off x="2051720" y="2852936"/>
            <a:ext cx="5040560" cy="864096"/>
          </a:xfrm>
          <a:prstGeom prst="roundRect">
            <a:avLst/>
          </a:prstGeom>
          <a:solidFill>
            <a:srgbClr val="92D05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«Знаешь ли ты ПДД?»</a:t>
            </a:r>
          </a:p>
        </p:txBody>
      </p:sp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0" y="6286500"/>
            <a:ext cx="9144000" cy="6207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028" name="Out_Zd"/>
          <p:cNvSpPr txBox="1">
            <a:spLocks noChangeArrowheads="1"/>
          </p:cNvSpPr>
          <p:nvPr/>
        </p:nvSpPr>
        <p:spPr bwMode="auto">
          <a:xfrm>
            <a:off x="1835150" y="6435725"/>
            <a:ext cx="503238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15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029" name="Out_Tim"/>
          <p:cNvSpPr txBox="1">
            <a:spLocks noChangeArrowheads="1"/>
          </p:cNvSpPr>
          <p:nvPr/>
        </p:nvSpPr>
        <p:spPr bwMode="auto">
          <a:xfrm>
            <a:off x="8053388" y="6435725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en-US" b="1" smtClean="0">
                <a:solidFill>
                  <a:schemeClr val="hlink"/>
                </a:solidFill>
                <a:latin typeface="Arial" charset="0"/>
              </a:rPr>
              <a:t>5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030" name="Tx_Zd"/>
          <p:cNvSpPr txBox="1">
            <a:spLocks noChangeArrowheads="1"/>
          </p:cNvSpPr>
          <p:nvPr/>
        </p:nvSpPr>
        <p:spPr bwMode="auto">
          <a:xfrm>
            <a:off x="539750" y="6491288"/>
            <a:ext cx="12239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Всего заданий</a:t>
            </a:r>
          </a:p>
        </p:txBody>
      </p:sp>
      <p:sp>
        <p:nvSpPr>
          <p:cNvPr id="1031" name="Tx_Tim"/>
          <p:cNvSpPr txBox="1">
            <a:spLocks noChangeArrowheads="1"/>
          </p:cNvSpPr>
          <p:nvPr/>
        </p:nvSpPr>
        <p:spPr bwMode="auto">
          <a:xfrm>
            <a:off x="6227763" y="6491288"/>
            <a:ext cx="17287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Время тестирования</a:t>
            </a:r>
          </a:p>
        </p:txBody>
      </p:sp>
      <p:sp>
        <p:nvSpPr>
          <p:cNvPr id="1032" name="Tx_min"/>
          <p:cNvSpPr txBox="1">
            <a:spLocks noChangeArrowheads="1"/>
          </p:cNvSpPr>
          <p:nvPr/>
        </p:nvSpPr>
        <p:spPr bwMode="auto">
          <a:xfrm>
            <a:off x="8629650" y="6491288"/>
            <a:ext cx="4318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мин.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3300413" y="5156200"/>
            <a:ext cx="2520950" cy="23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rgbClr val="0000FF"/>
                </a:solidFill>
                <a:latin typeface="Arial" charset="0"/>
              </a:rPr>
              <a:t>Введите фамилию и имя</a:t>
            </a:r>
          </a:p>
        </p:txBody>
      </p:sp>
      <p:sp>
        <p:nvSpPr>
          <p:cNvPr id="3083" name="Rectangle 11">
            <a:hlinkClick r:id="" action="ppaction://macro?name=dd"/>
          </p:cNvPr>
          <p:cNvSpPr>
            <a:spLocks noChangeArrowheads="1"/>
          </p:cNvSpPr>
          <p:nvPr/>
        </p:nvSpPr>
        <p:spPr bwMode="auto">
          <a:xfrm>
            <a:off x="2555776" y="188641"/>
            <a:ext cx="51125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Интерактивный</a:t>
            </a:r>
            <a:r>
              <a:rPr lang="ru-RU" sz="8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тест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grpSp>
        <p:nvGrpSpPr>
          <p:cNvPr id="1036" name="Group 20"/>
          <p:cNvGrpSpPr>
            <a:grpSpLocks/>
          </p:cNvGrpSpPr>
          <p:nvPr/>
        </p:nvGrpSpPr>
        <p:grpSpPr bwMode="auto">
          <a:xfrm>
            <a:off x="227013" y="908050"/>
            <a:ext cx="463550" cy="369888"/>
            <a:chOff x="143" y="794"/>
            <a:chExt cx="292" cy="233"/>
          </a:xfrm>
        </p:grpSpPr>
        <p:grpSp>
          <p:nvGrpSpPr>
            <p:cNvPr id="1038" name="Group 21"/>
            <p:cNvGrpSpPr>
              <a:grpSpLocks noChangeAspect="1"/>
            </p:cNvGrpSpPr>
            <p:nvPr/>
          </p:nvGrpSpPr>
          <p:grpSpPr bwMode="auto">
            <a:xfrm>
              <a:off x="144" y="801"/>
              <a:ext cx="291" cy="225"/>
              <a:chOff x="2229" y="6190"/>
              <a:chExt cx="3621" cy="2813"/>
            </a:xfrm>
          </p:grpSpPr>
          <p:sp>
            <p:nvSpPr>
              <p:cNvPr id="1048" name="Freeform 22"/>
              <p:cNvSpPr>
                <a:spLocks noChangeAspect="1"/>
              </p:cNvSpPr>
              <p:nvPr/>
            </p:nvSpPr>
            <p:spPr bwMode="auto">
              <a:xfrm>
                <a:off x="2229" y="6190"/>
                <a:ext cx="3621" cy="2813"/>
              </a:xfrm>
              <a:custGeom>
                <a:avLst/>
                <a:gdLst>
                  <a:gd name="T0" fmla="*/ 3612 w 3621"/>
                  <a:gd name="T1" fmla="*/ 2813 h 2813"/>
                  <a:gd name="T2" fmla="*/ 12 w 3621"/>
                  <a:gd name="T3" fmla="*/ 2809 h 2813"/>
                  <a:gd name="T4" fmla="*/ 12 w 3621"/>
                  <a:gd name="T5" fmla="*/ 0 h 2813"/>
                  <a:gd name="T6" fmla="*/ 3612 w 3621"/>
                  <a:gd name="T7" fmla="*/ 2813 h 28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21"/>
                  <a:gd name="T13" fmla="*/ 0 h 2813"/>
                  <a:gd name="T14" fmla="*/ 3621 w 3621"/>
                  <a:gd name="T15" fmla="*/ 2813 h 28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21" h="2813">
                    <a:moveTo>
                      <a:pt x="3612" y="2813"/>
                    </a:moveTo>
                    <a:cubicBezTo>
                      <a:pt x="1812" y="2811"/>
                      <a:pt x="12" y="2809"/>
                      <a:pt x="12" y="2809"/>
                    </a:cubicBezTo>
                    <a:cubicBezTo>
                      <a:pt x="12" y="2809"/>
                      <a:pt x="12" y="1404"/>
                      <a:pt x="12" y="0"/>
                    </a:cubicBezTo>
                    <a:cubicBezTo>
                      <a:pt x="0" y="1469"/>
                      <a:pt x="3621" y="1235"/>
                      <a:pt x="3612" y="2813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9" name="Freeform 23"/>
              <p:cNvSpPr>
                <a:spLocks noChangeAspect="1"/>
              </p:cNvSpPr>
              <p:nvPr/>
            </p:nvSpPr>
            <p:spPr bwMode="auto">
              <a:xfrm>
                <a:off x="2406" y="6795"/>
                <a:ext cx="876" cy="1770"/>
              </a:xfrm>
              <a:custGeom>
                <a:avLst/>
                <a:gdLst>
                  <a:gd name="T0" fmla="*/ 0 w 876"/>
                  <a:gd name="T1" fmla="*/ 0 h 1770"/>
                  <a:gd name="T2" fmla="*/ 876 w 876"/>
                  <a:gd name="T3" fmla="*/ 594 h 1770"/>
                  <a:gd name="T4" fmla="*/ 538 w 876"/>
                  <a:gd name="T5" fmla="*/ 1625 h 1770"/>
                  <a:gd name="T6" fmla="*/ 0 w 876"/>
                  <a:gd name="T7" fmla="*/ 1770 h 1770"/>
                  <a:gd name="T8" fmla="*/ 0 w 876"/>
                  <a:gd name="T9" fmla="*/ 0 h 17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6"/>
                  <a:gd name="T16" fmla="*/ 0 h 1770"/>
                  <a:gd name="T17" fmla="*/ 876 w 876"/>
                  <a:gd name="T18" fmla="*/ 1770 h 17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6" h="1770">
                    <a:moveTo>
                      <a:pt x="0" y="0"/>
                    </a:moveTo>
                    <a:cubicBezTo>
                      <a:pt x="126" y="237"/>
                      <a:pt x="648" y="513"/>
                      <a:pt x="876" y="594"/>
                    </a:cubicBezTo>
                    <a:lnTo>
                      <a:pt x="538" y="1625"/>
                    </a:lnTo>
                    <a:cubicBezTo>
                      <a:pt x="258" y="1442"/>
                      <a:pt x="0" y="1635"/>
                      <a:pt x="0" y="177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0" name="Freeform 24"/>
              <p:cNvSpPr>
                <a:spLocks noChangeAspect="1"/>
              </p:cNvSpPr>
              <p:nvPr/>
            </p:nvSpPr>
            <p:spPr bwMode="auto">
              <a:xfrm>
                <a:off x="2406" y="8628"/>
                <a:ext cx="285" cy="206"/>
              </a:xfrm>
              <a:custGeom>
                <a:avLst/>
                <a:gdLst>
                  <a:gd name="T0" fmla="*/ 0 w 285"/>
                  <a:gd name="T1" fmla="*/ 0 h 206"/>
                  <a:gd name="T2" fmla="*/ 2 w 285"/>
                  <a:gd name="T3" fmla="*/ 198 h 206"/>
                  <a:gd name="T4" fmla="*/ 285 w 285"/>
                  <a:gd name="T5" fmla="*/ 206 h 206"/>
                  <a:gd name="T6" fmla="*/ 0 w 285"/>
                  <a:gd name="T7" fmla="*/ 0 h 2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5"/>
                  <a:gd name="T13" fmla="*/ 0 h 206"/>
                  <a:gd name="T14" fmla="*/ 285 w 285"/>
                  <a:gd name="T15" fmla="*/ 206 h 2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5" h="206">
                    <a:moveTo>
                      <a:pt x="0" y="0"/>
                    </a:moveTo>
                    <a:cubicBezTo>
                      <a:pt x="1" y="99"/>
                      <a:pt x="2" y="198"/>
                      <a:pt x="2" y="198"/>
                    </a:cubicBezTo>
                    <a:lnTo>
                      <a:pt x="285" y="206"/>
                    </a:lnTo>
                    <a:cubicBezTo>
                      <a:pt x="132" y="186"/>
                      <a:pt x="3" y="90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1" name="Freeform 25"/>
              <p:cNvSpPr>
                <a:spLocks noChangeAspect="1"/>
              </p:cNvSpPr>
              <p:nvPr/>
            </p:nvSpPr>
            <p:spPr bwMode="auto">
              <a:xfrm>
                <a:off x="2808" y="7443"/>
                <a:ext cx="861" cy="1391"/>
              </a:xfrm>
              <a:custGeom>
                <a:avLst/>
                <a:gdLst>
                  <a:gd name="T0" fmla="*/ 855 w 861"/>
                  <a:gd name="T1" fmla="*/ 1382 h 1391"/>
                  <a:gd name="T2" fmla="*/ 861 w 861"/>
                  <a:gd name="T3" fmla="*/ 96 h 1391"/>
                  <a:gd name="T4" fmla="*/ 609 w 861"/>
                  <a:gd name="T5" fmla="*/ 0 h 1391"/>
                  <a:gd name="T6" fmla="*/ 228 w 861"/>
                  <a:gd name="T7" fmla="*/ 1196 h 1391"/>
                  <a:gd name="T8" fmla="*/ 0 w 861"/>
                  <a:gd name="T9" fmla="*/ 1391 h 1391"/>
                  <a:gd name="T10" fmla="*/ 855 w 861"/>
                  <a:gd name="T11" fmla="*/ 1382 h 139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1"/>
                  <a:gd name="T19" fmla="*/ 0 h 1391"/>
                  <a:gd name="T20" fmla="*/ 861 w 861"/>
                  <a:gd name="T21" fmla="*/ 1391 h 139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1" h="1391">
                    <a:moveTo>
                      <a:pt x="855" y="1382"/>
                    </a:moveTo>
                    <a:lnTo>
                      <a:pt x="861" y="96"/>
                    </a:lnTo>
                    <a:lnTo>
                      <a:pt x="609" y="0"/>
                    </a:lnTo>
                    <a:lnTo>
                      <a:pt x="228" y="1196"/>
                    </a:lnTo>
                    <a:cubicBezTo>
                      <a:pt x="228" y="1196"/>
                      <a:pt x="183" y="1349"/>
                      <a:pt x="0" y="1391"/>
                    </a:cubicBezTo>
                    <a:lnTo>
                      <a:pt x="855" y="138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2" name="Freeform 26"/>
              <p:cNvSpPr>
                <a:spLocks noChangeAspect="1"/>
              </p:cNvSpPr>
              <p:nvPr/>
            </p:nvSpPr>
            <p:spPr bwMode="auto">
              <a:xfrm>
                <a:off x="3804" y="7596"/>
                <a:ext cx="444" cy="1229"/>
              </a:xfrm>
              <a:custGeom>
                <a:avLst/>
                <a:gdLst>
                  <a:gd name="T0" fmla="*/ 0 w 444"/>
                  <a:gd name="T1" fmla="*/ 0 h 1229"/>
                  <a:gd name="T2" fmla="*/ 0 w 444"/>
                  <a:gd name="T3" fmla="*/ 1229 h 1229"/>
                  <a:gd name="T4" fmla="*/ 444 w 444"/>
                  <a:gd name="T5" fmla="*/ 1229 h 1229"/>
                  <a:gd name="T6" fmla="*/ 438 w 444"/>
                  <a:gd name="T7" fmla="*/ 153 h 1229"/>
                  <a:gd name="T8" fmla="*/ 0 w 444"/>
                  <a:gd name="T9" fmla="*/ 0 h 12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4"/>
                  <a:gd name="T16" fmla="*/ 0 h 1229"/>
                  <a:gd name="T17" fmla="*/ 444 w 444"/>
                  <a:gd name="T18" fmla="*/ 1229 h 122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4" h="1229">
                    <a:moveTo>
                      <a:pt x="0" y="0"/>
                    </a:moveTo>
                    <a:lnTo>
                      <a:pt x="0" y="1229"/>
                    </a:lnTo>
                    <a:lnTo>
                      <a:pt x="444" y="1229"/>
                    </a:lnTo>
                    <a:lnTo>
                      <a:pt x="438" y="1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3" name="Freeform 27"/>
              <p:cNvSpPr>
                <a:spLocks noChangeAspect="1"/>
              </p:cNvSpPr>
              <p:nvPr/>
            </p:nvSpPr>
            <p:spPr bwMode="auto">
              <a:xfrm>
                <a:off x="4389" y="7800"/>
                <a:ext cx="207" cy="659"/>
              </a:xfrm>
              <a:custGeom>
                <a:avLst/>
                <a:gdLst>
                  <a:gd name="T0" fmla="*/ 12 w 207"/>
                  <a:gd name="T1" fmla="*/ 659 h 659"/>
                  <a:gd name="T2" fmla="*/ 0 w 207"/>
                  <a:gd name="T3" fmla="*/ 0 h 659"/>
                  <a:gd name="T4" fmla="*/ 207 w 207"/>
                  <a:gd name="T5" fmla="*/ 84 h 659"/>
                  <a:gd name="T6" fmla="*/ 12 w 207"/>
                  <a:gd name="T7" fmla="*/ 659 h 65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7"/>
                  <a:gd name="T13" fmla="*/ 0 h 659"/>
                  <a:gd name="T14" fmla="*/ 207 w 207"/>
                  <a:gd name="T15" fmla="*/ 659 h 65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7" h="659">
                    <a:moveTo>
                      <a:pt x="12" y="659"/>
                    </a:moveTo>
                    <a:lnTo>
                      <a:pt x="0" y="0"/>
                    </a:lnTo>
                    <a:lnTo>
                      <a:pt x="207" y="84"/>
                    </a:lnTo>
                    <a:lnTo>
                      <a:pt x="12" y="659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" name="Freeform 28"/>
              <p:cNvSpPr>
                <a:spLocks noChangeAspect="1"/>
              </p:cNvSpPr>
              <p:nvPr/>
            </p:nvSpPr>
            <p:spPr bwMode="auto">
              <a:xfrm>
                <a:off x="4437" y="7938"/>
                <a:ext cx="1365" cy="885"/>
              </a:xfrm>
              <a:custGeom>
                <a:avLst/>
                <a:gdLst>
                  <a:gd name="T0" fmla="*/ 294 w 1365"/>
                  <a:gd name="T1" fmla="*/ 0 h 885"/>
                  <a:gd name="T2" fmla="*/ 0 w 1365"/>
                  <a:gd name="T3" fmla="*/ 884 h 885"/>
                  <a:gd name="T4" fmla="*/ 1365 w 1365"/>
                  <a:gd name="T5" fmla="*/ 885 h 885"/>
                  <a:gd name="T6" fmla="*/ 294 w 1365"/>
                  <a:gd name="T7" fmla="*/ 0 h 88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5"/>
                  <a:gd name="T13" fmla="*/ 0 h 885"/>
                  <a:gd name="T14" fmla="*/ 1365 w 1365"/>
                  <a:gd name="T15" fmla="*/ 885 h 88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5" h="885">
                    <a:moveTo>
                      <a:pt x="294" y="0"/>
                    </a:moveTo>
                    <a:cubicBezTo>
                      <a:pt x="147" y="442"/>
                      <a:pt x="0" y="884"/>
                      <a:pt x="0" y="884"/>
                    </a:cubicBezTo>
                    <a:lnTo>
                      <a:pt x="1365" y="885"/>
                    </a:lnTo>
                    <a:cubicBezTo>
                      <a:pt x="1245" y="516"/>
                      <a:pt x="900" y="270"/>
                      <a:pt x="29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9" name="Group 29"/>
            <p:cNvGrpSpPr>
              <a:grpSpLocks noChangeAspect="1"/>
            </p:cNvGrpSpPr>
            <p:nvPr/>
          </p:nvGrpSpPr>
          <p:grpSpPr bwMode="auto">
            <a:xfrm rot="10800000">
              <a:off x="143" y="794"/>
              <a:ext cx="291" cy="225"/>
              <a:chOff x="2229" y="6190"/>
              <a:chExt cx="3621" cy="2813"/>
            </a:xfrm>
          </p:grpSpPr>
          <p:sp>
            <p:nvSpPr>
              <p:cNvPr id="1041" name="Freeform 30"/>
              <p:cNvSpPr>
                <a:spLocks noChangeAspect="1"/>
              </p:cNvSpPr>
              <p:nvPr/>
            </p:nvSpPr>
            <p:spPr bwMode="auto">
              <a:xfrm>
                <a:off x="2229" y="6190"/>
                <a:ext cx="3621" cy="2813"/>
              </a:xfrm>
              <a:custGeom>
                <a:avLst/>
                <a:gdLst>
                  <a:gd name="T0" fmla="*/ 3612 w 3621"/>
                  <a:gd name="T1" fmla="*/ 2813 h 2813"/>
                  <a:gd name="T2" fmla="*/ 12 w 3621"/>
                  <a:gd name="T3" fmla="*/ 2809 h 2813"/>
                  <a:gd name="T4" fmla="*/ 12 w 3621"/>
                  <a:gd name="T5" fmla="*/ 0 h 2813"/>
                  <a:gd name="T6" fmla="*/ 3612 w 3621"/>
                  <a:gd name="T7" fmla="*/ 2813 h 28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21"/>
                  <a:gd name="T13" fmla="*/ 0 h 2813"/>
                  <a:gd name="T14" fmla="*/ 3621 w 3621"/>
                  <a:gd name="T15" fmla="*/ 2813 h 28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21" h="2813">
                    <a:moveTo>
                      <a:pt x="3612" y="2813"/>
                    </a:moveTo>
                    <a:cubicBezTo>
                      <a:pt x="1812" y="2811"/>
                      <a:pt x="12" y="2809"/>
                      <a:pt x="12" y="2809"/>
                    </a:cubicBezTo>
                    <a:cubicBezTo>
                      <a:pt x="12" y="2809"/>
                      <a:pt x="12" y="1404"/>
                      <a:pt x="12" y="0"/>
                    </a:cubicBezTo>
                    <a:cubicBezTo>
                      <a:pt x="0" y="1469"/>
                      <a:pt x="3621" y="1235"/>
                      <a:pt x="3612" y="2813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Freeform 31"/>
              <p:cNvSpPr>
                <a:spLocks noChangeAspect="1"/>
              </p:cNvSpPr>
              <p:nvPr/>
            </p:nvSpPr>
            <p:spPr bwMode="auto">
              <a:xfrm>
                <a:off x="2406" y="6795"/>
                <a:ext cx="876" cy="1770"/>
              </a:xfrm>
              <a:custGeom>
                <a:avLst/>
                <a:gdLst>
                  <a:gd name="T0" fmla="*/ 0 w 876"/>
                  <a:gd name="T1" fmla="*/ 0 h 1770"/>
                  <a:gd name="T2" fmla="*/ 876 w 876"/>
                  <a:gd name="T3" fmla="*/ 594 h 1770"/>
                  <a:gd name="T4" fmla="*/ 538 w 876"/>
                  <a:gd name="T5" fmla="*/ 1625 h 1770"/>
                  <a:gd name="T6" fmla="*/ 0 w 876"/>
                  <a:gd name="T7" fmla="*/ 1770 h 1770"/>
                  <a:gd name="T8" fmla="*/ 0 w 876"/>
                  <a:gd name="T9" fmla="*/ 0 h 17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6"/>
                  <a:gd name="T16" fmla="*/ 0 h 1770"/>
                  <a:gd name="T17" fmla="*/ 876 w 876"/>
                  <a:gd name="T18" fmla="*/ 1770 h 17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6" h="1770">
                    <a:moveTo>
                      <a:pt x="0" y="0"/>
                    </a:moveTo>
                    <a:cubicBezTo>
                      <a:pt x="126" y="237"/>
                      <a:pt x="648" y="513"/>
                      <a:pt x="876" y="594"/>
                    </a:cubicBezTo>
                    <a:lnTo>
                      <a:pt x="538" y="1625"/>
                    </a:lnTo>
                    <a:cubicBezTo>
                      <a:pt x="258" y="1442"/>
                      <a:pt x="0" y="1635"/>
                      <a:pt x="0" y="177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Freeform 32"/>
              <p:cNvSpPr>
                <a:spLocks noChangeAspect="1"/>
              </p:cNvSpPr>
              <p:nvPr/>
            </p:nvSpPr>
            <p:spPr bwMode="auto">
              <a:xfrm>
                <a:off x="2406" y="8628"/>
                <a:ext cx="285" cy="206"/>
              </a:xfrm>
              <a:custGeom>
                <a:avLst/>
                <a:gdLst>
                  <a:gd name="T0" fmla="*/ 0 w 285"/>
                  <a:gd name="T1" fmla="*/ 0 h 206"/>
                  <a:gd name="T2" fmla="*/ 2 w 285"/>
                  <a:gd name="T3" fmla="*/ 198 h 206"/>
                  <a:gd name="T4" fmla="*/ 285 w 285"/>
                  <a:gd name="T5" fmla="*/ 206 h 206"/>
                  <a:gd name="T6" fmla="*/ 0 w 285"/>
                  <a:gd name="T7" fmla="*/ 0 h 2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5"/>
                  <a:gd name="T13" fmla="*/ 0 h 206"/>
                  <a:gd name="T14" fmla="*/ 285 w 285"/>
                  <a:gd name="T15" fmla="*/ 206 h 2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5" h="206">
                    <a:moveTo>
                      <a:pt x="0" y="0"/>
                    </a:moveTo>
                    <a:cubicBezTo>
                      <a:pt x="1" y="99"/>
                      <a:pt x="2" y="198"/>
                      <a:pt x="2" y="198"/>
                    </a:cubicBezTo>
                    <a:lnTo>
                      <a:pt x="285" y="206"/>
                    </a:lnTo>
                    <a:cubicBezTo>
                      <a:pt x="132" y="186"/>
                      <a:pt x="3" y="9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4" name="Freeform 33"/>
              <p:cNvSpPr>
                <a:spLocks noChangeAspect="1"/>
              </p:cNvSpPr>
              <p:nvPr/>
            </p:nvSpPr>
            <p:spPr bwMode="auto">
              <a:xfrm>
                <a:off x="2808" y="7443"/>
                <a:ext cx="861" cy="1391"/>
              </a:xfrm>
              <a:custGeom>
                <a:avLst/>
                <a:gdLst>
                  <a:gd name="T0" fmla="*/ 855 w 861"/>
                  <a:gd name="T1" fmla="*/ 1382 h 1391"/>
                  <a:gd name="T2" fmla="*/ 861 w 861"/>
                  <a:gd name="T3" fmla="*/ 96 h 1391"/>
                  <a:gd name="T4" fmla="*/ 609 w 861"/>
                  <a:gd name="T5" fmla="*/ 0 h 1391"/>
                  <a:gd name="T6" fmla="*/ 228 w 861"/>
                  <a:gd name="T7" fmla="*/ 1196 h 1391"/>
                  <a:gd name="T8" fmla="*/ 0 w 861"/>
                  <a:gd name="T9" fmla="*/ 1391 h 1391"/>
                  <a:gd name="T10" fmla="*/ 855 w 861"/>
                  <a:gd name="T11" fmla="*/ 1382 h 139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1"/>
                  <a:gd name="T19" fmla="*/ 0 h 1391"/>
                  <a:gd name="T20" fmla="*/ 861 w 861"/>
                  <a:gd name="T21" fmla="*/ 1391 h 139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1" h="1391">
                    <a:moveTo>
                      <a:pt x="855" y="1382"/>
                    </a:moveTo>
                    <a:lnTo>
                      <a:pt x="861" y="96"/>
                    </a:lnTo>
                    <a:lnTo>
                      <a:pt x="609" y="0"/>
                    </a:lnTo>
                    <a:lnTo>
                      <a:pt x="228" y="1196"/>
                    </a:lnTo>
                    <a:cubicBezTo>
                      <a:pt x="228" y="1196"/>
                      <a:pt x="183" y="1349"/>
                      <a:pt x="0" y="1391"/>
                    </a:cubicBezTo>
                    <a:lnTo>
                      <a:pt x="855" y="1382"/>
                    </a:lnTo>
                    <a:close/>
                  </a:path>
                </a:pathLst>
              </a:custGeom>
              <a:solidFill>
                <a:schemeClr val="folHlink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5" name="Freeform 34"/>
              <p:cNvSpPr>
                <a:spLocks noChangeAspect="1"/>
              </p:cNvSpPr>
              <p:nvPr/>
            </p:nvSpPr>
            <p:spPr bwMode="auto">
              <a:xfrm>
                <a:off x="3804" y="7596"/>
                <a:ext cx="444" cy="1229"/>
              </a:xfrm>
              <a:custGeom>
                <a:avLst/>
                <a:gdLst>
                  <a:gd name="T0" fmla="*/ 0 w 444"/>
                  <a:gd name="T1" fmla="*/ 0 h 1229"/>
                  <a:gd name="T2" fmla="*/ 0 w 444"/>
                  <a:gd name="T3" fmla="*/ 1229 h 1229"/>
                  <a:gd name="T4" fmla="*/ 444 w 444"/>
                  <a:gd name="T5" fmla="*/ 1229 h 1229"/>
                  <a:gd name="T6" fmla="*/ 438 w 444"/>
                  <a:gd name="T7" fmla="*/ 153 h 1229"/>
                  <a:gd name="T8" fmla="*/ 0 w 444"/>
                  <a:gd name="T9" fmla="*/ 0 h 12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4"/>
                  <a:gd name="T16" fmla="*/ 0 h 1229"/>
                  <a:gd name="T17" fmla="*/ 444 w 444"/>
                  <a:gd name="T18" fmla="*/ 1229 h 122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4" h="1229">
                    <a:moveTo>
                      <a:pt x="0" y="0"/>
                    </a:moveTo>
                    <a:lnTo>
                      <a:pt x="0" y="1229"/>
                    </a:lnTo>
                    <a:lnTo>
                      <a:pt x="444" y="1229"/>
                    </a:lnTo>
                    <a:lnTo>
                      <a:pt x="438" y="1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6" name="Freeform 35"/>
              <p:cNvSpPr>
                <a:spLocks noChangeAspect="1"/>
              </p:cNvSpPr>
              <p:nvPr/>
            </p:nvSpPr>
            <p:spPr bwMode="auto">
              <a:xfrm>
                <a:off x="4389" y="7800"/>
                <a:ext cx="207" cy="659"/>
              </a:xfrm>
              <a:custGeom>
                <a:avLst/>
                <a:gdLst>
                  <a:gd name="T0" fmla="*/ 12 w 207"/>
                  <a:gd name="T1" fmla="*/ 659 h 659"/>
                  <a:gd name="T2" fmla="*/ 0 w 207"/>
                  <a:gd name="T3" fmla="*/ 0 h 659"/>
                  <a:gd name="T4" fmla="*/ 207 w 207"/>
                  <a:gd name="T5" fmla="*/ 84 h 659"/>
                  <a:gd name="T6" fmla="*/ 12 w 207"/>
                  <a:gd name="T7" fmla="*/ 659 h 65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7"/>
                  <a:gd name="T13" fmla="*/ 0 h 659"/>
                  <a:gd name="T14" fmla="*/ 207 w 207"/>
                  <a:gd name="T15" fmla="*/ 659 h 65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7" h="659">
                    <a:moveTo>
                      <a:pt x="12" y="659"/>
                    </a:moveTo>
                    <a:lnTo>
                      <a:pt x="0" y="0"/>
                    </a:lnTo>
                    <a:lnTo>
                      <a:pt x="207" y="84"/>
                    </a:lnTo>
                    <a:lnTo>
                      <a:pt x="12" y="659"/>
                    </a:lnTo>
                    <a:close/>
                  </a:path>
                </a:pathLst>
              </a:custGeom>
              <a:solidFill>
                <a:schemeClr val="folHlink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7" name="Freeform 36"/>
              <p:cNvSpPr>
                <a:spLocks noChangeAspect="1"/>
              </p:cNvSpPr>
              <p:nvPr/>
            </p:nvSpPr>
            <p:spPr bwMode="auto">
              <a:xfrm>
                <a:off x="4437" y="7938"/>
                <a:ext cx="1365" cy="885"/>
              </a:xfrm>
              <a:custGeom>
                <a:avLst/>
                <a:gdLst>
                  <a:gd name="T0" fmla="*/ 294 w 1365"/>
                  <a:gd name="T1" fmla="*/ 0 h 885"/>
                  <a:gd name="T2" fmla="*/ 0 w 1365"/>
                  <a:gd name="T3" fmla="*/ 884 h 885"/>
                  <a:gd name="T4" fmla="*/ 1365 w 1365"/>
                  <a:gd name="T5" fmla="*/ 885 h 885"/>
                  <a:gd name="T6" fmla="*/ 294 w 1365"/>
                  <a:gd name="T7" fmla="*/ 0 h 88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5"/>
                  <a:gd name="T13" fmla="*/ 0 h 885"/>
                  <a:gd name="T14" fmla="*/ 1365 w 1365"/>
                  <a:gd name="T15" fmla="*/ 885 h 88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5" h="885">
                    <a:moveTo>
                      <a:pt x="294" y="0"/>
                    </a:moveTo>
                    <a:cubicBezTo>
                      <a:pt x="147" y="442"/>
                      <a:pt x="0" y="884"/>
                      <a:pt x="0" y="884"/>
                    </a:cubicBezTo>
                    <a:lnTo>
                      <a:pt x="1365" y="885"/>
                    </a:lnTo>
                    <a:cubicBezTo>
                      <a:pt x="1245" y="516"/>
                      <a:pt x="900" y="270"/>
                      <a:pt x="294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40" name="Rectangle 37">
              <a:hlinkClick r:id="" action="ppaction://macro?name=AddCmdBar"/>
            </p:cNvPr>
            <p:cNvSpPr>
              <a:spLocks noChangeAspect="1" noChangeArrowheads="1"/>
            </p:cNvSpPr>
            <p:nvPr/>
          </p:nvSpPr>
          <p:spPr bwMode="auto">
            <a:xfrm>
              <a:off x="145" y="798"/>
              <a:ext cx="288" cy="22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17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7" name="Dalee">
            <a:hlinkClick r:id="" action="ppaction://macro?name=Pusk" highlightClick="1"/>
          </p:cNvPr>
          <p:cNvSpPr>
            <a:spLocks noChangeArrowheads="1"/>
          </p:cNvSpPr>
          <p:nvPr/>
        </p:nvSpPr>
        <p:spPr bwMode="auto">
          <a:xfrm>
            <a:off x="3492500" y="6427788"/>
            <a:ext cx="2159000" cy="338137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  <a:sym typeface="Webdings" pitchFamily="18" charset="2"/>
              </a:rPr>
              <a:t>Начать тестирование</a:t>
            </a:r>
          </a:p>
        </p:txBody>
      </p: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323528" y="3861048"/>
            <a:ext cx="849694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Акинина Светлана Алексеевна</a:t>
            </a:r>
          </a:p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учреждение общеобразовательная школа-интернат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«Панаевская школа-интернат среднего (полного) общего образования»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Библиотекарь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медиатеки</a:t>
            </a:r>
            <a:endPara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2"/>
          <p:cNvSpPr>
            <a:spLocks noChangeArrowheads="1"/>
          </p:cNvSpPr>
          <p:nvPr/>
        </p:nvSpPr>
        <p:spPr bwMode="auto">
          <a:xfrm>
            <a:off x="2843213" y="5876925"/>
            <a:ext cx="35067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33CC"/>
                </a:solidFill>
              </a:rPr>
              <a:t>Создан с помощью конструктора тестов </a:t>
            </a:r>
            <a:r>
              <a:rPr lang="ru-RU" sz="1200" dirty="0" err="1">
                <a:solidFill>
                  <a:srgbClr val="0033CC"/>
                </a:solidFill>
              </a:rPr>
              <a:t>TestKit</a:t>
            </a:r>
            <a:endParaRPr lang="ru-RU" sz="1200" dirty="0">
              <a:solidFill>
                <a:srgbClr val="0033CC"/>
              </a:solidFill>
            </a:endParaRPr>
          </a:p>
        </p:txBody>
      </p:sp>
      <p:pic>
        <p:nvPicPr>
          <p:cNvPr id="35" name="Picture 18" descr="http://katti.ucoz.ru/_pu/38/14949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1124744"/>
            <a:ext cx="211296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33" name="Рисунок 32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1052736"/>
            <a:ext cx="2581275" cy="17716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28" r:id="rId3" imgW="2950920" imgH="282600"/>
        </mc:Choice>
        <mc:Fallback>
          <p:control r:id="rId3" imgW="2950920" imgH="28260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92450" y="5445125"/>
                  <a:ext cx="2952750" cy="2889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07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9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6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3083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3124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5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6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3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" name="KAN 2"/>
          <p:cNvGrpSpPr>
            <a:grpSpLocks/>
          </p:cNvGrpSpPr>
          <p:nvPr/>
        </p:nvGrpSpPr>
        <p:grpSpPr bwMode="auto">
          <a:xfrm>
            <a:off x="467544" y="2636912"/>
            <a:ext cx="647700" cy="395288"/>
            <a:chOff x="521" y="1309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7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 3"/>
          <p:cNvGrpSpPr>
            <a:grpSpLocks/>
          </p:cNvGrpSpPr>
          <p:nvPr/>
        </p:nvGrpSpPr>
        <p:grpSpPr bwMode="auto">
          <a:xfrm>
            <a:off x="467544" y="3231356"/>
            <a:ext cx="647700" cy="395288"/>
            <a:chOff x="521" y="1309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12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5" name="KAN 4"/>
          <p:cNvGrpSpPr>
            <a:grpSpLocks/>
          </p:cNvGrpSpPr>
          <p:nvPr/>
        </p:nvGrpSpPr>
        <p:grpSpPr bwMode="auto">
          <a:xfrm>
            <a:off x="467544" y="3933056"/>
            <a:ext cx="647700" cy="395288"/>
            <a:chOff x="521" y="1309"/>
            <a:chExt cx="408" cy="249"/>
          </a:xfrm>
        </p:grpSpPr>
        <p:sp>
          <p:nvSpPr>
            <p:cNvPr id="3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3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6" name="KAN 5"/>
          <p:cNvGrpSpPr>
            <a:grpSpLocks/>
          </p:cNvGrpSpPr>
          <p:nvPr/>
        </p:nvGrpSpPr>
        <p:grpSpPr bwMode="auto">
          <a:xfrm>
            <a:off x="467544" y="4509120"/>
            <a:ext cx="647700" cy="395288"/>
            <a:chOff x="521" y="1309"/>
            <a:chExt cx="408" cy="249"/>
          </a:xfrm>
        </p:grpSpPr>
        <p:sp>
          <p:nvSpPr>
            <p:cNvPr id="49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5</a:t>
              </a:r>
            </a:p>
          </p:txBody>
        </p:sp>
        <p:sp>
          <p:nvSpPr>
            <p:cNvPr id="50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1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7" name="KAN 6"/>
          <p:cNvGrpSpPr>
            <a:grpSpLocks/>
          </p:cNvGrpSpPr>
          <p:nvPr/>
        </p:nvGrpSpPr>
        <p:grpSpPr bwMode="auto">
          <a:xfrm>
            <a:off x="444500" y="5207000"/>
            <a:ext cx="647700" cy="395288"/>
            <a:chOff x="521" y="1309"/>
            <a:chExt cx="408" cy="249"/>
          </a:xfrm>
        </p:grpSpPr>
        <p:sp>
          <p:nvSpPr>
            <p:cNvPr id="5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</a:t>
              </a:r>
            </a:p>
          </p:txBody>
        </p:sp>
        <p:sp>
          <p:nvSpPr>
            <p:cNvPr id="5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8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66" name="Rectangle 48"/>
          <p:cNvSpPr>
            <a:spLocks noChangeArrowheads="1"/>
          </p:cNvSpPr>
          <p:nvPr/>
        </p:nvSpPr>
        <p:spPr bwMode="auto">
          <a:xfrm>
            <a:off x="1292225" y="201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На лыжах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7" name="Rectangle 49"/>
          <p:cNvSpPr>
            <a:spLocks noChangeArrowheads="1"/>
          </p:cNvSpPr>
          <p:nvPr/>
        </p:nvSpPr>
        <p:spPr bwMode="auto">
          <a:xfrm>
            <a:off x="1292225" y="264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На санках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8" name="Rectangle 50"/>
          <p:cNvSpPr>
            <a:spLocks noChangeArrowheads="1"/>
          </p:cNvSpPr>
          <p:nvPr/>
        </p:nvSpPr>
        <p:spPr bwMode="auto">
          <a:xfrm>
            <a:off x="1292225" y="328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Ни на чём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9" name="Rectangle 51"/>
          <p:cNvSpPr>
            <a:spLocks noChangeArrowheads="1"/>
          </p:cNvSpPr>
          <p:nvPr/>
        </p:nvSpPr>
        <p:spPr bwMode="auto">
          <a:xfrm>
            <a:off x="1292225" y="391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На коньках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0" name="Rectangle 52"/>
          <p:cNvSpPr>
            <a:spLocks noChangeArrowheads="1"/>
          </p:cNvSpPr>
          <p:nvPr/>
        </p:nvSpPr>
        <p:spPr bwMode="auto">
          <a:xfrm>
            <a:off x="1292225" y="455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На велосипеде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1" name="Rectangle 53"/>
          <p:cNvSpPr>
            <a:spLocks noChangeArrowheads="1"/>
          </p:cNvSpPr>
          <p:nvPr/>
        </p:nvSpPr>
        <p:spPr bwMode="auto">
          <a:xfrm>
            <a:off x="1292225" y="518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На ногах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77" name="Picture 2" descr="E:\безопасность\ПДД\картинки\iCA2NXKVZ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2276872"/>
            <a:ext cx="3884609" cy="292640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73" name="Группа 72"/>
          <p:cNvGrpSpPr/>
          <p:nvPr/>
        </p:nvGrpSpPr>
        <p:grpSpPr>
          <a:xfrm>
            <a:off x="457200" y="274638"/>
            <a:ext cx="8579296" cy="1426170"/>
            <a:chOff x="457200" y="274638"/>
            <a:chExt cx="8579296" cy="1426170"/>
          </a:xfrm>
        </p:grpSpPr>
        <p:grpSp>
          <p:nvGrpSpPr>
            <p:cNvPr id="78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80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81" name="Группа 69"/>
              <p:cNvGrpSpPr/>
              <p:nvPr/>
            </p:nvGrpSpPr>
            <p:grpSpPr>
              <a:xfrm>
                <a:off x="6084186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82" name="Трапеция 81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3" name="Трапеция 82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4" name="Трапеция 83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Трапеция 84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6" name="Трапеция 85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79" name="Прямоугольник 78"/>
            <p:cNvSpPr/>
            <p:nvPr/>
          </p:nvSpPr>
          <p:spPr>
            <a:xfrm>
              <a:off x="522438" y="548680"/>
              <a:ext cx="5405711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/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На чём детям можно</a:t>
              </a:r>
            </a:p>
            <a:p>
              <a:pPr marL="342900" lvl="0" indent="-342900" algn="ctr"/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кататься по дорогам зимой?</a:t>
              </a: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07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10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6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3083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3124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5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6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3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" name="KAN 2"/>
          <p:cNvGrpSpPr>
            <a:grpSpLocks/>
          </p:cNvGrpSpPr>
          <p:nvPr/>
        </p:nvGrpSpPr>
        <p:grpSpPr bwMode="auto">
          <a:xfrm>
            <a:off x="467544" y="2636912"/>
            <a:ext cx="647700" cy="395288"/>
            <a:chOff x="521" y="1309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7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 3"/>
          <p:cNvGrpSpPr>
            <a:grpSpLocks/>
          </p:cNvGrpSpPr>
          <p:nvPr/>
        </p:nvGrpSpPr>
        <p:grpSpPr bwMode="auto">
          <a:xfrm>
            <a:off x="467544" y="3231356"/>
            <a:ext cx="647700" cy="395288"/>
            <a:chOff x="521" y="1309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12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5" name="KAN 4"/>
          <p:cNvGrpSpPr>
            <a:grpSpLocks/>
          </p:cNvGrpSpPr>
          <p:nvPr/>
        </p:nvGrpSpPr>
        <p:grpSpPr bwMode="auto">
          <a:xfrm>
            <a:off x="467544" y="3933056"/>
            <a:ext cx="647700" cy="395288"/>
            <a:chOff x="521" y="1309"/>
            <a:chExt cx="408" cy="249"/>
          </a:xfrm>
        </p:grpSpPr>
        <p:sp>
          <p:nvSpPr>
            <p:cNvPr id="3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3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6" name="KAN 5"/>
          <p:cNvGrpSpPr>
            <a:grpSpLocks/>
          </p:cNvGrpSpPr>
          <p:nvPr/>
        </p:nvGrpSpPr>
        <p:grpSpPr bwMode="auto">
          <a:xfrm>
            <a:off x="467544" y="4509120"/>
            <a:ext cx="647700" cy="395288"/>
            <a:chOff x="521" y="1309"/>
            <a:chExt cx="408" cy="249"/>
          </a:xfrm>
        </p:grpSpPr>
        <p:sp>
          <p:nvSpPr>
            <p:cNvPr id="49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5</a:t>
              </a:r>
            </a:p>
          </p:txBody>
        </p:sp>
        <p:sp>
          <p:nvSpPr>
            <p:cNvPr id="50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1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7" name="KAN 6"/>
          <p:cNvGrpSpPr>
            <a:grpSpLocks/>
          </p:cNvGrpSpPr>
          <p:nvPr/>
        </p:nvGrpSpPr>
        <p:grpSpPr bwMode="auto">
          <a:xfrm>
            <a:off x="444500" y="5207000"/>
            <a:ext cx="647700" cy="395288"/>
            <a:chOff x="521" y="1309"/>
            <a:chExt cx="408" cy="249"/>
          </a:xfrm>
        </p:grpSpPr>
        <p:sp>
          <p:nvSpPr>
            <p:cNvPr id="5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</a:t>
              </a:r>
            </a:p>
          </p:txBody>
        </p:sp>
        <p:sp>
          <p:nvSpPr>
            <p:cNvPr id="5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8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61" name="Rectangle 48"/>
          <p:cNvSpPr>
            <a:spLocks noChangeArrowheads="1"/>
          </p:cNvSpPr>
          <p:nvPr/>
        </p:nvSpPr>
        <p:spPr bwMode="auto">
          <a:xfrm>
            <a:off x="1292225" y="201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С рождения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2" name="Rectangle 49"/>
          <p:cNvSpPr>
            <a:spLocks noChangeArrowheads="1"/>
          </p:cNvSpPr>
          <p:nvPr/>
        </p:nvSpPr>
        <p:spPr bwMode="auto">
          <a:xfrm>
            <a:off x="1292225" y="264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С 5 лет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3" name="Rectangle 50"/>
          <p:cNvSpPr>
            <a:spLocks noChangeArrowheads="1"/>
          </p:cNvSpPr>
          <p:nvPr/>
        </p:nvSpPr>
        <p:spPr bwMode="auto">
          <a:xfrm>
            <a:off x="1292225" y="328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С 18 лет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4" name="Rectangle 51"/>
          <p:cNvSpPr>
            <a:spLocks noChangeArrowheads="1"/>
          </p:cNvSpPr>
          <p:nvPr/>
        </p:nvSpPr>
        <p:spPr bwMode="auto">
          <a:xfrm>
            <a:off x="1292225" y="391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Нельзя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5" name="Rectangle 52"/>
          <p:cNvSpPr>
            <a:spLocks noChangeArrowheads="1"/>
          </p:cNvSpPr>
          <p:nvPr/>
        </p:nvSpPr>
        <p:spPr bwMode="auto">
          <a:xfrm>
            <a:off x="1292225" y="455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С 20 лет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4" name="Rectangle 53"/>
          <p:cNvSpPr>
            <a:spLocks noChangeArrowheads="1"/>
          </p:cNvSpPr>
          <p:nvPr/>
        </p:nvSpPr>
        <p:spPr bwMode="auto">
          <a:xfrm>
            <a:off x="1292225" y="518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С 12 лет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77" name="Picture 2" descr="E:\безопасность\ПДД\картинки\iCAW2KXTB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2273031"/>
            <a:ext cx="3096344" cy="231193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78" name="Группа 77"/>
          <p:cNvGrpSpPr/>
          <p:nvPr/>
        </p:nvGrpSpPr>
        <p:grpSpPr>
          <a:xfrm>
            <a:off x="457200" y="274638"/>
            <a:ext cx="8579296" cy="1443013"/>
            <a:chOff x="457200" y="274638"/>
            <a:chExt cx="8579296" cy="1443013"/>
          </a:xfrm>
        </p:grpSpPr>
        <p:grpSp>
          <p:nvGrpSpPr>
            <p:cNvPr id="79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81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82" name="Группа 69"/>
              <p:cNvGrpSpPr/>
              <p:nvPr/>
            </p:nvGrpSpPr>
            <p:grpSpPr>
              <a:xfrm>
                <a:off x="6084188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83" name="Трапеция 82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4" name="Трапеция 83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Трапеция 84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6" name="Трапеция 85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7" name="Трапеция 86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80" name="Прямоугольник 79"/>
            <p:cNvSpPr/>
            <p:nvPr/>
          </p:nvSpPr>
          <p:spPr>
            <a:xfrm>
              <a:off x="712460" y="332656"/>
              <a:ext cx="5082225" cy="13849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/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С какого возраста ребёнок </a:t>
              </a:r>
            </a:p>
            <a:p>
              <a:pPr marL="342900" lvl="0" indent="-342900" algn="ctr"/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может сидеть на переднем </a:t>
              </a:r>
            </a:p>
            <a:p>
              <a:pPr marL="342900" lvl="0" indent="-342900" algn="ctr"/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сиденье автомобиля?</a:t>
              </a: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409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11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0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grpSp>
        <p:nvGrpSpPr>
          <p:cNvPr id="410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41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5177" name="AutoShape 54"/>
          <p:cNvSpPr>
            <a:spLocks noChangeArrowheads="1"/>
          </p:cNvSpPr>
          <p:nvPr/>
        </p:nvSpPr>
        <p:spPr bwMode="auto">
          <a:xfrm>
            <a:off x="2795588" y="6407150"/>
            <a:ext cx="2879725" cy="2825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cmpd="dbl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200">
                <a:latin typeface="Arial" charset="0"/>
              </a:rPr>
              <a:t>Выберите все правильные ответы!</a:t>
            </a:r>
          </a:p>
        </p:txBody>
      </p:sp>
      <p:sp>
        <p:nvSpPr>
          <p:cNvPr id="4111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sp>
        <p:nvSpPr>
          <p:cNvPr id="4112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4113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295" y="1248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  <a:endParaRPr lang="ru-RU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4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4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114" name="KAN 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295" y="1248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4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4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115" name="KAN 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295" y="1248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3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3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116" name="KAN 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295" y="1248"/>
            <a:chExt cx="408" cy="249"/>
          </a:xfrm>
        </p:grpSpPr>
        <p:sp>
          <p:nvSpPr>
            <p:cNvPr id="14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4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5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6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3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3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117" name="KAN 5"/>
          <p:cNvGrpSpPr>
            <a:grpSpLocks/>
          </p:cNvGrpSpPr>
          <p:nvPr/>
        </p:nvGrpSpPr>
        <p:grpSpPr bwMode="auto">
          <a:xfrm>
            <a:off x="444500" y="4572000"/>
            <a:ext cx="647700" cy="395288"/>
            <a:chOff x="295" y="1248"/>
            <a:chExt cx="408" cy="249"/>
          </a:xfrm>
        </p:grpSpPr>
        <p:sp>
          <p:nvSpPr>
            <p:cNvPr id="17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5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8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9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2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2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118" name="KAN 6"/>
          <p:cNvGrpSpPr>
            <a:grpSpLocks/>
          </p:cNvGrpSpPr>
          <p:nvPr/>
        </p:nvGrpSpPr>
        <p:grpSpPr bwMode="auto">
          <a:xfrm>
            <a:off x="444500" y="5207000"/>
            <a:ext cx="647700" cy="395288"/>
            <a:chOff x="295" y="1248"/>
            <a:chExt cx="408" cy="249"/>
          </a:xfrm>
        </p:grpSpPr>
        <p:sp>
          <p:nvSpPr>
            <p:cNvPr id="2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2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58" name="Rectangle 48"/>
          <p:cNvSpPr>
            <a:spLocks noChangeArrowheads="1"/>
          </p:cNvSpPr>
          <p:nvPr/>
        </p:nvSpPr>
        <p:spPr bwMode="auto">
          <a:xfrm>
            <a:off x="1292225" y="201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Запрещающие</a:t>
            </a: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Rectangle 49"/>
          <p:cNvSpPr>
            <a:spLocks noChangeArrowheads="1"/>
          </p:cNvSpPr>
          <p:nvPr/>
        </p:nvSpPr>
        <p:spPr bwMode="auto">
          <a:xfrm>
            <a:off x="1292225" y="264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Развлекательные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0" name="Rectangle 50"/>
          <p:cNvSpPr>
            <a:spLocks noChangeArrowheads="1"/>
          </p:cNvSpPr>
          <p:nvPr/>
        </p:nvSpPr>
        <p:spPr bwMode="auto">
          <a:xfrm>
            <a:off x="1292225" y="3282950"/>
            <a:ext cx="544001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Информационно — указательные</a:t>
            </a: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51"/>
          <p:cNvSpPr>
            <a:spLocks noChangeArrowheads="1"/>
          </p:cNvSpPr>
          <p:nvPr/>
        </p:nvSpPr>
        <p:spPr bwMode="auto">
          <a:xfrm>
            <a:off x="1292225" y="391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Угрожающие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2" name="Rectangle 52"/>
          <p:cNvSpPr>
            <a:spLocks noChangeArrowheads="1"/>
          </p:cNvSpPr>
          <p:nvPr/>
        </p:nvSpPr>
        <p:spPr bwMode="auto">
          <a:xfrm>
            <a:off x="1292225" y="455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Напоминающие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3" name="Rectangle 53"/>
          <p:cNvSpPr>
            <a:spLocks noChangeArrowheads="1"/>
          </p:cNvSpPr>
          <p:nvPr/>
        </p:nvSpPr>
        <p:spPr bwMode="auto">
          <a:xfrm>
            <a:off x="1292225" y="518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Предупреждающие</a:t>
            </a: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3" name="Рисунок 72" descr="Стоянка запрещена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220072" y="1772816"/>
            <a:ext cx="1165388" cy="115212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4" name="Рисунок 73" descr="Ограничение максимальной скорости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668344" y="1628800"/>
            <a:ext cx="1259217" cy="1232559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5" name="Рисунок 74" descr="Стоянка запрещена1.jpg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48264" y="2924944"/>
            <a:ext cx="1004322" cy="100811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6" name="Рисунок 75" descr="Пункт первой мед. помощи.jp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0392" y="2849900"/>
            <a:ext cx="804959" cy="11582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7" name="Рисунок 76" descr="д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5724128" y="4293096"/>
            <a:ext cx="1209987" cy="1042720"/>
          </a:xfrm>
          <a:prstGeom prst="triangl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8" name="Рисунок 77" descr="в.jp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7668344" y="4365104"/>
            <a:ext cx="1112646" cy="1002690"/>
          </a:xfrm>
          <a:prstGeom prst="triangl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80" name="Группа 79"/>
          <p:cNvGrpSpPr/>
          <p:nvPr/>
        </p:nvGrpSpPr>
        <p:grpSpPr>
          <a:xfrm>
            <a:off x="457200" y="274638"/>
            <a:ext cx="8579296" cy="1997010"/>
            <a:chOff x="457200" y="274638"/>
            <a:chExt cx="8579296" cy="1997010"/>
          </a:xfrm>
        </p:grpSpPr>
        <p:grpSp>
          <p:nvGrpSpPr>
            <p:cNvPr id="81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83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84" name="Группа 69"/>
              <p:cNvGrpSpPr/>
              <p:nvPr/>
            </p:nvGrpSpPr>
            <p:grpSpPr>
              <a:xfrm>
                <a:off x="6084190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85" name="Трапеция 84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6" name="Трапеция 85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7" name="Трапеция 86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8" name="Трапеция 87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9" name="Трапеция 88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82" name="Прямоугольник 81"/>
            <p:cNvSpPr/>
            <p:nvPr/>
          </p:nvSpPr>
          <p:spPr>
            <a:xfrm>
              <a:off x="848267" y="332656"/>
              <a:ext cx="4810612" cy="19389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Какие бывают </a:t>
              </a:r>
            </a:p>
            <a:p>
              <a:pPr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дорожные знаки?</a:t>
              </a:r>
              <a:endParaRPr lang="ru-RU" sz="4000" b="1" spc="50" dirty="0" smtClean="0">
                <a:ln w="11430"/>
                <a:solidFill>
                  <a:srgbClr val="FF0000"/>
                </a:solidFill>
              </a:endParaRPr>
            </a:p>
            <a:p>
              <a:pPr marL="342900" lvl="0" indent="-342900" algn="ctr"/>
              <a:endPara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409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12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0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grpSp>
        <p:nvGrpSpPr>
          <p:cNvPr id="20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41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5177" name="AutoShape 54"/>
          <p:cNvSpPr>
            <a:spLocks noChangeArrowheads="1"/>
          </p:cNvSpPr>
          <p:nvPr/>
        </p:nvSpPr>
        <p:spPr bwMode="auto">
          <a:xfrm>
            <a:off x="2795588" y="6407150"/>
            <a:ext cx="2879725" cy="2825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cmpd="dbl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200">
                <a:latin typeface="Arial" charset="0"/>
              </a:rPr>
              <a:t>Выберите все правильные ответы!</a:t>
            </a:r>
          </a:p>
        </p:txBody>
      </p:sp>
      <p:sp>
        <p:nvSpPr>
          <p:cNvPr id="4111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sp>
        <p:nvSpPr>
          <p:cNvPr id="4112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21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295" y="1248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  <a:endParaRPr lang="ru-RU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4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4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2" name="KAN 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295" y="1248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4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4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3" name="KAN 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295" y="1248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3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3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4" name="KAN 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295" y="1248"/>
            <a:chExt cx="408" cy="249"/>
          </a:xfrm>
        </p:grpSpPr>
        <p:sp>
          <p:nvSpPr>
            <p:cNvPr id="14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4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5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6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3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3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5" name="KAN 5"/>
          <p:cNvGrpSpPr>
            <a:grpSpLocks/>
          </p:cNvGrpSpPr>
          <p:nvPr/>
        </p:nvGrpSpPr>
        <p:grpSpPr bwMode="auto">
          <a:xfrm>
            <a:off x="444500" y="4572000"/>
            <a:ext cx="647700" cy="395288"/>
            <a:chOff x="295" y="1248"/>
            <a:chExt cx="408" cy="249"/>
          </a:xfrm>
        </p:grpSpPr>
        <p:sp>
          <p:nvSpPr>
            <p:cNvPr id="17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5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8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9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2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2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6" name="KAN 6"/>
          <p:cNvGrpSpPr>
            <a:grpSpLocks/>
          </p:cNvGrpSpPr>
          <p:nvPr/>
        </p:nvGrpSpPr>
        <p:grpSpPr bwMode="auto">
          <a:xfrm>
            <a:off x="444500" y="5207000"/>
            <a:ext cx="647700" cy="395288"/>
            <a:chOff x="295" y="1248"/>
            <a:chExt cx="408" cy="249"/>
          </a:xfrm>
        </p:grpSpPr>
        <p:sp>
          <p:nvSpPr>
            <p:cNvPr id="2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2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65" name="Rectangle 48"/>
          <p:cNvSpPr>
            <a:spLocks noChangeArrowheads="1"/>
          </p:cNvSpPr>
          <p:nvPr/>
        </p:nvSpPr>
        <p:spPr bwMode="auto">
          <a:xfrm>
            <a:off x="1292225" y="201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Белый</a:t>
            </a: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Rectangle 49"/>
          <p:cNvSpPr>
            <a:spLocks noChangeArrowheads="1"/>
          </p:cNvSpPr>
          <p:nvPr/>
        </p:nvSpPr>
        <p:spPr bwMode="auto">
          <a:xfrm>
            <a:off x="1292225" y="264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Красный</a:t>
            </a: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ectangle 50"/>
          <p:cNvSpPr>
            <a:spLocks noChangeArrowheads="1"/>
          </p:cNvSpPr>
          <p:nvPr/>
        </p:nvSpPr>
        <p:spPr bwMode="auto">
          <a:xfrm>
            <a:off x="1292225" y="328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Голубой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8" name="Rectangle 51"/>
          <p:cNvSpPr>
            <a:spLocks noChangeArrowheads="1"/>
          </p:cNvSpPr>
          <p:nvPr/>
        </p:nvSpPr>
        <p:spPr bwMode="auto">
          <a:xfrm>
            <a:off x="1292225" y="391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Жёлтый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9" name="Rectangle 52"/>
          <p:cNvSpPr>
            <a:spLocks noChangeArrowheads="1"/>
          </p:cNvSpPr>
          <p:nvPr/>
        </p:nvSpPr>
        <p:spPr bwMode="auto">
          <a:xfrm>
            <a:off x="1292225" y="455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Зелёный</a:t>
            </a: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Rectangle 53"/>
          <p:cNvSpPr>
            <a:spLocks noChangeArrowheads="1"/>
          </p:cNvSpPr>
          <p:nvPr/>
        </p:nvSpPr>
        <p:spPr bwMode="auto">
          <a:xfrm>
            <a:off x="1292225" y="518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Чёрный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64" name="Рисунок 63" descr="C:\Users\Акинина СА\AppData\Local\Microsoft\Windows\Temporary Internet Files\Content.Word\светофор.pn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44824"/>
            <a:ext cx="3200400" cy="38195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74" name="Группа 73"/>
          <p:cNvGrpSpPr/>
          <p:nvPr/>
        </p:nvGrpSpPr>
        <p:grpSpPr>
          <a:xfrm>
            <a:off x="398304" y="274638"/>
            <a:ext cx="8638192" cy="1996812"/>
            <a:chOff x="398304" y="274638"/>
            <a:chExt cx="8638192" cy="2003637"/>
          </a:xfrm>
        </p:grpSpPr>
        <p:grpSp>
          <p:nvGrpSpPr>
            <p:cNvPr id="75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77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78" name="Группа 69"/>
              <p:cNvGrpSpPr/>
              <p:nvPr/>
            </p:nvGrpSpPr>
            <p:grpSpPr>
              <a:xfrm>
                <a:off x="6084192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79" name="Трапеция 78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0" name="Трапеция 79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1" name="Трапеция 80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2" name="Трапеция 81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3" name="Трапеция 82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76" name="Прямоугольник 75"/>
            <p:cNvSpPr/>
            <p:nvPr/>
          </p:nvSpPr>
          <p:spPr>
            <a:xfrm>
              <a:off x="398304" y="332656"/>
              <a:ext cx="5710538" cy="19456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Какие бывают </a:t>
              </a:r>
            </a:p>
            <a:p>
              <a:pPr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сигналы светофора?</a:t>
              </a:r>
              <a:endParaRPr lang="ru-RU" sz="4000" b="1" spc="50" dirty="0" smtClean="0">
                <a:ln w="11430"/>
                <a:solidFill>
                  <a:srgbClr val="FF0000"/>
                </a:solidFill>
              </a:endParaRPr>
            </a:p>
            <a:p>
              <a:pPr marL="342900" lvl="0" indent="-342900" algn="ctr"/>
              <a:endPara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409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13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0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grpSp>
        <p:nvGrpSpPr>
          <p:cNvPr id="20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41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5177" name="AutoShape 54"/>
          <p:cNvSpPr>
            <a:spLocks noChangeArrowheads="1"/>
          </p:cNvSpPr>
          <p:nvPr/>
        </p:nvSpPr>
        <p:spPr bwMode="auto">
          <a:xfrm>
            <a:off x="2795588" y="6407150"/>
            <a:ext cx="2879725" cy="2825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cmpd="dbl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200">
                <a:latin typeface="Arial" charset="0"/>
              </a:rPr>
              <a:t>Выберите все правильные ответы!</a:t>
            </a:r>
          </a:p>
        </p:txBody>
      </p:sp>
      <p:sp>
        <p:nvSpPr>
          <p:cNvPr id="4111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sp>
        <p:nvSpPr>
          <p:cNvPr id="4112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21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295" y="1248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  <a:endParaRPr lang="ru-RU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4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4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2" name="KAN 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295" y="1248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4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4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3" name="KAN 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295" y="1248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3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3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4" name="KAN 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295" y="1248"/>
            <a:chExt cx="408" cy="249"/>
          </a:xfrm>
        </p:grpSpPr>
        <p:sp>
          <p:nvSpPr>
            <p:cNvPr id="14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4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5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6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3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3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5" name="KAN 5"/>
          <p:cNvGrpSpPr>
            <a:grpSpLocks/>
          </p:cNvGrpSpPr>
          <p:nvPr/>
        </p:nvGrpSpPr>
        <p:grpSpPr bwMode="auto">
          <a:xfrm>
            <a:off x="444500" y="4572000"/>
            <a:ext cx="647700" cy="395288"/>
            <a:chOff x="295" y="1248"/>
            <a:chExt cx="408" cy="249"/>
          </a:xfrm>
        </p:grpSpPr>
        <p:sp>
          <p:nvSpPr>
            <p:cNvPr id="17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5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8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9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2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2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6" name="KAN 6"/>
          <p:cNvGrpSpPr>
            <a:grpSpLocks/>
          </p:cNvGrpSpPr>
          <p:nvPr/>
        </p:nvGrpSpPr>
        <p:grpSpPr bwMode="auto">
          <a:xfrm>
            <a:off x="444500" y="5207000"/>
            <a:ext cx="647700" cy="395288"/>
            <a:chOff x="295" y="1248"/>
            <a:chExt cx="408" cy="249"/>
          </a:xfrm>
        </p:grpSpPr>
        <p:sp>
          <p:nvSpPr>
            <p:cNvPr id="2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2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59" name="Rectangle 48"/>
          <p:cNvSpPr>
            <a:spLocks noChangeArrowheads="1"/>
          </p:cNvSpPr>
          <p:nvPr/>
        </p:nvSpPr>
        <p:spPr bwMode="auto">
          <a:xfrm>
            <a:off x="1292225" y="201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Попутчик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0" name="Rectangle 49"/>
          <p:cNvSpPr>
            <a:spLocks noChangeArrowheads="1"/>
          </p:cNvSpPr>
          <p:nvPr/>
        </p:nvSpPr>
        <p:spPr bwMode="auto">
          <a:xfrm>
            <a:off x="1292225" y="264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Светофор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1" name="Rectangle 50"/>
          <p:cNvSpPr>
            <a:spLocks noChangeArrowheads="1"/>
          </p:cNvSpPr>
          <p:nvPr/>
        </p:nvSpPr>
        <p:spPr bwMode="auto">
          <a:xfrm>
            <a:off x="1292225" y="328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Мало машин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2" name="Rectangle 51"/>
          <p:cNvSpPr>
            <a:spLocks noChangeArrowheads="1"/>
          </p:cNvSpPr>
          <p:nvPr/>
        </p:nvSpPr>
        <p:spPr bwMode="auto">
          <a:xfrm>
            <a:off x="1292225" y="391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«Зебра»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3" name="Rectangle 52"/>
          <p:cNvSpPr>
            <a:spLocks noChangeArrowheads="1"/>
          </p:cNvSpPr>
          <p:nvPr/>
        </p:nvSpPr>
        <p:spPr bwMode="auto">
          <a:xfrm>
            <a:off x="1292225" y="455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Здесь ближе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2" name="Rectangle 53"/>
          <p:cNvSpPr>
            <a:spLocks noChangeArrowheads="1"/>
          </p:cNvSpPr>
          <p:nvPr/>
        </p:nvSpPr>
        <p:spPr bwMode="auto">
          <a:xfrm>
            <a:off x="1292225" y="518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Сам решаю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64" name="Рисунок 6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68144" y="2996952"/>
            <a:ext cx="2543175" cy="18002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66" name="Группа 65"/>
          <p:cNvGrpSpPr/>
          <p:nvPr/>
        </p:nvGrpSpPr>
        <p:grpSpPr>
          <a:xfrm>
            <a:off x="457200" y="274638"/>
            <a:ext cx="8579296" cy="1873702"/>
            <a:chOff x="457200" y="274638"/>
            <a:chExt cx="8579296" cy="1880107"/>
          </a:xfrm>
        </p:grpSpPr>
        <p:grpSp>
          <p:nvGrpSpPr>
            <p:cNvPr id="67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69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70" name="Группа 69"/>
              <p:cNvGrpSpPr/>
              <p:nvPr/>
            </p:nvGrpSpPr>
            <p:grpSpPr>
              <a:xfrm>
                <a:off x="6084194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71" name="Трапеция 70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3" name="Трапеция 72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3" name="Трапеция 82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4" name="Трапеция 83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Трапеция 84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68" name="Прямоугольник 67"/>
            <p:cNvSpPr/>
            <p:nvPr/>
          </p:nvSpPr>
          <p:spPr>
            <a:xfrm>
              <a:off x="857949" y="332656"/>
              <a:ext cx="5442243" cy="18220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Что может указать  нам на то, что в данном месте можно  переходить улицу?</a:t>
              </a:r>
            </a:p>
            <a:p>
              <a:pPr marL="342900" lvl="0" indent="-342900" algn="ctr"/>
              <a:endPara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409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14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0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grpSp>
        <p:nvGrpSpPr>
          <p:cNvPr id="20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41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5177" name="AutoShape 54"/>
          <p:cNvSpPr>
            <a:spLocks noChangeArrowheads="1"/>
          </p:cNvSpPr>
          <p:nvPr/>
        </p:nvSpPr>
        <p:spPr bwMode="auto">
          <a:xfrm>
            <a:off x="2795588" y="6407150"/>
            <a:ext cx="2879725" cy="2825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cmpd="dbl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200">
                <a:latin typeface="Arial" charset="0"/>
              </a:rPr>
              <a:t>Выберите все правильные ответы!</a:t>
            </a:r>
          </a:p>
        </p:txBody>
      </p:sp>
      <p:sp>
        <p:nvSpPr>
          <p:cNvPr id="4111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sp>
        <p:nvSpPr>
          <p:cNvPr id="4112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21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295" y="1248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  <a:endParaRPr lang="ru-RU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4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4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2" name="KAN 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295" y="1248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4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4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3" name="KAN 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295" y="1248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3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3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4" name="KAN 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295" y="1248"/>
            <a:chExt cx="408" cy="249"/>
          </a:xfrm>
        </p:grpSpPr>
        <p:sp>
          <p:nvSpPr>
            <p:cNvPr id="14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4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5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6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3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3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5" name="KAN 5"/>
          <p:cNvGrpSpPr>
            <a:grpSpLocks/>
          </p:cNvGrpSpPr>
          <p:nvPr/>
        </p:nvGrpSpPr>
        <p:grpSpPr bwMode="auto">
          <a:xfrm>
            <a:off x="444500" y="4572000"/>
            <a:ext cx="647700" cy="395288"/>
            <a:chOff x="295" y="1248"/>
            <a:chExt cx="408" cy="249"/>
          </a:xfrm>
        </p:grpSpPr>
        <p:sp>
          <p:nvSpPr>
            <p:cNvPr id="17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5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8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9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2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2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6" name="KAN 6"/>
          <p:cNvGrpSpPr>
            <a:grpSpLocks/>
          </p:cNvGrpSpPr>
          <p:nvPr/>
        </p:nvGrpSpPr>
        <p:grpSpPr bwMode="auto">
          <a:xfrm>
            <a:off x="444500" y="5207000"/>
            <a:ext cx="647700" cy="395288"/>
            <a:chOff x="295" y="1248"/>
            <a:chExt cx="408" cy="249"/>
          </a:xfrm>
        </p:grpSpPr>
        <p:sp>
          <p:nvSpPr>
            <p:cNvPr id="2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2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66" name="Rectangle 48"/>
          <p:cNvSpPr>
            <a:spLocks noChangeArrowheads="1"/>
          </p:cNvSpPr>
          <p:nvPr/>
        </p:nvSpPr>
        <p:spPr bwMode="auto">
          <a:xfrm>
            <a:off x="1292225" y="201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«Переход» закрыт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7" name="Rectangle 49"/>
          <p:cNvSpPr>
            <a:spLocks noChangeArrowheads="1"/>
          </p:cNvSpPr>
          <p:nvPr/>
        </p:nvSpPr>
        <p:spPr bwMode="auto">
          <a:xfrm>
            <a:off x="1292225" y="2647950"/>
            <a:ext cx="399985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«Успеешь перебежать!»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8" name="Rectangle 50"/>
          <p:cNvSpPr>
            <a:spLocks noChangeArrowheads="1"/>
          </p:cNvSpPr>
          <p:nvPr/>
        </p:nvSpPr>
        <p:spPr bwMode="auto">
          <a:xfrm>
            <a:off x="1292225" y="328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Светофор устал!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9" name="Rectangle 51"/>
          <p:cNvSpPr>
            <a:spLocks noChangeArrowheads="1"/>
          </p:cNvSpPr>
          <p:nvPr/>
        </p:nvSpPr>
        <p:spPr bwMode="auto">
          <a:xfrm>
            <a:off x="1292225" y="3917950"/>
            <a:ext cx="4071863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«Переход» на ремонте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0" name="Rectangle 52"/>
          <p:cNvSpPr>
            <a:spLocks noChangeArrowheads="1"/>
          </p:cNvSpPr>
          <p:nvPr/>
        </p:nvSpPr>
        <p:spPr bwMode="auto">
          <a:xfrm>
            <a:off x="1292225" y="4552950"/>
            <a:ext cx="4143871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«Приготовься к переходу!»</a:t>
            </a:r>
          </a:p>
        </p:txBody>
      </p:sp>
      <p:sp>
        <p:nvSpPr>
          <p:cNvPr id="71" name="Rectangle 53"/>
          <p:cNvSpPr>
            <a:spLocks noChangeArrowheads="1"/>
          </p:cNvSpPr>
          <p:nvPr/>
        </p:nvSpPr>
        <p:spPr bwMode="auto">
          <a:xfrm>
            <a:off x="1292225" y="518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Можно переходить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74" name="Рисунок 73" descr="светофор кр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96136" y="1844824"/>
            <a:ext cx="793173" cy="2447620"/>
          </a:xfrm>
          <a:prstGeom prst="rect">
            <a:avLst/>
          </a:prstGeom>
        </p:spPr>
      </p:pic>
      <p:pic>
        <p:nvPicPr>
          <p:cNvPr id="75" name="Рисунок 74" descr="светофор жел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948264" y="2780928"/>
            <a:ext cx="746715" cy="2304256"/>
          </a:xfrm>
          <a:prstGeom prst="rect">
            <a:avLst/>
          </a:prstGeom>
        </p:spPr>
      </p:pic>
      <p:pic>
        <p:nvPicPr>
          <p:cNvPr id="76" name="Рисунок 75" descr="светофор зел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100392" y="3429000"/>
            <a:ext cx="746715" cy="2304256"/>
          </a:xfrm>
          <a:prstGeom prst="rect">
            <a:avLst/>
          </a:prstGeom>
        </p:spPr>
      </p:pic>
      <p:grpSp>
        <p:nvGrpSpPr>
          <p:cNvPr id="78" name="Группа 77"/>
          <p:cNvGrpSpPr/>
          <p:nvPr/>
        </p:nvGrpSpPr>
        <p:grpSpPr>
          <a:xfrm>
            <a:off x="457200" y="274638"/>
            <a:ext cx="8579296" cy="1565925"/>
            <a:chOff x="457200" y="274638"/>
            <a:chExt cx="8579296" cy="1571279"/>
          </a:xfrm>
        </p:grpSpPr>
        <p:grpSp>
          <p:nvGrpSpPr>
            <p:cNvPr id="79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81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82" name="Группа 69"/>
              <p:cNvGrpSpPr/>
              <p:nvPr/>
            </p:nvGrpSpPr>
            <p:grpSpPr>
              <a:xfrm>
                <a:off x="6084196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83" name="Трапеция 82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4" name="Трапеция 83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Трапеция 84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6" name="Трапеция 85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7" name="Трапеция 86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80" name="Прямоугольник 79"/>
            <p:cNvSpPr/>
            <p:nvPr/>
          </p:nvSpPr>
          <p:spPr>
            <a:xfrm>
              <a:off x="857949" y="332656"/>
              <a:ext cx="5442243" cy="15132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 algn="ctr"/>
              <a:r>
                <a:rPr lang="ru-RU" sz="3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 чем говорят нам сигналы светофора?</a:t>
              </a:r>
            </a:p>
            <a:p>
              <a:pPr marL="342900" lvl="0" indent="-342900" algn="ctr"/>
              <a:endPara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409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15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0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grpSp>
        <p:nvGrpSpPr>
          <p:cNvPr id="20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41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5177" name="AutoShape 54"/>
          <p:cNvSpPr>
            <a:spLocks noChangeArrowheads="1"/>
          </p:cNvSpPr>
          <p:nvPr/>
        </p:nvSpPr>
        <p:spPr bwMode="auto">
          <a:xfrm>
            <a:off x="2795588" y="6407150"/>
            <a:ext cx="2879725" cy="2825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cmpd="dbl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200">
                <a:latin typeface="Arial" charset="0"/>
              </a:rPr>
              <a:t>Выберите все правильные ответы!</a:t>
            </a:r>
          </a:p>
        </p:txBody>
      </p:sp>
      <p:sp>
        <p:nvSpPr>
          <p:cNvPr id="4111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 dirty="0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sp>
        <p:nvSpPr>
          <p:cNvPr id="4112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21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295" y="1248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  <a:endParaRPr lang="ru-RU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4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4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2" name="KAN 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295" y="1248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4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4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3" name="KAN 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295" y="1248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3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3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4" name="KAN 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295" y="1248"/>
            <a:chExt cx="408" cy="249"/>
          </a:xfrm>
        </p:grpSpPr>
        <p:sp>
          <p:nvSpPr>
            <p:cNvPr id="14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4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5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6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3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3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5" name="KAN 5"/>
          <p:cNvGrpSpPr>
            <a:grpSpLocks/>
          </p:cNvGrpSpPr>
          <p:nvPr/>
        </p:nvGrpSpPr>
        <p:grpSpPr bwMode="auto">
          <a:xfrm>
            <a:off x="444500" y="4572000"/>
            <a:ext cx="647700" cy="395288"/>
            <a:chOff x="295" y="1248"/>
            <a:chExt cx="408" cy="249"/>
          </a:xfrm>
        </p:grpSpPr>
        <p:sp>
          <p:nvSpPr>
            <p:cNvPr id="17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5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8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9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27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2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6" name="KAN 6"/>
          <p:cNvGrpSpPr>
            <a:grpSpLocks/>
          </p:cNvGrpSpPr>
          <p:nvPr/>
        </p:nvGrpSpPr>
        <p:grpSpPr bwMode="auto">
          <a:xfrm>
            <a:off x="444500" y="5207000"/>
            <a:ext cx="647700" cy="395288"/>
            <a:chOff x="295" y="1248"/>
            <a:chExt cx="408" cy="249"/>
          </a:xfrm>
        </p:grpSpPr>
        <p:sp>
          <p:nvSpPr>
            <p:cNvPr id="2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295" y="1248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Flag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07" y="1259"/>
              <a:ext cx="227" cy="2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Rectangle 15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30" y="1282"/>
              <a:ext cx="182" cy="1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18431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22" name="Rectangle 16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353" y="1305"/>
              <a:ext cx="136" cy="1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364" y="1315"/>
              <a:ext cx="113" cy="114"/>
            </a:xfrm>
            <a:custGeom>
              <a:avLst/>
              <a:gdLst>
                <a:gd name="T0" fmla="*/ 0 w 2834"/>
                <a:gd name="T1" fmla="*/ 0 h 2857"/>
                <a:gd name="T2" fmla="*/ 0 w 2834"/>
                <a:gd name="T3" fmla="*/ 0 h 2857"/>
                <a:gd name="T4" fmla="*/ 0 w 2834"/>
                <a:gd name="T5" fmla="*/ 0 h 2857"/>
                <a:gd name="T6" fmla="*/ 0 w 2834"/>
                <a:gd name="T7" fmla="*/ 0 h 2857"/>
                <a:gd name="T8" fmla="*/ 0 w 2834"/>
                <a:gd name="T9" fmla="*/ 0 h 2857"/>
                <a:gd name="T10" fmla="*/ 0 w 2834"/>
                <a:gd name="T11" fmla="*/ 0 h 2857"/>
                <a:gd name="T12" fmla="*/ 0 w 2834"/>
                <a:gd name="T13" fmla="*/ 0 h 2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4"/>
                <a:gd name="T22" fmla="*/ 0 h 2857"/>
                <a:gd name="T23" fmla="*/ 2834 w 2834"/>
                <a:gd name="T24" fmla="*/ 2857 h 28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4" h="2857">
                  <a:moveTo>
                    <a:pt x="0" y="635"/>
                  </a:moveTo>
                  <a:lnTo>
                    <a:pt x="0" y="1891"/>
                  </a:lnTo>
                  <a:lnTo>
                    <a:pt x="1256" y="2857"/>
                  </a:lnTo>
                  <a:lnTo>
                    <a:pt x="2834" y="1263"/>
                  </a:lnTo>
                  <a:lnTo>
                    <a:pt x="2834" y="0"/>
                  </a:lnTo>
                  <a:lnTo>
                    <a:pt x="1252" y="1618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59" name="Rectangle 48"/>
          <p:cNvSpPr>
            <a:spLocks noChangeArrowheads="1"/>
          </p:cNvSpPr>
          <p:nvPr/>
        </p:nvSpPr>
        <p:spPr bwMode="auto">
          <a:xfrm>
            <a:off x="1292225" y="201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Пешеходы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0" name="Rectangle 49"/>
          <p:cNvSpPr>
            <a:spLocks noChangeArrowheads="1"/>
          </p:cNvSpPr>
          <p:nvPr/>
        </p:nvSpPr>
        <p:spPr bwMode="auto">
          <a:xfrm>
            <a:off x="1292225" y="264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Животные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1" name="Rectangle 50"/>
          <p:cNvSpPr>
            <a:spLocks noChangeArrowheads="1"/>
          </p:cNvSpPr>
          <p:nvPr/>
        </p:nvSpPr>
        <p:spPr bwMode="auto">
          <a:xfrm>
            <a:off x="1292225" y="328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Пассажиры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2" name="Rectangle 51"/>
          <p:cNvSpPr>
            <a:spLocks noChangeArrowheads="1"/>
          </p:cNvSpPr>
          <p:nvPr/>
        </p:nvSpPr>
        <p:spPr bwMode="auto">
          <a:xfrm>
            <a:off x="1292225" y="391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Птицы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3" name="Rectangle 52"/>
          <p:cNvSpPr>
            <a:spLocks noChangeArrowheads="1"/>
          </p:cNvSpPr>
          <p:nvPr/>
        </p:nvSpPr>
        <p:spPr bwMode="auto">
          <a:xfrm>
            <a:off x="1292225" y="455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Водители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2" name="Rectangle 53"/>
          <p:cNvSpPr>
            <a:spLocks noChangeArrowheads="1"/>
          </p:cNvSpPr>
          <p:nvPr/>
        </p:nvSpPr>
        <p:spPr bwMode="auto">
          <a:xfrm>
            <a:off x="1292225" y="518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Насекомые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74" name="Рисунок 7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84168" y="2271712"/>
            <a:ext cx="1971675" cy="2314575"/>
          </a:xfrm>
          <a:prstGeom prst="rect">
            <a:avLst/>
          </a:prstGeom>
        </p:spPr>
      </p:pic>
      <p:grpSp>
        <p:nvGrpSpPr>
          <p:cNvPr id="76" name="Группа 75"/>
          <p:cNvGrpSpPr/>
          <p:nvPr/>
        </p:nvGrpSpPr>
        <p:grpSpPr>
          <a:xfrm>
            <a:off x="228600" y="260648"/>
            <a:ext cx="8686800" cy="1800200"/>
            <a:chOff x="457200" y="260600"/>
            <a:chExt cx="8579296" cy="1575027"/>
          </a:xfrm>
        </p:grpSpPr>
        <p:grpSp>
          <p:nvGrpSpPr>
            <p:cNvPr id="77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79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80" name="Группа 69"/>
              <p:cNvGrpSpPr/>
              <p:nvPr/>
            </p:nvGrpSpPr>
            <p:grpSpPr>
              <a:xfrm>
                <a:off x="6084198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81" name="Трапеция 80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2" name="Трапеция 81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3" name="Трапеция 82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4" name="Трапеция 83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Трапеция 84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78" name="Прямоугольник 77"/>
            <p:cNvSpPr/>
            <p:nvPr/>
          </p:nvSpPr>
          <p:spPr>
            <a:xfrm>
              <a:off x="827584" y="260600"/>
              <a:ext cx="5442243" cy="15750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 algn="ctr"/>
              <a:r>
                <a:rPr lang="ru-RU" sz="3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Кто является участниками дорожного движения?</a:t>
              </a:r>
              <a:endPara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4099" name="Out_Zd" hidden="1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0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101" name="Tx_Zd" hidden="1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grpSp>
        <p:nvGrpSpPr>
          <p:cNvPr id="20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41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5177" name="AutoShape 54"/>
          <p:cNvSpPr>
            <a:spLocks noChangeArrowheads="1"/>
          </p:cNvSpPr>
          <p:nvPr/>
        </p:nvSpPr>
        <p:spPr bwMode="auto">
          <a:xfrm>
            <a:off x="2795588" y="6407150"/>
            <a:ext cx="2879725" cy="2825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cmpd="dbl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200">
                <a:latin typeface="Arial" charset="0"/>
              </a:rPr>
              <a:t>Выберите все правильные ответы!</a:t>
            </a:r>
          </a:p>
        </p:txBody>
      </p:sp>
      <p:sp>
        <p:nvSpPr>
          <p:cNvPr id="4111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Итоги</a:t>
            </a:r>
            <a:endParaRPr lang="ru-RU" sz="1400" b="1" dirty="0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sp>
        <p:nvSpPr>
          <p:cNvPr id="4112" name="Cena" hidden="1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endParaRPr lang="ru-RU" sz="1000">
              <a:solidFill>
                <a:schemeClr val="tx2"/>
              </a:solidFill>
            </a:endParaRPr>
          </a:p>
        </p:txBody>
      </p:sp>
      <p:sp>
        <p:nvSpPr>
          <p:cNvPr id="86" name="Содержимое 2"/>
          <p:cNvSpPr txBox="1">
            <a:spLocks/>
          </p:cNvSpPr>
          <p:nvPr/>
        </p:nvSpPr>
        <p:spPr>
          <a:xfrm>
            <a:off x="304800" y="1773238"/>
            <a:ext cx="8155632" cy="4306887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Дорожная безопасность : Учебная книжка-тетрадь для 3-го (4-го)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Приложение к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уч.-мет.пос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«Дорожная безопасность: обучение и воспитание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мл.шк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.»/Под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общ.ред.В.А.Федорова.-М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.: Изд.Дом Третий Рим, 2002.-32 с.: ил.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smtClean="0"/>
              <a:t>Тротуар</a:t>
            </a:r>
            <a:r>
              <a:rPr lang="ru-RU" sz="2500" dirty="0" smtClean="0"/>
              <a:t>- </a:t>
            </a:r>
            <a:r>
              <a:rPr lang="ru-RU" sz="3200" dirty="0" smtClean="0">
                <a:hlinkClick r:id="rId3"/>
              </a:rPr>
              <a:t>http://images.yandex.ru/yandsearch?text=%D0%BA%D0%B0%D1%80%D1%82%D0%B8%D0%BD%D0%BA%D0%B8%20%D0%A2%D1%80%D0%BE%D1%82%D1%83%D0%B0%D1%80&amp;stype=image</a:t>
            </a:r>
            <a:r>
              <a:rPr lang="ru-RU" sz="3200" dirty="0" smtClean="0"/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smtClean="0"/>
              <a:t>Дети на велосипеде </a:t>
            </a:r>
            <a:r>
              <a:rPr lang="ru-RU" sz="3200" b="1" dirty="0" smtClean="0"/>
              <a:t>- </a:t>
            </a:r>
            <a:r>
              <a:rPr lang="ru-RU" sz="3200" dirty="0" smtClean="0">
                <a:hlinkClick r:id="rId4"/>
              </a:rPr>
              <a:t>http://images.yandex.ru/yandsearch?text=%D1%80%D0%B5%D0%B1%D0%B5%D0%BD%D0%BE%D0%BA+%D0%BD%D0%B0+%D0%B2%D0%B5%D0%BB%D0%BE%D1%81%D0%B8%D0%BF%D0%B5%D0%B4%D0%B5&amp;rpt=image&amp;lr=23341</a:t>
            </a:r>
            <a:r>
              <a:rPr lang="ru-RU" sz="3200" dirty="0" smtClean="0"/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smtClean="0"/>
              <a:t>Игры детей на зимней дороге </a:t>
            </a:r>
            <a:r>
              <a:rPr lang="ru-RU" sz="3200" b="1" dirty="0" smtClean="0"/>
              <a:t>- </a:t>
            </a:r>
            <a:r>
              <a:rPr lang="ru-RU" sz="3200" u="sng" dirty="0" smtClean="0">
                <a:hlinkClick r:id="rId5"/>
              </a:rPr>
              <a:t>http://images.yandex.ru/yandsearch?text=%D0%BA%D0%B0%D1%80%D1%82%D0%B8%D0%BD%D0%BA%D0%B8%20%D0%98%D0%B3%D1%80%D1%8B%20%D0%B4%D0%B5%D1%82%D0%B5%D0%B9%20%D0%BD%D0%B0%20%D0%B7%D0%B8%D0%BC%D0%BD%D0%B5%D0%B9%20%D0%B4%D0%BE%D1%80%D0%BE%D0%B3%D0%B5&amp;stype=image</a:t>
            </a:r>
            <a:r>
              <a:rPr lang="ru-RU" sz="3200" dirty="0" smtClean="0"/>
              <a:t> 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smtClean="0"/>
              <a:t>Ребенок на переднем сиденье автомобиля </a:t>
            </a:r>
            <a:r>
              <a:rPr lang="ru-RU" sz="3200" b="1" dirty="0" smtClean="0"/>
              <a:t>- </a:t>
            </a:r>
            <a:r>
              <a:rPr lang="ru-RU" sz="3200" u="sng" dirty="0" smtClean="0">
                <a:hlinkClick r:id="rId6"/>
              </a:rPr>
              <a:t>http://images.yandex.ru/yandsearch?text=%D0%BA%D0%B0%D1%80%D1%82%D0%B8%D0%BD%D0%BA%D0%B8%20%D0%A0%D0%B5%D0%B1%D0%B5%D0%BD%D0%BE%D0%BA%20%D0%BD%D0%B0%20%D0%BF%D0%B5%D1%80%D0%B5%D0%B4%D0%BD%D0%B5%D0%BC%20%D1%81%D0%B8%D0%B4%D0%B5%D0%BD%D1%8C%D0%B5%20%D0%B0%D0%B2%D1%82%D0%BE%D0%BC%D0%BE%D0%B1%D0%B8%D0%BB%D1%8F&amp;stype=image </a:t>
            </a:r>
            <a:endParaRPr lang="ru-RU" sz="3200" u="sng" dirty="0" smtClean="0"/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smtClean="0"/>
              <a:t>ДПС -</a:t>
            </a:r>
            <a:r>
              <a:rPr lang="ru-RU" sz="3200" b="1" dirty="0" smtClean="0"/>
              <a:t> </a:t>
            </a:r>
            <a:r>
              <a:rPr lang="ru-RU" sz="3200" dirty="0" smtClean="0">
                <a:hlinkClick r:id="rId7"/>
              </a:rPr>
              <a:t>http://images.yandex.ru/yandsearch?text=%D0%BA%D0%B0%D1%80%D1%82%D0%B8%D0%BD%D0%BA%D0%B8+%D0%93%D0%98%D0%91%D0%94%D0%94+++%D0%94%D0%9F%D0%A1&amp;rpt=image</a:t>
            </a:r>
            <a:r>
              <a:rPr lang="ru-RU" sz="3200" dirty="0" smtClean="0"/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smtClean="0"/>
              <a:t>Знаки  </a:t>
            </a:r>
            <a:r>
              <a:rPr lang="ru-RU" sz="3200" dirty="0" smtClean="0"/>
              <a:t>-  </a:t>
            </a:r>
            <a:r>
              <a:rPr lang="ru-RU" sz="3100" u="sng" dirty="0" smtClean="0">
                <a:hlinkClick r:id="rId8"/>
              </a:rPr>
              <a:t>http://spokoino.ru/articles/pdd/novie_pdd</a:t>
            </a:r>
            <a:r>
              <a:rPr lang="ru-RU" sz="800" u="sng" dirty="0" smtClean="0">
                <a:hlinkClick r:id="rId8"/>
              </a:rPr>
              <a:t>/</a:t>
            </a:r>
            <a:endParaRPr lang="ru-RU" sz="800" u="sng" dirty="0" smtClean="0"/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smtClean="0"/>
              <a:t>Книга правил </a:t>
            </a:r>
            <a:r>
              <a:rPr lang="ru-RU" sz="800" dirty="0" smtClean="0"/>
              <a:t>- </a:t>
            </a:r>
            <a:r>
              <a:rPr lang="ru-RU" sz="3100" dirty="0" smtClean="0">
                <a:hlinkClick r:id="rId9"/>
              </a:rPr>
              <a:t>http</a:t>
            </a:r>
            <a:r>
              <a:rPr lang="ru-RU" sz="3100" u="sng" dirty="0" smtClean="0">
                <a:hlinkClick r:id="rId9"/>
              </a:rPr>
              <a:t>://blog.pravabudut.ru/пдд/pdd-2012-v-formate-pdf.html</a:t>
            </a:r>
            <a:endParaRPr lang="ru-RU" sz="3100" u="sng" dirty="0" smtClean="0"/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smtClean="0"/>
              <a:t>Детям знать положено </a:t>
            </a:r>
            <a:r>
              <a:rPr lang="ru-RU" sz="800" u="sng" dirty="0" smtClean="0"/>
              <a:t>- </a:t>
            </a:r>
            <a:r>
              <a:rPr lang="ru-RU" sz="3100" dirty="0" smtClean="0">
                <a:hlinkClick r:id="rId10"/>
              </a:rPr>
              <a:t>http://skyslogan.ru/rule_of_road</a:t>
            </a:r>
            <a:r>
              <a:rPr lang="ru-RU" sz="3100" dirty="0" smtClean="0"/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smtClean="0"/>
              <a:t>Светофор</a:t>
            </a:r>
            <a:r>
              <a:rPr lang="ru-RU" sz="800" dirty="0" smtClean="0"/>
              <a:t> - </a:t>
            </a:r>
            <a:r>
              <a:rPr lang="ru-RU" sz="3100" u="sng" dirty="0" smtClean="0">
                <a:hlinkClick r:id="rId11"/>
              </a:rPr>
              <a:t>http://www.solkids.ru/raskraski-dla-malchikov2/744-raskraski-dla-malchikov-5-6-let.html</a:t>
            </a:r>
            <a:r>
              <a:rPr lang="ru-RU" sz="3100" dirty="0" smtClean="0"/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 smtClean="0"/>
          </a:p>
          <a:p>
            <a:pPr marL="457200" indent="-457200" algn="ctr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87" name="Группа 65"/>
          <p:cNvGrpSpPr/>
          <p:nvPr/>
        </p:nvGrpSpPr>
        <p:grpSpPr>
          <a:xfrm>
            <a:off x="457200" y="332656"/>
            <a:ext cx="8229600" cy="1343009"/>
            <a:chOff x="457200" y="274638"/>
            <a:chExt cx="8229600" cy="134300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8" name="Rectangle 47"/>
            <p:cNvSpPr>
              <a:spLocks noChangeArrowheads="1"/>
            </p:cNvSpPr>
            <p:nvPr/>
          </p:nvSpPr>
          <p:spPr bwMode="auto">
            <a:xfrm>
              <a:off x="457200" y="274638"/>
              <a:ext cx="8229600" cy="11430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4400" dirty="0">
                <a:solidFill>
                  <a:schemeClr val="tx2"/>
                </a:solidFill>
                <a:cs typeface="+mn-cs"/>
              </a:endParaRPr>
            </a:p>
          </p:txBody>
        </p:sp>
        <p:grpSp>
          <p:nvGrpSpPr>
            <p:cNvPr id="89" name="Группа 69"/>
            <p:cNvGrpSpPr/>
            <p:nvPr/>
          </p:nvGrpSpPr>
          <p:grpSpPr>
            <a:xfrm>
              <a:off x="6084196" y="332652"/>
              <a:ext cx="2351846" cy="1284995"/>
              <a:chOff x="5574636" y="1976178"/>
              <a:chExt cx="1706400" cy="932339"/>
            </a:xfrm>
            <a:grpFill/>
          </p:grpSpPr>
          <p:sp>
            <p:nvSpPr>
              <p:cNvPr id="91" name="Трапеция 90"/>
              <p:cNvSpPr/>
              <p:nvPr/>
            </p:nvSpPr>
            <p:spPr>
              <a:xfrm>
                <a:off x="5729351" y="2304060"/>
                <a:ext cx="1429200" cy="108000"/>
              </a:xfrm>
              <a:prstGeom prst="trapezoid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Трапеция 91"/>
              <p:cNvSpPr/>
              <p:nvPr/>
            </p:nvSpPr>
            <p:spPr>
              <a:xfrm>
                <a:off x="5652120" y="2505659"/>
                <a:ext cx="1567076" cy="146296"/>
              </a:xfrm>
              <a:prstGeom prst="trapezoid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Трапеция 92"/>
              <p:cNvSpPr/>
              <p:nvPr/>
            </p:nvSpPr>
            <p:spPr>
              <a:xfrm>
                <a:off x="5574636" y="2764501"/>
                <a:ext cx="1706400" cy="144016"/>
              </a:xfrm>
              <a:prstGeom prst="trapezoid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Трапеция 93"/>
              <p:cNvSpPr/>
              <p:nvPr/>
            </p:nvSpPr>
            <p:spPr>
              <a:xfrm>
                <a:off x="5782445" y="2123691"/>
                <a:ext cx="1332000" cy="90000"/>
              </a:xfrm>
              <a:prstGeom prst="trapezoid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Трапеция 94"/>
              <p:cNvSpPr/>
              <p:nvPr/>
            </p:nvSpPr>
            <p:spPr>
              <a:xfrm>
                <a:off x="5826254" y="1976178"/>
                <a:ext cx="1260000" cy="72008"/>
              </a:xfrm>
              <a:prstGeom prst="trapezoid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90" name="Прямоугольник 89"/>
            <p:cNvSpPr/>
            <p:nvPr/>
          </p:nvSpPr>
          <p:spPr>
            <a:xfrm>
              <a:off x="827584" y="562670"/>
              <a:ext cx="5148064" cy="461665"/>
            </a:xfrm>
            <a:prstGeom prst="rect">
              <a:avLst/>
            </a:prstGeom>
            <a:grp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ИЛЛЮСТРАЦИИ:</a:t>
              </a:r>
              <a:endPara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6147" name="Out_Zd" hidden="1"/>
          <p:cNvSpPr txBox="1">
            <a:spLocks noChangeArrowheads="1"/>
          </p:cNvSpPr>
          <p:nvPr/>
        </p:nvSpPr>
        <p:spPr bwMode="auto">
          <a:xfrm>
            <a:off x="1835150" y="6384925"/>
            <a:ext cx="503238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148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149" name="Tx_Zd" hidden="1"/>
          <p:cNvSpPr txBox="1">
            <a:spLocks noChangeArrowheads="1"/>
          </p:cNvSpPr>
          <p:nvPr/>
        </p:nvSpPr>
        <p:spPr bwMode="auto">
          <a:xfrm>
            <a:off x="539750" y="6440488"/>
            <a:ext cx="12239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Всего заданий</a:t>
            </a:r>
          </a:p>
        </p:txBody>
      </p:sp>
      <p:sp>
        <p:nvSpPr>
          <p:cNvPr id="6150" name="Tx_Tim"/>
          <p:cNvSpPr txBox="1">
            <a:spLocks noChangeArrowheads="1"/>
          </p:cNvSpPr>
          <p:nvPr/>
        </p:nvSpPr>
        <p:spPr bwMode="auto">
          <a:xfrm>
            <a:off x="6307138" y="6440488"/>
            <a:ext cx="17287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Затрачено времени</a:t>
            </a:r>
          </a:p>
        </p:txBody>
      </p:sp>
      <p:sp>
        <p:nvSpPr>
          <p:cNvPr id="6151" name="AutoShape 1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563938" y="6384925"/>
            <a:ext cx="863600" cy="32385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Снова</a:t>
            </a:r>
          </a:p>
        </p:txBody>
      </p:sp>
      <p:sp>
        <p:nvSpPr>
          <p:cNvPr id="6152" name="AutoShape 13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4716463" y="6384925"/>
            <a:ext cx="863600" cy="32385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Выход</a:t>
            </a:r>
            <a:endParaRPr lang="ru-RU" sz="1400" b="1">
              <a:solidFill>
                <a:schemeClr val="tx2"/>
              </a:solidFill>
              <a:latin typeface="Arial" charset="0"/>
              <a:sym typeface="Webdings" pitchFamily="18" charset="2"/>
            </a:endParaRPr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687388" y="35718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65000"/>
              </a:lnSpc>
              <a:defRPr/>
            </a:pPr>
            <a:r>
              <a:rPr lang="ru-RU" sz="6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Результаты</a:t>
            </a:r>
            <a:r>
              <a:rPr lang="en-US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/>
            </a:r>
            <a:br>
              <a:rPr lang="en-US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тестирования</a:t>
            </a:r>
          </a:p>
        </p:txBody>
      </p:sp>
      <p:sp>
        <p:nvSpPr>
          <p:cNvPr id="18" name="Zhdi" hidden="1"/>
          <p:cNvSpPr>
            <a:spLocks noChangeArrowheads="1"/>
          </p:cNvSpPr>
          <p:nvPr/>
        </p:nvSpPr>
        <p:spPr bwMode="auto">
          <a:xfrm>
            <a:off x="2592388" y="1793875"/>
            <a:ext cx="3959225" cy="1143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69850" cmpd="thickThin" algn="ctr">
            <a:solidFill>
              <a:schemeClr val="accent2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4000" b="1"/>
              <a:t>Подождите!</a:t>
            </a:r>
          </a:p>
          <a:p>
            <a:pPr algn="ctr">
              <a:defRPr/>
            </a:pPr>
            <a:r>
              <a:rPr lang="ru-RU"/>
              <a:t>Идет обработка данных</a:t>
            </a:r>
          </a:p>
        </p:txBody>
      </p:sp>
      <p:sp>
        <p:nvSpPr>
          <p:cNvPr id="6155" name="Cena" hidden="1"/>
          <p:cNvSpPr>
            <a:spLocks noChangeArrowheads="1"/>
          </p:cNvSpPr>
          <p:nvPr/>
        </p:nvSpPr>
        <p:spPr bwMode="auto">
          <a:xfrm>
            <a:off x="2424113" y="6440488"/>
            <a:ext cx="5635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ru-RU" sz="1000" smtClean="0">
                <a:solidFill>
                  <a:schemeClr val="tx2"/>
                </a:solidFill>
              </a:rPr>
              <a:t> бал.</a:t>
            </a:r>
            <a:endParaRPr lang="ru-RU" sz="1000">
              <a:solidFill>
                <a:schemeClr val="tx2"/>
              </a:solidFill>
            </a:endParaRPr>
          </a:p>
        </p:txBody>
      </p:sp>
      <p:sp>
        <p:nvSpPr>
          <p:cNvPr id="6156" name="Out_ver"/>
          <p:cNvSpPr txBox="1">
            <a:spLocks noChangeArrowheads="1"/>
          </p:cNvSpPr>
          <p:nvPr/>
        </p:nvSpPr>
        <p:spPr bwMode="auto">
          <a:xfrm>
            <a:off x="5075238" y="3101975"/>
            <a:ext cx="1079500" cy="503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ru-RU" sz="2400" b="1">
              <a:latin typeface="Arial" charset="0"/>
            </a:endParaRPr>
          </a:p>
        </p:txBody>
      </p:sp>
      <p:sp>
        <p:nvSpPr>
          <p:cNvPr id="6157" name="Out_proc"/>
          <p:cNvSpPr txBox="1">
            <a:spLocks noChangeArrowheads="1"/>
          </p:cNvSpPr>
          <p:nvPr/>
        </p:nvSpPr>
        <p:spPr bwMode="auto">
          <a:xfrm>
            <a:off x="6218238" y="3105150"/>
            <a:ext cx="1079500" cy="503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ru-RU" sz="2400" b="1">
              <a:latin typeface="Arial" charset="0"/>
            </a:endParaRPr>
          </a:p>
        </p:txBody>
      </p:sp>
      <p:sp>
        <p:nvSpPr>
          <p:cNvPr id="2" name="Out_oc"/>
          <p:cNvSpPr txBox="1">
            <a:spLocks noChangeArrowheads="1"/>
          </p:cNvSpPr>
          <p:nvPr/>
        </p:nvSpPr>
        <p:spPr bwMode="auto">
          <a:xfrm>
            <a:off x="7451725" y="3101975"/>
            <a:ext cx="1079500" cy="1223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endParaRPr lang="ru-RU" sz="6600" b="1" dirty="0">
              <a:solidFill>
                <a:srgbClr val="FF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159" name="Rectangle 14"/>
          <p:cNvSpPr>
            <a:spLocks noChangeArrowheads="1"/>
          </p:cNvSpPr>
          <p:nvPr/>
        </p:nvSpPr>
        <p:spPr bwMode="auto">
          <a:xfrm>
            <a:off x="788988" y="3052763"/>
            <a:ext cx="4208462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3200" dirty="0">
                <a:solidFill>
                  <a:srgbClr val="0000FF"/>
                </a:solidFill>
                <a:latin typeface="Arial" charset="0"/>
              </a:rPr>
              <a:t>Правильных ответов</a:t>
            </a:r>
          </a:p>
        </p:txBody>
      </p:sp>
      <p:sp>
        <p:nvSpPr>
          <p:cNvPr id="6160" name="Rectangle 15"/>
          <p:cNvSpPr>
            <a:spLocks noChangeArrowheads="1"/>
          </p:cNvSpPr>
          <p:nvPr/>
        </p:nvSpPr>
        <p:spPr bwMode="auto">
          <a:xfrm>
            <a:off x="788988" y="3773488"/>
            <a:ext cx="4208462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3200" dirty="0">
                <a:solidFill>
                  <a:srgbClr val="0000FF"/>
                </a:solidFill>
                <a:latin typeface="Arial" charset="0"/>
              </a:rPr>
              <a:t>Набранных баллов</a:t>
            </a:r>
          </a:p>
        </p:txBody>
      </p:sp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7131050" y="2286000"/>
            <a:ext cx="1689100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3200" b="1" dirty="0">
                <a:solidFill>
                  <a:srgbClr val="FF0000"/>
                </a:solidFill>
                <a:latin typeface="Arial" charset="0"/>
              </a:rPr>
              <a:t>Оценка</a:t>
            </a:r>
          </a:p>
        </p:txBody>
      </p:sp>
      <p:sp>
        <p:nvSpPr>
          <p:cNvPr id="6162" name="Out_osh"/>
          <p:cNvSpPr txBox="1">
            <a:spLocks noChangeArrowheads="1"/>
          </p:cNvSpPr>
          <p:nvPr/>
        </p:nvSpPr>
        <p:spPr bwMode="auto">
          <a:xfrm>
            <a:off x="2627313" y="4830763"/>
            <a:ext cx="5976937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000" dirty="0">
              <a:solidFill>
                <a:srgbClr val="FF00FF"/>
              </a:solidFill>
              <a:latin typeface="Arial" charset="0"/>
            </a:endParaRPr>
          </a:p>
        </p:txBody>
      </p:sp>
      <p:sp>
        <p:nvSpPr>
          <p:cNvPr id="6163" name="T_osh"/>
          <p:cNvSpPr txBox="1">
            <a:spLocks noChangeArrowheads="1"/>
          </p:cNvSpPr>
          <p:nvPr/>
        </p:nvSpPr>
        <p:spPr bwMode="auto">
          <a:xfrm>
            <a:off x="1330325" y="4678363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dirty="0">
                <a:solidFill>
                  <a:srgbClr val="0000FF"/>
                </a:solidFill>
                <a:latin typeface="Arial" charset="0"/>
              </a:rPr>
              <a:t>Ошибки в выборе ответов на задания:</a:t>
            </a:r>
          </a:p>
        </p:txBody>
      </p:sp>
      <p:sp>
        <p:nvSpPr>
          <p:cNvPr id="6164" name="Out_bal"/>
          <p:cNvSpPr txBox="1">
            <a:spLocks noChangeArrowheads="1"/>
          </p:cNvSpPr>
          <p:nvPr/>
        </p:nvSpPr>
        <p:spPr bwMode="auto">
          <a:xfrm>
            <a:off x="5075238" y="3816350"/>
            <a:ext cx="1079500" cy="503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ru-RU" sz="2400" b="1">
              <a:latin typeface="Arial" charset="0"/>
            </a:endParaRPr>
          </a:p>
        </p:txBody>
      </p:sp>
      <p:sp>
        <p:nvSpPr>
          <p:cNvPr id="6165" name="Out_prb"/>
          <p:cNvSpPr txBox="1">
            <a:spLocks noChangeArrowheads="1"/>
          </p:cNvSpPr>
          <p:nvPr/>
        </p:nvSpPr>
        <p:spPr bwMode="auto">
          <a:xfrm>
            <a:off x="6218238" y="3819525"/>
            <a:ext cx="1079500" cy="503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ru-RU" sz="2400" b="1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07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1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6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3083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3084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3124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5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6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3088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089" name="KAN 2"/>
          <p:cNvGrpSpPr>
            <a:grpSpLocks/>
          </p:cNvGrpSpPr>
          <p:nvPr/>
        </p:nvGrpSpPr>
        <p:grpSpPr bwMode="auto">
          <a:xfrm>
            <a:off x="467544" y="3429000"/>
            <a:ext cx="647700" cy="395288"/>
            <a:chOff x="521" y="1309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7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090" name="KAN 3"/>
          <p:cNvGrpSpPr>
            <a:grpSpLocks/>
          </p:cNvGrpSpPr>
          <p:nvPr/>
        </p:nvGrpSpPr>
        <p:grpSpPr bwMode="auto">
          <a:xfrm>
            <a:off x="395536" y="4725144"/>
            <a:ext cx="647700" cy="395288"/>
            <a:chOff x="521" y="1309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12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56" name="Rectangle 48"/>
          <p:cNvSpPr>
            <a:spLocks noChangeArrowheads="1"/>
          </p:cNvSpPr>
          <p:nvPr/>
        </p:nvSpPr>
        <p:spPr bwMode="auto">
          <a:xfrm>
            <a:off x="1292225" y="2012950"/>
            <a:ext cx="5728047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Движение велосипедов разрешено!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ctangle 49"/>
          <p:cNvSpPr>
            <a:spLocks noChangeArrowheads="1"/>
          </p:cNvSpPr>
          <p:nvPr/>
        </p:nvSpPr>
        <p:spPr bwMode="auto">
          <a:xfrm>
            <a:off x="1292225" y="3429000"/>
            <a:ext cx="5656039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Для двухколёсных велосипедов!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ctangle 50"/>
          <p:cNvSpPr>
            <a:spLocks noChangeArrowheads="1"/>
          </p:cNvSpPr>
          <p:nvPr/>
        </p:nvSpPr>
        <p:spPr bwMode="auto">
          <a:xfrm>
            <a:off x="1292225" y="4725144"/>
            <a:ext cx="580005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Движение велосипедов запрещено!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" name="Рисунок 43" descr="велосипед-запрет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948264" y="2444730"/>
            <a:ext cx="2195736" cy="2187922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46" name="Группа 45"/>
          <p:cNvGrpSpPr/>
          <p:nvPr/>
        </p:nvGrpSpPr>
        <p:grpSpPr>
          <a:xfrm>
            <a:off x="457200" y="274638"/>
            <a:ext cx="8579296" cy="1426170"/>
            <a:chOff x="457200" y="274638"/>
            <a:chExt cx="8579296" cy="1426170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36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37" name="Группа 69"/>
              <p:cNvGrpSpPr/>
              <p:nvPr/>
            </p:nvGrpSpPr>
            <p:grpSpPr>
              <a:xfrm>
                <a:off x="6084176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39" name="Трапеция 38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0" name="Трапеция 39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1" name="Трапеция 40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2" name="Трапеция 41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3" name="Трапеция 42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45" name="Прямоугольник 44"/>
            <p:cNvSpPr/>
            <p:nvPr/>
          </p:nvSpPr>
          <p:spPr>
            <a:xfrm>
              <a:off x="1043608" y="332656"/>
              <a:ext cx="4877425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 чём говорит этот </a:t>
              </a:r>
            </a:p>
            <a:p>
              <a:pPr marL="342900" lvl="0" indent="-342900"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дорожный знак?</a:t>
              </a: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07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2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6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3083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3124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5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6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3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" name="KAN 2"/>
          <p:cNvGrpSpPr>
            <a:grpSpLocks/>
          </p:cNvGrpSpPr>
          <p:nvPr/>
        </p:nvGrpSpPr>
        <p:grpSpPr bwMode="auto">
          <a:xfrm>
            <a:off x="467544" y="3429000"/>
            <a:ext cx="647700" cy="395288"/>
            <a:chOff x="521" y="1309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7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 3"/>
          <p:cNvGrpSpPr>
            <a:grpSpLocks/>
          </p:cNvGrpSpPr>
          <p:nvPr/>
        </p:nvGrpSpPr>
        <p:grpSpPr bwMode="auto">
          <a:xfrm>
            <a:off x="395536" y="4725144"/>
            <a:ext cx="647700" cy="395288"/>
            <a:chOff x="521" y="1309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12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35" name="Rectangle 48"/>
          <p:cNvSpPr>
            <a:spLocks noChangeArrowheads="1"/>
          </p:cNvSpPr>
          <p:nvPr/>
        </p:nvSpPr>
        <p:spPr bwMode="auto">
          <a:xfrm>
            <a:off x="1292225" y="2012950"/>
            <a:ext cx="4431903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Пешеходный переход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49"/>
          <p:cNvSpPr>
            <a:spLocks noChangeArrowheads="1"/>
          </p:cNvSpPr>
          <p:nvPr/>
        </p:nvSpPr>
        <p:spPr bwMode="auto">
          <a:xfrm>
            <a:off x="1292225" y="3429000"/>
            <a:ext cx="435989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Переход запрещён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50"/>
          <p:cNvSpPr>
            <a:spLocks noChangeArrowheads="1"/>
          </p:cNvSpPr>
          <p:nvPr/>
        </p:nvSpPr>
        <p:spPr bwMode="auto">
          <a:xfrm>
            <a:off x="1292225" y="4869160"/>
            <a:ext cx="435989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 «ЗЕБРЕ» можно лежать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" name="Рисунок 48" descr="Пешеходный переход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516216" y="2564904"/>
            <a:ext cx="2111907" cy="208554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50" name="Группа 49"/>
          <p:cNvGrpSpPr/>
          <p:nvPr/>
        </p:nvGrpSpPr>
        <p:grpSpPr>
          <a:xfrm>
            <a:off x="457200" y="274638"/>
            <a:ext cx="8579296" cy="1426170"/>
            <a:chOff x="457200" y="274638"/>
            <a:chExt cx="8579296" cy="1426170"/>
          </a:xfrm>
        </p:grpSpPr>
        <p:grpSp>
          <p:nvGrpSpPr>
            <p:cNvPr id="51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53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54" name="Группа 69"/>
              <p:cNvGrpSpPr/>
              <p:nvPr/>
            </p:nvGrpSpPr>
            <p:grpSpPr>
              <a:xfrm>
                <a:off x="6084178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55" name="Трапеция 54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6" name="Трапеция 55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7" name="Трапеция 56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8" name="Трапеция 57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9" name="Трапеция 58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52" name="Прямоугольник 51"/>
            <p:cNvSpPr/>
            <p:nvPr/>
          </p:nvSpPr>
          <p:spPr>
            <a:xfrm>
              <a:off x="1043608" y="332656"/>
              <a:ext cx="4877425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 чём говорит этот </a:t>
              </a:r>
            </a:p>
            <a:p>
              <a:pPr marL="342900" lvl="0" indent="-342900"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дорожный знак?</a:t>
              </a: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07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3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6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3083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3124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5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6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3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" name="KAN 2"/>
          <p:cNvGrpSpPr>
            <a:grpSpLocks/>
          </p:cNvGrpSpPr>
          <p:nvPr/>
        </p:nvGrpSpPr>
        <p:grpSpPr bwMode="auto">
          <a:xfrm>
            <a:off x="467544" y="3429000"/>
            <a:ext cx="647700" cy="395288"/>
            <a:chOff x="521" y="1309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7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 3"/>
          <p:cNvGrpSpPr>
            <a:grpSpLocks/>
          </p:cNvGrpSpPr>
          <p:nvPr/>
        </p:nvGrpSpPr>
        <p:grpSpPr bwMode="auto">
          <a:xfrm>
            <a:off x="395536" y="4725144"/>
            <a:ext cx="647700" cy="395288"/>
            <a:chOff x="521" y="1309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12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0" name="Rectangle 48"/>
          <p:cNvSpPr>
            <a:spLocks noChangeArrowheads="1"/>
          </p:cNvSpPr>
          <p:nvPr/>
        </p:nvSpPr>
        <p:spPr bwMode="auto">
          <a:xfrm>
            <a:off x="1292225" y="2060848"/>
            <a:ext cx="4647927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Детям здесь ходить нельзя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9"/>
          <p:cNvSpPr>
            <a:spLocks noChangeArrowheads="1"/>
          </p:cNvSpPr>
          <p:nvPr/>
        </p:nvSpPr>
        <p:spPr bwMode="auto">
          <a:xfrm>
            <a:off x="1292225" y="3429000"/>
            <a:ext cx="4575919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Игровая площадка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50"/>
          <p:cNvSpPr>
            <a:spLocks noChangeArrowheads="1"/>
          </p:cNvSpPr>
          <p:nvPr/>
        </p:nvSpPr>
        <p:spPr bwMode="auto">
          <a:xfrm>
            <a:off x="1292225" y="4725144"/>
            <a:ext cx="4575919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Осторожно - ДЕТИ!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" name="Рисунок 34" descr="д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156176" y="2636912"/>
            <a:ext cx="2540321" cy="2189150"/>
          </a:xfrm>
          <a:prstGeom prst="triangl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43" name="Группа 42"/>
          <p:cNvGrpSpPr/>
          <p:nvPr/>
        </p:nvGrpSpPr>
        <p:grpSpPr>
          <a:xfrm>
            <a:off x="457200" y="274638"/>
            <a:ext cx="8579296" cy="1426170"/>
            <a:chOff x="457200" y="274638"/>
            <a:chExt cx="8579296" cy="1426170"/>
          </a:xfrm>
        </p:grpSpPr>
        <p:grpSp>
          <p:nvGrpSpPr>
            <p:cNvPr id="44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52" name="Группа 69"/>
              <p:cNvGrpSpPr/>
              <p:nvPr/>
            </p:nvGrpSpPr>
            <p:grpSpPr>
              <a:xfrm>
                <a:off x="6084178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53" name="Трапеция 52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4" name="Трапеция 53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5" name="Трапеция 54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6" name="Трапеция 55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7" name="Трапеция 56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50" name="Прямоугольник 49"/>
            <p:cNvSpPr/>
            <p:nvPr/>
          </p:nvSpPr>
          <p:spPr>
            <a:xfrm>
              <a:off x="1043608" y="332656"/>
              <a:ext cx="4877425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 чём говорит этот </a:t>
              </a:r>
            </a:p>
            <a:p>
              <a:pPr marL="342900" lvl="0" indent="-342900"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дорожный знак?</a:t>
              </a: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07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4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6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3083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3124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5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6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3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" name="KAN 2"/>
          <p:cNvGrpSpPr>
            <a:grpSpLocks/>
          </p:cNvGrpSpPr>
          <p:nvPr/>
        </p:nvGrpSpPr>
        <p:grpSpPr bwMode="auto">
          <a:xfrm>
            <a:off x="467544" y="3429000"/>
            <a:ext cx="647700" cy="395288"/>
            <a:chOff x="521" y="1309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7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 3"/>
          <p:cNvGrpSpPr>
            <a:grpSpLocks/>
          </p:cNvGrpSpPr>
          <p:nvPr/>
        </p:nvGrpSpPr>
        <p:grpSpPr bwMode="auto">
          <a:xfrm>
            <a:off x="395536" y="4725144"/>
            <a:ext cx="647700" cy="395288"/>
            <a:chOff x="521" y="1309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12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37" name="Rectangle 48"/>
          <p:cNvSpPr>
            <a:spLocks noChangeArrowheads="1"/>
          </p:cNvSpPr>
          <p:nvPr/>
        </p:nvSpPr>
        <p:spPr bwMode="auto">
          <a:xfrm>
            <a:off x="1292225" y="201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Пассажиры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49"/>
          <p:cNvSpPr>
            <a:spLocks noChangeArrowheads="1"/>
          </p:cNvSpPr>
          <p:nvPr/>
        </p:nvSpPr>
        <p:spPr bwMode="auto">
          <a:xfrm>
            <a:off x="1292225" y="342900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Пешеходы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50"/>
          <p:cNvSpPr>
            <a:spLocks noChangeArrowheads="1"/>
          </p:cNvSpPr>
          <p:nvPr/>
        </p:nvSpPr>
        <p:spPr bwMode="auto">
          <a:xfrm>
            <a:off x="1292225" y="4653136"/>
            <a:ext cx="3279775" cy="504056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Гуляющие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" name="Picture 2" descr="C:\Users\Acer\Searches\Desktop\iCAMTLKS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64088" y="2636912"/>
            <a:ext cx="3252468" cy="245019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50" name="Группа 49"/>
          <p:cNvGrpSpPr/>
          <p:nvPr/>
        </p:nvGrpSpPr>
        <p:grpSpPr>
          <a:xfrm>
            <a:off x="282352" y="188640"/>
            <a:ext cx="8579296" cy="1858218"/>
            <a:chOff x="457200" y="274638"/>
            <a:chExt cx="8579296" cy="1627678"/>
          </a:xfrm>
        </p:grpSpPr>
        <p:grpSp>
          <p:nvGrpSpPr>
            <p:cNvPr id="51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53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54" name="Группа 69"/>
              <p:cNvGrpSpPr/>
              <p:nvPr/>
            </p:nvGrpSpPr>
            <p:grpSpPr>
              <a:xfrm>
                <a:off x="6084180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55" name="Трапеция 54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6" name="Трапеция 55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7" name="Трапеция 56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8" name="Трапеция 57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9" name="Трапеция 58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52" name="Прямоугольник 51"/>
            <p:cNvSpPr/>
            <p:nvPr/>
          </p:nvSpPr>
          <p:spPr>
            <a:xfrm>
              <a:off x="903730" y="332656"/>
              <a:ext cx="5157181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/>
              <a:r>
                <a:rPr lang="ru-RU" sz="2400" b="1" dirty="0" smtClean="0">
                  <a:solidFill>
                    <a:srgbClr val="FF0000"/>
                  </a:solidFill>
                </a:rPr>
                <a:t>Как называются люди, </a:t>
              </a:r>
            </a:p>
            <a:p>
              <a:pPr marL="342900" lvl="0" indent="-342900" algn="ctr"/>
              <a:r>
                <a:rPr lang="ru-RU" sz="2400" b="1" dirty="0" smtClean="0">
                  <a:solidFill>
                    <a:srgbClr val="FF0000"/>
                  </a:solidFill>
                </a:rPr>
                <a:t>которые находятся на дороге, </a:t>
              </a:r>
            </a:p>
            <a:p>
              <a:pPr marL="342900" lvl="0" indent="-342900" algn="ctr"/>
              <a:r>
                <a:rPr lang="ru-RU" sz="2400" b="1" dirty="0" smtClean="0">
                  <a:solidFill>
                    <a:srgbClr val="FF0000"/>
                  </a:solidFill>
                </a:rPr>
                <a:t>но не водят транспорт </a:t>
              </a:r>
            </a:p>
            <a:p>
              <a:pPr marL="342900" lvl="0" indent="-342900" algn="ctr"/>
              <a:r>
                <a:rPr lang="ru-RU" sz="2400" b="1" dirty="0" smtClean="0">
                  <a:solidFill>
                    <a:srgbClr val="FF0000"/>
                  </a:solidFill>
                </a:rPr>
                <a:t>и не работают на ней?</a:t>
              </a:r>
              <a:endParaRPr lang="ru-RU" sz="2400" b="1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07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5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6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3083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3124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5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6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3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" name="KAN 2"/>
          <p:cNvGrpSpPr>
            <a:grpSpLocks/>
          </p:cNvGrpSpPr>
          <p:nvPr/>
        </p:nvGrpSpPr>
        <p:grpSpPr bwMode="auto">
          <a:xfrm>
            <a:off x="467544" y="3429000"/>
            <a:ext cx="647700" cy="395288"/>
            <a:chOff x="521" y="1309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7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 3"/>
          <p:cNvGrpSpPr>
            <a:grpSpLocks/>
          </p:cNvGrpSpPr>
          <p:nvPr/>
        </p:nvGrpSpPr>
        <p:grpSpPr bwMode="auto">
          <a:xfrm>
            <a:off x="395536" y="4869160"/>
            <a:ext cx="647700" cy="395288"/>
            <a:chOff x="521" y="1309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12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1" name="Rectangle 48"/>
          <p:cNvSpPr>
            <a:spLocks noChangeArrowheads="1"/>
          </p:cNvSpPr>
          <p:nvPr/>
        </p:nvSpPr>
        <p:spPr bwMode="auto">
          <a:xfrm>
            <a:off x="1292225" y="2012950"/>
            <a:ext cx="471993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Детско-подростковая служба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9"/>
          <p:cNvSpPr>
            <a:spLocks noChangeArrowheads="1"/>
          </p:cNvSpPr>
          <p:nvPr/>
        </p:nvSpPr>
        <p:spPr bwMode="auto">
          <a:xfrm>
            <a:off x="1292225" y="3429000"/>
            <a:ext cx="4791943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Дорожно-патрульная служба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50"/>
          <p:cNvSpPr>
            <a:spLocks noChangeArrowheads="1"/>
          </p:cNvSpPr>
          <p:nvPr/>
        </p:nvSpPr>
        <p:spPr bwMode="auto">
          <a:xfrm>
            <a:off x="1292225" y="4869160"/>
            <a:ext cx="4647927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«Думай, потом смотри»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88224" y="2546121"/>
            <a:ext cx="2364854" cy="1765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44" name="Группа 43"/>
          <p:cNvGrpSpPr/>
          <p:nvPr/>
        </p:nvGrpSpPr>
        <p:grpSpPr>
          <a:xfrm>
            <a:off x="457200" y="274638"/>
            <a:ext cx="8579296" cy="1426170"/>
            <a:chOff x="457200" y="274638"/>
            <a:chExt cx="8579296" cy="1426170"/>
          </a:xfrm>
        </p:grpSpPr>
        <p:grpSp>
          <p:nvGrpSpPr>
            <p:cNvPr id="50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52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53" name="Группа 69"/>
              <p:cNvGrpSpPr/>
              <p:nvPr/>
            </p:nvGrpSpPr>
            <p:grpSpPr>
              <a:xfrm>
                <a:off x="6084180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54" name="Трапеция 53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5" name="Трапеция 54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6" name="Трапеция 55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7" name="Трапеция 56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8" name="Трапеция 57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51" name="Прямоугольник 50"/>
            <p:cNvSpPr/>
            <p:nvPr/>
          </p:nvSpPr>
          <p:spPr>
            <a:xfrm>
              <a:off x="1403648" y="620688"/>
              <a:ext cx="407438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/>
              <a:r>
                <a:rPr lang="ru-RU" sz="4000" b="1" spc="50" dirty="0" smtClean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Что такое ДПС?</a:t>
              </a: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07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6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6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3083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3124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5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6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3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" name="KAN 2"/>
          <p:cNvGrpSpPr>
            <a:grpSpLocks/>
          </p:cNvGrpSpPr>
          <p:nvPr/>
        </p:nvGrpSpPr>
        <p:grpSpPr bwMode="auto">
          <a:xfrm>
            <a:off x="467544" y="2708920"/>
            <a:ext cx="647700" cy="395288"/>
            <a:chOff x="521" y="1309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7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 3"/>
          <p:cNvGrpSpPr>
            <a:grpSpLocks/>
          </p:cNvGrpSpPr>
          <p:nvPr/>
        </p:nvGrpSpPr>
        <p:grpSpPr bwMode="auto">
          <a:xfrm>
            <a:off x="467544" y="3231356"/>
            <a:ext cx="647700" cy="395288"/>
            <a:chOff x="521" y="1309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12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7" name="KAN 4"/>
          <p:cNvGrpSpPr>
            <a:grpSpLocks/>
          </p:cNvGrpSpPr>
          <p:nvPr/>
        </p:nvGrpSpPr>
        <p:grpSpPr bwMode="auto">
          <a:xfrm>
            <a:off x="467544" y="3933056"/>
            <a:ext cx="647700" cy="395288"/>
            <a:chOff x="521" y="1309"/>
            <a:chExt cx="408" cy="249"/>
          </a:xfrm>
        </p:grpSpPr>
        <p:sp>
          <p:nvSpPr>
            <p:cNvPr id="3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3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8" name="KAN 5"/>
          <p:cNvGrpSpPr>
            <a:grpSpLocks/>
          </p:cNvGrpSpPr>
          <p:nvPr/>
        </p:nvGrpSpPr>
        <p:grpSpPr bwMode="auto">
          <a:xfrm>
            <a:off x="467544" y="4509120"/>
            <a:ext cx="647700" cy="395288"/>
            <a:chOff x="521" y="1309"/>
            <a:chExt cx="408" cy="249"/>
          </a:xfrm>
        </p:grpSpPr>
        <p:sp>
          <p:nvSpPr>
            <p:cNvPr id="49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5</a:t>
              </a:r>
            </a:p>
          </p:txBody>
        </p:sp>
        <p:sp>
          <p:nvSpPr>
            <p:cNvPr id="50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1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54" name="KAN 6"/>
          <p:cNvGrpSpPr>
            <a:grpSpLocks/>
          </p:cNvGrpSpPr>
          <p:nvPr/>
        </p:nvGrpSpPr>
        <p:grpSpPr bwMode="auto">
          <a:xfrm>
            <a:off x="444500" y="5207000"/>
            <a:ext cx="647700" cy="395288"/>
            <a:chOff x="521" y="1309"/>
            <a:chExt cx="408" cy="249"/>
          </a:xfrm>
        </p:grpSpPr>
        <p:sp>
          <p:nvSpPr>
            <p:cNvPr id="5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</a:t>
              </a:r>
            </a:p>
          </p:txBody>
        </p:sp>
        <p:sp>
          <p:nvSpPr>
            <p:cNvPr id="5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8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60" name="Rectangle 48"/>
          <p:cNvSpPr>
            <a:spLocks noChangeArrowheads="1"/>
          </p:cNvSpPr>
          <p:nvPr/>
        </p:nvSpPr>
        <p:spPr bwMode="auto">
          <a:xfrm>
            <a:off x="1292225" y="201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Тропинка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1" name="Rectangle 49"/>
          <p:cNvSpPr>
            <a:spLocks noChangeArrowheads="1"/>
          </p:cNvSpPr>
          <p:nvPr/>
        </p:nvSpPr>
        <p:spPr bwMode="auto">
          <a:xfrm>
            <a:off x="1292225" y="264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Дорога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2" name="Rectangle 50"/>
          <p:cNvSpPr>
            <a:spLocks noChangeArrowheads="1"/>
          </p:cNvSpPr>
          <p:nvPr/>
        </p:nvSpPr>
        <p:spPr bwMode="auto">
          <a:xfrm>
            <a:off x="1292225" y="328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Тротуар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3" name="Rectangle 51"/>
          <p:cNvSpPr>
            <a:spLocks noChangeArrowheads="1"/>
          </p:cNvSpPr>
          <p:nvPr/>
        </p:nvSpPr>
        <p:spPr bwMode="auto">
          <a:xfrm>
            <a:off x="1292225" y="391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Проезжая часть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4" name="Rectangle 52"/>
          <p:cNvSpPr>
            <a:spLocks noChangeArrowheads="1"/>
          </p:cNvSpPr>
          <p:nvPr/>
        </p:nvSpPr>
        <p:spPr bwMode="auto">
          <a:xfrm>
            <a:off x="1292225" y="455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Газон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5" name="Rectangle 53"/>
          <p:cNvSpPr>
            <a:spLocks noChangeArrowheads="1"/>
          </p:cNvSpPr>
          <p:nvPr/>
        </p:nvSpPr>
        <p:spPr bwMode="auto">
          <a:xfrm>
            <a:off x="1292225" y="518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Огород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85" name="Picture 2" descr="E:\безопасность\ПДД\картинки\iCA350Z5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44208" y="2075474"/>
            <a:ext cx="2039232" cy="270705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84" name="Группа 83"/>
          <p:cNvGrpSpPr/>
          <p:nvPr/>
        </p:nvGrpSpPr>
        <p:grpSpPr>
          <a:xfrm>
            <a:off x="457200" y="274638"/>
            <a:ext cx="8579296" cy="1443013"/>
            <a:chOff x="457200" y="274638"/>
            <a:chExt cx="8579296" cy="1443013"/>
          </a:xfrm>
        </p:grpSpPr>
        <p:grpSp>
          <p:nvGrpSpPr>
            <p:cNvPr id="86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88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89" name="Группа 69"/>
              <p:cNvGrpSpPr/>
              <p:nvPr/>
            </p:nvGrpSpPr>
            <p:grpSpPr>
              <a:xfrm>
                <a:off x="6084180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90" name="Трапеция 89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1" name="Трапеция 90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2" name="Трапеция 91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3" name="Трапеция 92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4" name="Трапеция 93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87" name="Прямоугольник 86"/>
            <p:cNvSpPr/>
            <p:nvPr/>
          </p:nvSpPr>
          <p:spPr>
            <a:xfrm>
              <a:off x="700470" y="332656"/>
              <a:ext cx="5563703" cy="13849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/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Как называется часть улицы, </a:t>
              </a:r>
            </a:p>
            <a:p>
              <a:pPr marL="342900" lvl="0" indent="-342900" algn="ctr"/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которая принадлежит </a:t>
              </a:r>
            </a:p>
            <a:p>
              <a:pPr marL="342900" lvl="0" indent="-342900" algn="ctr"/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только пешеходам?</a:t>
              </a: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07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7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6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3083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3124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5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6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3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" name="KAN 2"/>
          <p:cNvGrpSpPr>
            <a:grpSpLocks/>
          </p:cNvGrpSpPr>
          <p:nvPr/>
        </p:nvGrpSpPr>
        <p:grpSpPr bwMode="auto">
          <a:xfrm>
            <a:off x="467544" y="2636912"/>
            <a:ext cx="647700" cy="395288"/>
            <a:chOff x="521" y="1309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7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 3"/>
          <p:cNvGrpSpPr>
            <a:grpSpLocks/>
          </p:cNvGrpSpPr>
          <p:nvPr/>
        </p:nvGrpSpPr>
        <p:grpSpPr bwMode="auto">
          <a:xfrm>
            <a:off x="467544" y="3231356"/>
            <a:ext cx="647700" cy="395288"/>
            <a:chOff x="521" y="1309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12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5" name="KAN 4"/>
          <p:cNvGrpSpPr>
            <a:grpSpLocks/>
          </p:cNvGrpSpPr>
          <p:nvPr/>
        </p:nvGrpSpPr>
        <p:grpSpPr bwMode="auto">
          <a:xfrm>
            <a:off x="467544" y="3933056"/>
            <a:ext cx="647700" cy="395288"/>
            <a:chOff x="521" y="1309"/>
            <a:chExt cx="408" cy="249"/>
          </a:xfrm>
        </p:grpSpPr>
        <p:sp>
          <p:nvSpPr>
            <p:cNvPr id="3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3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6" name="KAN 5"/>
          <p:cNvGrpSpPr>
            <a:grpSpLocks/>
          </p:cNvGrpSpPr>
          <p:nvPr/>
        </p:nvGrpSpPr>
        <p:grpSpPr bwMode="auto">
          <a:xfrm>
            <a:off x="467544" y="4509120"/>
            <a:ext cx="647700" cy="395288"/>
            <a:chOff x="521" y="1309"/>
            <a:chExt cx="408" cy="249"/>
          </a:xfrm>
        </p:grpSpPr>
        <p:sp>
          <p:nvSpPr>
            <p:cNvPr id="49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5</a:t>
              </a:r>
            </a:p>
          </p:txBody>
        </p:sp>
        <p:sp>
          <p:nvSpPr>
            <p:cNvPr id="50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1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7" name="KAN 6"/>
          <p:cNvGrpSpPr>
            <a:grpSpLocks/>
          </p:cNvGrpSpPr>
          <p:nvPr/>
        </p:nvGrpSpPr>
        <p:grpSpPr bwMode="auto">
          <a:xfrm>
            <a:off x="444500" y="5207000"/>
            <a:ext cx="647700" cy="395288"/>
            <a:chOff x="521" y="1309"/>
            <a:chExt cx="408" cy="249"/>
          </a:xfrm>
        </p:grpSpPr>
        <p:sp>
          <p:nvSpPr>
            <p:cNvPr id="5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</a:t>
              </a:r>
            </a:p>
          </p:txBody>
        </p:sp>
        <p:sp>
          <p:nvSpPr>
            <p:cNvPr id="5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8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68" name="Rectangle 48"/>
          <p:cNvSpPr>
            <a:spLocks noChangeArrowheads="1"/>
          </p:cNvSpPr>
          <p:nvPr/>
        </p:nvSpPr>
        <p:spPr bwMode="auto">
          <a:xfrm>
            <a:off x="1292225" y="2012950"/>
            <a:ext cx="4935959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По ходу движения транспорта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9" name="Rectangle 49"/>
          <p:cNvSpPr>
            <a:spLocks noChangeArrowheads="1"/>
          </p:cNvSpPr>
          <p:nvPr/>
        </p:nvSpPr>
        <p:spPr bwMode="auto">
          <a:xfrm>
            <a:off x="1292225" y="2647950"/>
            <a:ext cx="4935959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Навстречу движения транспорта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0" name="Rectangle 50"/>
          <p:cNvSpPr>
            <a:spLocks noChangeArrowheads="1"/>
          </p:cNvSpPr>
          <p:nvPr/>
        </p:nvSpPr>
        <p:spPr bwMode="auto">
          <a:xfrm>
            <a:off x="1292225" y="3282950"/>
            <a:ext cx="4863951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Перебегать туда, где нет машин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1" name="Rectangle 51"/>
          <p:cNvSpPr>
            <a:spLocks noChangeArrowheads="1"/>
          </p:cNvSpPr>
          <p:nvPr/>
        </p:nvSpPr>
        <p:spPr bwMode="auto">
          <a:xfrm>
            <a:off x="1292225" y="3919538"/>
            <a:ext cx="4791943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По середине проезжей части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2" name="Rectangle 52"/>
          <p:cNvSpPr>
            <a:spLocks noChangeArrowheads="1"/>
          </p:cNvSpPr>
          <p:nvPr/>
        </p:nvSpPr>
        <p:spPr bwMode="auto">
          <a:xfrm>
            <a:off x="1292225" y="4552950"/>
            <a:ext cx="5007967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Ждать. пока проедут все машины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3" name="Rectangle 53"/>
          <p:cNvSpPr>
            <a:spLocks noChangeArrowheads="1"/>
          </p:cNvSpPr>
          <p:nvPr/>
        </p:nvSpPr>
        <p:spPr bwMode="auto">
          <a:xfrm>
            <a:off x="1292225" y="5189538"/>
            <a:ext cx="4647927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Вернуться домой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77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00192" y="3068960"/>
            <a:ext cx="261031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67" name="Группа 66"/>
          <p:cNvGrpSpPr/>
          <p:nvPr/>
        </p:nvGrpSpPr>
        <p:grpSpPr>
          <a:xfrm>
            <a:off x="457200" y="274638"/>
            <a:ext cx="8579296" cy="1426170"/>
            <a:chOff x="457200" y="274638"/>
            <a:chExt cx="8579296" cy="1426170"/>
          </a:xfrm>
        </p:grpSpPr>
        <p:grpSp>
          <p:nvGrpSpPr>
            <p:cNvPr id="78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80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81" name="Группа 69"/>
              <p:cNvGrpSpPr/>
              <p:nvPr/>
            </p:nvGrpSpPr>
            <p:grpSpPr>
              <a:xfrm>
                <a:off x="6084182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82" name="Трапеция 81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3" name="Трапеция 82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4" name="Трапеция 83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Трапеция 84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6" name="Трапеция 85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79" name="Прямоугольник 78"/>
            <p:cNvSpPr/>
            <p:nvPr/>
          </p:nvSpPr>
          <p:spPr>
            <a:xfrm>
              <a:off x="611560" y="620688"/>
              <a:ext cx="580479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/>
              <a:r>
                <a:rPr lang="ru-RU" sz="2400" b="1" dirty="0" smtClean="0">
                  <a:solidFill>
                    <a:srgbClr val="FF0000"/>
                  </a:solidFill>
                </a:rPr>
                <a:t>Как надо идти по обочине дороги, </a:t>
              </a:r>
            </a:p>
            <a:p>
              <a:pPr marL="342900" lvl="0" indent="-342900" algn="ctr"/>
              <a:r>
                <a:rPr lang="ru-RU" sz="2400" b="1" dirty="0" smtClean="0">
                  <a:solidFill>
                    <a:srgbClr val="FF0000"/>
                  </a:solidFill>
                </a:rPr>
                <a:t>если нет тротуаров?</a:t>
              </a:r>
              <a:endPara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07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chemeClr val="hlink"/>
                </a:solidFill>
                <a:latin typeface="Arial" charset="0"/>
              </a:rPr>
              <a:t>8</a:t>
            </a:r>
            <a:endParaRPr lang="ru-RU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6" name="Out_Tim"/>
          <p:cNvSpPr txBox="1">
            <a:spLocks noChangeArrowheads="1"/>
          </p:cNvSpPr>
          <p:nvPr/>
        </p:nvSpPr>
        <p:spPr bwMode="auto">
          <a:xfrm>
            <a:off x="8101013" y="6418263"/>
            <a:ext cx="647700" cy="221866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endParaRPr lang="ru-RU" sz="13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07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3083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Далее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3124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5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26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Cena"/>
          <p:cNvSpPr>
            <a:spLocks noChangeArrowheads="1"/>
          </p:cNvSpPr>
          <p:nvPr/>
        </p:nvSpPr>
        <p:spPr bwMode="auto">
          <a:xfrm>
            <a:off x="1866900" y="6440488"/>
            <a:ext cx="433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/>
            <a:r>
              <a:rPr lang="ru-RU" sz="1000">
                <a:solidFill>
                  <a:schemeClr val="tx2"/>
                </a:solidFill>
              </a:rPr>
              <a:t>1 бал.</a:t>
            </a:r>
          </a:p>
        </p:txBody>
      </p:sp>
      <p:grpSp>
        <p:nvGrpSpPr>
          <p:cNvPr id="3" name="KAN 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4" name="KAN 2"/>
          <p:cNvGrpSpPr>
            <a:grpSpLocks/>
          </p:cNvGrpSpPr>
          <p:nvPr/>
        </p:nvGrpSpPr>
        <p:grpSpPr bwMode="auto">
          <a:xfrm>
            <a:off x="467544" y="2636912"/>
            <a:ext cx="647700" cy="395288"/>
            <a:chOff x="521" y="1309"/>
            <a:chExt cx="408" cy="249"/>
          </a:xfrm>
        </p:grpSpPr>
        <p:sp>
          <p:nvSpPr>
            <p:cNvPr id="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7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 3"/>
          <p:cNvGrpSpPr>
            <a:grpSpLocks/>
          </p:cNvGrpSpPr>
          <p:nvPr/>
        </p:nvGrpSpPr>
        <p:grpSpPr bwMode="auto">
          <a:xfrm>
            <a:off x="467544" y="3231356"/>
            <a:ext cx="647700" cy="395288"/>
            <a:chOff x="521" y="1309"/>
            <a:chExt cx="408" cy="249"/>
          </a:xfrm>
        </p:grpSpPr>
        <p:sp>
          <p:nvSpPr>
            <p:cNvPr id="11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12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3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1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11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5" name="KAN 4"/>
          <p:cNvGrpSpPr>
            <a:grpSpLocks/>
          </p:cNvGrpSpPr>
          <p:nvPr/>
        </p:nvGrpSpPr>
        <p:grpSpPr bwMode="auto">
          <a:xfrm>
            <a:off x="467544" y="3933056"/>
            <a:ext cx="647700" cy="395288"/>
            <a:chOff x="521" y="1309"/>
            <a:chExt cx="408" cy="249"/>
          </a:xfrm>
        </p:grpSpPr>
        <p:sp>
          <p:nvSpPr>
            <p:cNvPr id="38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39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6" name="KAN 5"/>
          <p:cNvGrpSpPr>
            <a:grpSpLocks/>
          </p:cNvGrpSpPr>
          <p:nvPr/>
        </p:nvGrpSpPr>
        <p:grpSpPr bwMode="auto">
          <a:xfrm>
            <a:off x="467544" y="4509120"/>
            <a:ext cx="647700" cy="395288"/>
            <a:chOff x="521" y="1309"/>
            <a:chExt cx="408" cy="249"/>
          </a:xfrm>
        </p:grpSpPr>
        <p:sp>
          <p:nvSpPr>
            <p:cNvPr id="49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5</a:t>
              </a:r>
            </a:p>
          </p:txBody>
        </p:sp>
        <p:sp>
          <p:nvSpPr>
            <p:cNvPr id="50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1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7" name="KAN 6"/>
          <p:cNvGrpSpPr>
            <a:grpSpLocks/>
          </p:cNvGrpSpPr>
          <p:nvPr/>
        </p:nvGrpSpPr>
        <p:grpSpPr bwMode="auto">
          <a:xfrm>
            <a:off x="444500" y="5207000"/>
            <a:ext cx="647700" cy="395288"/>
            <a:chOff x="521" y="1309"/>
            <a:chExt cx="408" cy="249"/>
          </a:xfrm>
        </p:grpSpPr>
        <p:sp>
          <p:nvSpPr>
            <p:cNvPr id="55" name="Fon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</a:t>
              </a:r>
            </a:p>
          </p:txBody>
        </p:sp>
        <p:sp>
          <p:nvSpPr>
            <p:cNvPr id="56" name="Prkl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7" name="Oval 9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8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61" name="Rectangle 48"/>
          <p:cNvSpPr>
            <a:spLocks noChangeArrowheads="1"/>
          </p:cNvSpPr>
          <p:nvPr/>
        </p:nvSpPr>
        <p:spPr bwMode="auto">
          <a:xfrm>
            <a:off x="1292225" y="201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Вообще нельзя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2" name="Rectangle 49"/>
          <p:cNvSpPr>
            <a:spLocks noChangeArrowheads="1"/>
          </p:cNvSpPr>
          <p:nvPr/>
        </p:nvSpPr>
        <p:spPr bwMode="auto">
          <a:xfrm>
            <a:off x="1292225" y="2647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С 6 лет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3" name="Rectangle 50"/>
          <p:cNvSpPr>
            <a:spLocks noChangeArrowheads="1"/>
          </p:cNvSpPr>
          <p:nvPr/>
        </p:nvSpPr>
        <p:spPr bwMode="auto">
          <a:xfrm>
            <a:off x="1292225" y="328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С 18 лет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4" name="Rectangle 51"/>
          <p:cNvSpPr>
            <a:spLocks noChangeArrowheads="1"/>
          </p:cNvSpPr>
          <p:nvPr/>
        </p:nvSpPr>
        <p:spPr bwMode="auto">
          <a:xfrm>
            <a:off x="1292225" y="391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Только взрослым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5" name="Rectangle 52"/>
          <p:cNvSpPr>
            <a:spLocks noChangeArrowheads="1"/>
          </p:cNvSpPr>
          <p:nvPr/>
        </p:nvSpPr>
        <p:spPr bwMode="auto">
          <a:xfrm>
            <a:off x="1292225" y="4552950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С 14 лет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4" name="Rectangle 53"/>
          <p:cNvSpPr>
            <a:spLocks noChangeArrowheads="1"/>
          </p:cNvSpPr>
          <p:nvPr/>
        </p:nvSpPr>
        <p:spPr bwMode="auto">
          <a:xfrm>
            <a:off x="1292225" y="5189538"/>
            <a:ext cx="3279775" cy="4318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charset="0"/>
              </a:rPr>
              <a:t>С любого</a:t>
            </a:r>
            <a:endParaRPr lang="ru-RU" sz="24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77" name="Picture 2" descr="E:\безопасность\ПДД\картинки\iCA7C1TGF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6056" y="2348880"/>
            <a:ext cx="3478688" cy="26206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78" name="Группа 77"/>
          <p:cNvGrpSpPr/>
          <p:nvPr/>
        </p:nvGrpSpPr>
        <p:grpSpPr>
          <a:xfrm>
            <a:off x="457200" y="274638"/>
            <a:ext cx="8579296" cy="1426170"/>
            <a:chOff x="457200" y="274638"/>
            <a:chExt cx="8579296" cy="1426170"/>
          </a:xfrm>
        </p:grpSpPr>
        <p:grpSp>
          <p:nvGrpSpPr>
            <p:cNvPr id="79" name="Группа 34"/>
            <p:cNvGrpSpPr/>
            <p:nvPr/>
          </p:nvGrpSpPr>
          <p:grpSpPr>
            <a:xfrm>
              <a:off x="457200" y="274638"/>
              <a:ext cx="8579296" cy="1426170"/>
              <a:chOff x="457200" y="274638"/>
              <a:chExt cx="8229600" cy="1426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81" name="Rectangle 47"/>
              <p:cNvSpPr>
                <a:spLocks noChangeArrowheads="1"/>
              </p:cNvSpPr>
              <p:nvPr/>
            </p:nvSpPr>
            <p:spPr bwMode="auto">
              <a:xfrm>
                <a:off x="457200" y="274638"/>
                <a:ext cx="8229600" cy="14261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lvl="0" algn="ctr"/>
                <a:endParaRPr lang="ru-RU" sz="4400" dirty="0">
                  <a:solidFill>
                    <a:schemeClr val="tx2"/>
                  </a:solidFill>
                  <a:latin typeface="Arial" charset="0"/>
                </a:endParaRPr>
              </a:p>
            </p:txBody>
          </p:sp>
          <p:grpSp>
            <p:nvGrpSpPr>
              <p:cNvPr id="82" name="Группа 69"/>
              <p:cNvGrpSpPr/>
              <p:nvPr/>
            </p:nvGrpSpPr>
            <p:grpSpPr>
              <a:xfrm>
                <a:off x="6084184" y="332652"/>
                <a:ext cx="2351846" cy="1284995"/>
                <a:chOff x="5574636" y="1976178"/>
                <a:chExt cx="1706400" cy="932339"/>
              </a:xfrm>
              <a:grpFill/>
            </p:grpSpPr>
            <p:sp>
              <p:nvSpPr>
                <p:cNvPr id="83" name="Трапеция 82"/>
                <p:cNvSpPr/>
                <p:nvPr/>
              </p:nvSpPr>
              <p:spPr>
                <a:xfrm>
                  <a:off x="5729351" y="2304060"/>
                  <a:ext cx="1429200" cy="108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4" name="Трапеция 83"/>
                <p:cNvSpPr/>
                <p:nvPr/>
              </p:nvSpPr>
              <p:spPr>
                <a:xfrm>
                  <a:off x="5652120" y="2505659"/>
                  <a:ext cx="1567076" cy="14629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Трапеция 84"/>
                <p:cNvSpPr/>
                <p:nvPr/>
              </p:nvSpPr>
              <p:spPr>
                <a:xfrm>
                  <a:off x="5574636" y="2764501"/>
                  <a:ext cx="1706400" cy="144016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6" name="Трапеция 85"/>
                <p:cNvSpPr/>
                <p:nvPr/>
              </p:nvSpPr>
              <p:spPr>
                <a:xfrm>
                  <a:off x="5782445" y="2123691"/>
                  <a:ext cx="1332000" cy="90000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7" name="Трапеция 86"/>
                <p:cNvSpPr/>
                <p:nvPr/>
              </p:nvSpPr>
              <p:spPr>
                <a:xfrm>
                  <a:off x="5826254" y="1976178"/>
                  <a:ext cx="1260000" cy="72008"/>
                </a:xfrm>
                <a:prstGeom prst="trapezoid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80" name="Прямоугольник 79"/>
            <p:cNvSpPr/>
            <p:nvPr/>
          </p:nvSpPr>
          <p:spPr>
            <a:xfrm>
              <a:off x="1115616" y="332656"/>
              <a:ext cx="4317912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/>
              <a:r>
                <a:rPr lang="ru-RU" sz="2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С какого возраста детям</a:t>
              </a:r>
            </a:p>
            <a:p>
              <a:pPr marL="342900" lvl="0" indent="-342900" algn="ctr"/>
              <a:r>
                <a:rPr lang="ru-RU" sz="2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разрешается ездить</a:t>
              </a:r>
            </a:p>
            <a:p>
              <a:pPr marL="342900" lvl="0" indent="-342900" algn="ctr"/>
              <a:r>
                <a:rPr lang="ru-RU" sz="2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по дороге на велосипеде?</a:t>
              </a:r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FO" val="False"/>
  <p:tag name="TK" val="0.9"/>
  <p:tag name="TFS" val="False"/>
  <p:tag name="TFM" val="True"/>
  <p:tag name="TFF" val="True"/>
  <p:tag name="TFC" val="True"/>
  <p:tag name="TFT" val="True"/>
  <p:tag name="TTIM" val="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3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3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2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1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4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3"/>
  <p:tag name="KP" val="0"/>
  <p:tag name="V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3"/>
  <p:tag name="KP" val="0"/>
  <p:tag name="V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3"/>
  <p:tag name="KP" val="0"/>
  <p:tag name="V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3"/>
  <p:tag name="KP" val="0"/>
  <p:tag name="V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3"/>
  <p:tag name="KP" val="0"/>
  <p:tag name="V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" val="0"/>
  <p:tag name="P" val="0"/>
  <p:tag name="KO" val="6"/>
  <p:tag name="KP" val="0"/>
  <p:tag name="V" val="16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_rels/customUI.xml.rels><?xml version="1.0" encoding="UTF-8" standalone="yes"?>
<Relationships xmlns="http://schemas.openxmlformats.org/package/2006/relationships"><Relationship Id="fix3_png" Type="http://schemas.openxmlformats.org/officeDocument/2006/relationships/image" Target="images/fix3.png"/><Relationship Id="Delmac_png" Type="http://schemas.openxmlformats.org/officeDocument/2006/relationships/image" Target="images/Delmac.png"/><Relationship Id="ocenka_png" Type="http://schemas.openxmlformats.org/officeDocument/2006/relationships/image" Target="images/ocenka.png"/><Relationship Id="NewName_png" Type="http://schemas.openxmlformats.org/officeDocument/2006/relationships/image" Target="images/NewName.png"/><Relationship Id="Office-2004_jpg" Type="http://schemas.openxmlformats.org/officeDocument/2006/relationships/image" Target="NULL"/><Relationship Id="Timer_png" Type="http://schemas.openxmlformats.org/officeDocument/2006/relationships/image" Target="NULL"/><Relationship Id="Hour_png" Type="http://schemas.openxmlformats.org/officeDocument/2006/relationships/image" Target="images/Hour.png"/><Relationship Id="Vopros_png" Type="http://schemas.openxmlformats.org/officeDocument/2006/relationships/image" Target="images/Vopros.png"/><Relationship Id="Vosst_png" Type="http://schemas.openxmlformats.org/officeDocument/2006/relationships/image" Target="images/Vosst.png"/></Relationships>
</file>

<file path=customUI/customUI.xml><?xml version="1.0" encoding="utf-8"?>
<!--RibbonX Visual Designer 1.92 for Microsoft PowerPoint 12.0. XML Code produced on 2010.08.09-->
<customUI xmlns="http://schemas.microsoft.com/office/2006/01/customui">
  <ribbon>
    <tabs>
      <tab id="TabTest" label="Тестирование" visible="true">
        <!--Osnovnye nastroiri testa-->
        <group id="GrOutRez" label="Результаты" visible="true">
          <checkBox description="description" enabled="true" id="ChOutFile" label="Вывод результатов в файл" supertip="Выводить результаты тестирования в текстовый файл" visible="true" getPressed="ChOutFile_getPressed" onAction="ChB_RezTx"/>
          <checkBox enabled="true" id="ChUchetOshibok" label="Вывод отчета об ошибках" supertip="Выводить отчет об ошибках на последний слайд" visible="true" getPressed="ChUchetOshibok_getPressed" onAction="ChB_OtOsh"/>
          <checkBox enabled="true" id="CbUchetDoley" label="Учет неполных ответов" supertip="Учитывать неполные ответы в заданиях с множественным выбором и в заданиях на соответствие" visible="true" getPressed="CbUchetDoley_getPressed" onAction="ChB_DolMV"/>
        </group>
        <group id="GroupOcenka" label="Оценка" visible="true">
          <button enabled="true" id="BtOcenka" image="ocenka_png" label="Уровень требований" showImage="true" size="large" supertip="Настройка уровня требовательности к оценке" visible="true" onAction="TunOcenka"/>
        </group>
        <group id="GroupTime" label="Таймер" visible="true">
          <button id="BtTimer" image="Hour_png" label="Настройки" showImage="true" showLabel="true" size="large" supertip="Настройки использования таймера" visible="true" onAction="TunTimer"/>
        </group>
        <group id="GroupOtvety" label="Ответы" visible="true">
          <button enabled="true" id="BtOtvety" image="Vopros_png" label="Правильные ответы" showImage="true" showLabel="true" size="large" supertip="Ввод правильных ответов на задания теста" visible="true" onAction="TunOtvety"/>
        </group>
        <group id="GroupName" label="Именование" visible="true">
          <button enabled="true" id="BtName" image="NewName_png" label="Именование объектов" showImage="true" showLabel="true" size="large" supertip="Именование перемещаемых объектов, объектов конечных позиций и прочих объектов" visible="true" onAction="NewName"/>
        </group>
        <group id="GroupFix" label="Фиксация" visible="true">
          <button enabled="true" id="BtFix" image="fix3_png" label="Фиксировать объекты" showImage="true" showLabel="true" size="large" supertip="Фиксация исходной позиции перемещаемых объектов, отображение-скрытие меток флажков и переключателей" visible="true" onAction="FixObj"/>
        </group>
        <group id="GroupFlagPerekl" label="Обновление" visible="true">
          <button enabled="true" id="BtFlagPerekl" image="Vosst_png" label="Флажки и переключатели" showImage="true" showLabel="true" size="large" supertip="Обновление флажков или переключателей после их преобразования" visible="true" onAction="ReconFP"/>
        </group>
        <group id="GrDelMac" label="Удаление" visible="true">
          <button enabled="true" id="BtDelMac" image="Delmac_png" label="Удаление макросов" showImage="true" showLabel="true" size="large" supertip="Удаление некоторых макросов Office 2007 для обеспечения работоспособности теста при его сохранении в формате pps или ppt" visible="true" onAction="DelMacros"/>
        </group>
      </tab>
    </tabs>
  </ribbon>
</customUI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569</TotalTime>
  <Words>800</Words>
  <Application>Microsoft Office PowerPoint</Application>
  <PresentationFormat>Экран (4:3)</PresentationFormat>
  <Paragraphs>366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Россошанская школа-интернат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тестов</dc:title>
  <dc:creator>Комаровский Анатолий Николаевич</dc:creator>
  <dc:description>В  конструкторе использована идея перемещения объектов в режиме просмотра демонстрации, предложенная Гансом Хофманом (Hans Werner Hofmann hw@lemitec.de)</dc:description>
  <cp:lastModifiedBy>гыук</cp:lastModifiedBy>
  <cp:revision>294</cp:revision>
  <dcterms:created xsi:type="dcterms:W3CDTF">2009-11-15T10:01:00Z</dcterms:created>
  <dcterms:modified xsi:type="dcterms:W3CDTF">2014-04-21T12:16:20Z</dcterms:modified>
</cp:coreProperties>
</file>