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ms-office.legacyDiagramTex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65" r:id="rId3"/>
    <p:sldId id="257" r:id="rId4"/>
    <p:sldId id="266" r:id="rId5"/>
    <p:sldId id="267" r:id="rId6"/>
    <p:sldId id="269" r:id="rId7"/>
    <p:sldId id="276" r:id="rId8"/>
    <p:sldId id="259" r:id="rId9"/>
    <p:sldId id="277" r:id="rId10"/>
    <p:sldId id="260" r:id="rId11"/>
    <p:sldId id="278" r:id="rId12"/>
    <p:sldId id="261" r:id="rId13"/>
    <p:sldId id="262" r:id="rId14"/>
    <p:sldId id="263" r:id="rId15"/>
    <p:sldId id="264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20" y="-11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288088" y="5345113"/>
            <a:ext cx="5903912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Verdana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Verdana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Verdana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Verdana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Verdana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4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Verdana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Verdana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Verdana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Verdana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Verdana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Verdana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Verdana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Verdana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Verdana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latin typeface="Verdana" pitchFamily="34" charset="0"/>
              </a:endParaRPr>
            </a:p>
          </p:txBody>
        </p:sp>
      </p:grpSp>
      <p:sp>
        <p:nvSpPr>
          <p:cNvPr id="2459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00200"/>
            <a:ext cx="103632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9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7338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1D8B-76C5-4F5B-9513-9D6C46E48F8D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31C5B-6D85-4AB1-BC70-00CB017AF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7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" name="Rectangle 2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BD676638-4608-468D-9321-8338F5CCFEEB}" type="datetimeFigureOut">
              <a:rPr lang="ru-RU"/>
              <a:pPr>
                <a:defRPr/>
              </a:pPr>
              <a:t>09.04.2014</a:t>
            </a:fld>
            <a:endParaRPr lang="ru-RU"/>
          </a:p>
        </p:txBody>
      </p:sp>
      <p:sp>
        <p:nvSpPr>
          <p:cNvPr id="40" name="Rectangle 2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fld id="{6C61E169-5ABC-4E4D-BADC-75809C1EF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8"/>
          <p:cNvSpPr>
            <a:spLocks noChangeArrowheads="1"/>
          </p:cNvSpPr>
          <p:nvPr/>
        </p:nvSpPr>
        <p:spPr bwMode="auto">
          <a:xfrm>
            <a:off x="1171575" y="2714625"/>
            <a:ext cx="98504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ru-RU">
                <a:latin typeface="Verdana" pitchFamily="34" charset="0"/>
              </a:rPr>
              <a:t> </a:t>
            </a:r>
            <a:r>
              <a:rPr lang="ru-RU" sz="4400" b="1">
                <a:latin typeface="Verdana" pitchFamily="34" charset="0"/>
              </a:rPr>
              <a:t>Влияние  живых организмов </a:t>
            </a:r>
          </a:p>
          <a:p>
            <a:pPr algn="ctr" eaLnBrk="1" hangingPunct="1"/>
            <a:r>
              <a:rPr lang="ru-RU" sz="4400" b="1">
                <a:latin typeface="Verdana" pitchFamily="34" charset="0"/>
              </a:rPr>
              <a:t>на  оболочки Земли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600200"/>
            <a:ext cx="5410200" cy="4530725"/>
          </a:xfrm>
        </p:spPr>
        <p:txBody>
          <a:bodyPr/>
          <a:lstStyle/>
          <a:p>
            <a:pPr eaLnBrk="1" hangingPunct="1">
              <a:defRPr/>
            </a:pPr>
            <a:endParaRPr lang="ru-RU" sz="280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72200" y="1600200"/>
            <a:ext cx="5410200" cy="4530725"/>
          </a:xfrm>
        </p:spPr>
        <p:txBody>
          <a:bodyPr/>
          <a:lstStyle/>
          <a:p>
            <a:pPr eaLnBrk="1" hangingPunct="1">
              <a:defRPr/>
            </a:pPr>
            <a:endParaRPr lang="ru-RU" sz="280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0" y="57150"/>
            <a:ext cx="8810625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7813"/>
            <a:ext cx="10972800" cy="863600"/>
          </a:xfrm>
          <a:noFill/>
        </p:spPr>
        <p:txBody>
          <a:bodyPr/>
          <a:lstStyle/>
          <a:p>
            <a:r>
              <a:rPr lang="ru-RU" sz="3200" smtClean="0">
                <a:effectLst/>
                <a:latin typeface="Verdana" pitchFamily="34" charset="0"/>
              </a:rPr>
              <a:t>Задание для 3 группы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08075"/>
            <a:ext cx="10972800" cy="54864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i="1" smtClean="0">
                <a:effectLst/>
                <a:latin typeface="Verdana" pitchFamily="34" charset="0"/>
              </a:rPr>
              <a:t>Закончите предложение</a:t>
            </a:r>
            <a:endParaRPr lang="ru-RU" sz="2800" smtClean="0">
              <a:effectLst/>
              <a:latin typeface="Verdana" pitchFamily="34" charset="0"/>
            </a:endParaRPr>
          </a:p>
          <a:p>
            <a:r>
              <a:rPr lang="ru-RU" sz="2800" smtClean="0">
                <a:effectLst/>
                <a:latin typeface="Verdana" pitchFamily="34" charset="0"/>
              </a:rPr>
              <a:t>1.  Из остатков организмов образуются…………………………………….., например…………</a:t>
            </a:r>
          </a:p>
          <a:p>
            <a:r>
              <a:rPr lang="ru-RU" sz="2800" smtClean="0">
                <a:effectLst/>
                <a:latin typeface="Verdana" pitchFamily="34" charset="0"/>
              </a:rPr>
              <a:t>2. Организмы играют большую роль при……………………………………………………………..</a:t>
            </a:r>
          </a:p>
          <a:p>
            <a:r>
              <a:rPr lang="ru-RU" sz="2800" smtClean="0">
                <a:effectLst/>
                <a:latin typeface="Verdana" pitchFamily="34" charset="0"/>
              </a:rPr>
              <a:t>3.  Почва это……………………………………………………………………</a:t>
            </a:r>
          </a:p>
          <a:p>
            <a:pPr>
              <a:buFont typeface="Wingdings" pitchFamily="2" charset="2"/>
              <a:buNone/>
            </a:pPr>
            <a:r>
              <a:rPr lang="ru-RU" sz="2800" smtClean="0">
                <a:effectLst/>
                <a:latin typeface="Verdana" pitchFamily="34" charset="0"/>
              </a:rPr>
              <a:t>    Основной показатель плодородия почв…………………………………………………..</a:t>
            </a:r>
          </a:p>
          <a:p>
            <a:r>
              <a:rPr lang="ru-RU" sz="2800" smtClean="0">
                <a:effectLst/>
                <a:latin typeface="Verdana" pitchFamily="34" charset="0"/>
              </a:rPr>
              <a:t>4. Какая почва является самой плодородной? Где она образуется?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8434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900" y="752475"/>
            <a:ext cx="69342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600200"/>
            <a:ext cx="5410200" cy="4530725"/>
          </a:xfrm>
        </p:spPr>
        <p:txBody>
          <a:bodyPr/>
          <a:lstStyle/>
          <a:p>
            <a:pPr eaLnBrk="1" hangingPunct="1">
              <a:defRPr/>
            </a:pPr>
            <a:endParaRPr lang="ru-RU" sz="280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72200" y="1600200"/>
            <a:ext cx="5410200" cy="4530725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ru-RU" sz="2800"/>
              <a:t>Образование органических горных пород</a:t>
            </a:r>
          </a:p>
          <a:p>
            <a:pPr eaLnBrk="1" hangingPunct="1">
              <a:buFontTx/>
              <a:buChar char="-"/>
              <a:defRPr/>
            </a:pPr>
            <a:r>
              <a:rPr lang="ru-RU" sz="2800"/>
              <a:t>Разрушение горных пород</a:t>
            </a:r>
          </a:p>
          <a:p>
            <a:pPr eaLnBrk="1" hangingPunct="1">
              <a:buFontTx/>
              <a:buChar char="-"/>
              <a:defRPr/>
            </a:pPr>
            <a:r>
              <a:rPr lang="ru-RU" sz="2800"/>
              <a:t>Образование почв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8" y="647700"/>
            <a:ext cx="5665787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0482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2225" y="776288"/>
            <a:ext cx="70675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1506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7463" y="774700"/>
            <a:ext cx="70485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/>
              <a:t>Тест по географии Тема: «Влияние живых организмов на оболочки Земли»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10972800" cy="5081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/>
              <a:t>1. Какой газ выделяют большинство растений?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/>
              <a:t> </a:t>
            </a:r>
            <a:r>
              <a:rPr lang="en-US" sz="2800"/>
              <a:t>A</a:t>
            </a:r>
            <a:r>
              <a:rPr lang="ru-RU" sz="2800"/>
              <a:t>) Озон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/>
              <a:t> </a:t>
            </a:r>
            <a:r>
              <a:rPr lang="en-US" sz="2800"/>
              <a:t>B</a:t>
            </a:r>
            <a:r>
              <a:rPr lang="ru-RU" sz="2800"/>
              <a:t>) Кислород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/>
              <a:t> </a:t>
            </a:r>
            <a:r>
              <a:rPr lang="en-US" sz="2800"/>
              <a:t>C</a:t>
            </a:r>
            <a:r>
              <a:rPr lang="ru-RU" sz="2800"/>
              <a:t>) Ртутный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/>
              <a:t>2. Как называется продукт разложения живых организмов, органических остатков, которые определяют плодородие почвы?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/>
              <a:t>A</a:t>
            </a:r>
            <a:r>
              <a:rPr lang="ru-RU" sz="2800"/>
              <a:t>) Гумус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/>
              <a:t>B</a:t>
            </a:r>
            <a:r>
              <a:rPr lang="ru-RU" sz="2800"/>
              <a:t>) Мел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/>
              <a:t>C</a:t>
            </a:r>
            <a:r>
              <a:rPr lang="ru-RU" sz="2800"/>
              <a:t>) Мусор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2288" y="917575"/>
            <a:ext cx="11060112" cy="5692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/>
              <a:t>3. На что в основном влияют живые организмы, живущие в воде? </a:t>
            </a: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A</a:t>
            </a:r>
            <a:r>
              <a:rPr lang="ru-RU"/>
              <a:t>) На ее течения </a:t>
            </a: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B</a:t>
            </a:r>
            <a:r>
              <a:rPr lang="ru-RU"/>
              <a:t>) На ее глубину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C</a:t>
            </a:r>
            <a:r>
              <a:rPr lang="ru-RU"/>
              <a:t>) На ее соленость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/>
              <a:t>4. Какая почва является самой плодородной?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A</a:t>
            </a:r>
            <a:r>
              <a:rPr lang="ru-RU"/>
              <a:t>) Черноземная </a:t>
            </a: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B</a:t>
            </a:r>
            <a:r>
              <a:rPr lang="ru-RU"/>
              <a:t>) Тундрово-глеевая </a:t>
            </a: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C</a:t>
            </a:r>
            <a:r>
              <a:rPr lang="ru-RU"/>
              <a:t>) Каштановая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92113" y="742950"/>
            <a:ext cx="11190287" cy="5387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/>
              <a:t>5. Выберите осадочную горную породу, образованную живыми организмами.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A</a:t>
            </a:r>
            <a:r>
              <a:rPr lang="ru-RU"/>
              <a:t>) Торф </a:t>
            </a: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B</a:t>
            </a:r>
            <a:r>
              <a:rPr lang="ru-RU"/>
              <a:t>) Гранит </a:t>
            </a: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C</a:t>
            </a:r>
            <a:r>
              <a:rPr lang="ru-RU"/>
              <a:t>) Золото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/>
              <a:t>6. Скорость образования почвы?</a:t>
            </a: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A</a:t>
            </a:r>
            <a:r>
              <a:rPr lang="ru-RU"/>
              <a:t>) 20 см в год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B</a:t>
            </a:r>
            <a:r>
              <a:rPr lang="ru-RU"/>
              <a:t>) 2 см за 100 лет</a:t>
            </a: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C</a:t>
            </a:r>
            <a:r>
              <a:rPr lang="ru-RU"/>
              <a:t>) 2 см в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0" y="801688"/>
            <a:ext cx="11233150" cy="53292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/>
              <a:t>7. Горные породы, образовавшиеся из остатков живых организмов?</a:t>
            </a: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A</a:t>
            </a:r>
            <a:r>
              <a:rPr lang="ru-RU"/>
              <a:t>) магматические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B</a:t>
            </a:r>
            <a:r>
              <a:rPr lang="ru-RU"/>
              <a:t>) органические</a:t>
            </a: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C</a:t>
            </a:r>
            <a:r>
              <a:rPr lang="ru-RU"/>
              <a:t>) метаморфические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/>
              <a:t>8.«Фабрика кислорода» это?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A</a:t>
            </a:r>
            <a:r>
              <a:rPr lang="ru-RU"/>
              <a:t>) растения</a:t>
            </a: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B</a:t>
            </a:r>
            <a:r>
              <a:rPr lang="ru-RU"/>
              <a:t>) животные</a:t>
            </a:r>
            <a:endParaRPr lang="en-US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/>
              <a:t>C</a:t>
            </a:r>
            <a:r>
              <a:rPr lang="ru-RU"/>
              <a:t>) микроорганизмы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 </a:t>
            </a:r>
            <a:r>
              <a:rPr lang="ru-RU" b="1"/>
              <a:t>Цели  урока: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/>
              <a:t> сформировать у учащихся представление о воздействии организмов на земную кору, гидросферу, атмосферу;  выявить причинно-следственные связи</a:t>
            </a:r>
            <a:r>
              <a:rPr lang="ru-RU" sz="2800" b="1"/>
              <a:t> </a:t>
            </a:r>
            <a:r>
              <a:rPr lang="ru-RU" sz="2800"/>
              <a:t>влияния  живых организмов на  оболочки  Земли;</a:t>
            </a:r>
          </a:p>
          <a:p>
            <a:pPr eaLnBrk="1" hangingPunct="1">
              <a:defRPr/>
            </a:pPr>
            <a:r>
              <a:rPr lang="ru-RU" sz="2800"/>
              <a:t> развивать познавательный интерес к предмету, навыки самостоятельной работы, логическое мышление учащихся;</a:t>
            </a:r>
          </a:p>
          <a:p>
            <a:pPr eaLnBrk="1" hangingPunct="1">
              <a:defRPr/>
            </a:pPr>
            <a:r>
              <a:rPr lang="ru-RU" sz="2800"/>
              <a:t> воспитывать интерес к изучаемому предмету, чувство заботы о целостности и уязвимости природы.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0675" y="568325"/>
            <a:ext cx="11117263" cy="5764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9. Какой элемент используют живые организмы из морской воды для построения скелетов, панцирей, раковин?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/>
              <a:t>A</a:t>
            </a:r>
            <a:r>
              <a:rPr lang="ru-RU" sz="2800"/>
              <a:t>) кальций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/>
              <a:t>B</a:t>
            </a:r>
            <a:r>
              <a:rPr lang="ru-RU" sz="2800"/>
              <a:t>) углекислый газ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/>
              <a:t>C</a:t>
            </a:r>
            <a:r>
              <a:rPr lang="ru-RU" sz="2800"/>
              <a:t>) натрий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10. Образование органических веществ зелеными растениями и некоторыми бактериями с использованием энергии солнечного света.</a:t>
            </a:r>
            <a:endParaRPr lang="en-US" sz="2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/>
              <a:t>A</a:t>
            </a:r>
            <a:r>
              <a:rPr lang="ru-RU" sz="2800"/>
              <a:t>) биоценоз</a:t>
            </a:r>
            <a:endParaRPr lang="en-US" sz="2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/>
              <a:t>B</a:t>
            </a:r>
            <a:r>
              <a:rPr lang="ru-RU" sz="2800"/>
              <a:t>) дыхание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/>
              <a:t>C</a:t>
            </a:r>
            <a:r>
              <a:rPr lang="ru-RU" sz="2800"/>
              <a:t>) фотосинтез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  <a:latin typeface="Arial" charset="0"/>
              </a:rPr>
              <a:t>Рефлексия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 u="sng" smtClean="0">
                <a:solidFill>
                  <a:srgbClr val="000000"/>
                </a:solidFill>
                <a:effectLst/>
                <a:latin typeface="Arial" charset="0"/>
              </a:rPr>
              <a:t>По типу незаконченное предложение:</a:t>
            </a:r>
            <a:endParaRPr lang="ru-RU" sz="2800" b="1" i="1" smtClean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800" b="1" i="1" smtClean="0">
                <a:solidFill>
                  <a:srgbClr val="000000"/>
                </a:solidFill>
                <a:effectLst/>
                <a:latin typeface="Arial" charset="0"/>
              </a:rPr>
              <a:t>сегодня я узнал(а)…</a:t>
            </a:r>
          </a:p>
          <a:p>
            <a:pPr>
              <a:lnSpc>
                <a:spcPct val="90000"/>
              </a:lnSpc>
            </a:pPr>
            <a:r>
              <a:rPr lang="ru-RU" sz="2800" b="1" i="1" smtClean="0">
                <a:solidFill>
                  <a:srgbClr val="000000"/>
                </a:solidFill>
                <a:effectLst/>
                <a:latin typeface="Arial" charset="0"/>
              </a:rPr>
              <a:t>было интересно…</a:t>
            </a:r>
          </a:p>
          <a:p>
            <a:pPr>
              <a:lnSpc>
                <a:spcPct val="90000"/>
              </a:lnSpc>
            </a:pPr>
            <a:r>
              <a:rPr lang="ru-RU" sz="2800" b="1" i="1" smtClean="0">
                <a:solidFill>
                  <a:srgbClr val="000000"/>
                </a:solidFill>
                <a:effectLst/>
                <a:latin typeface="Arial" charset="0"/>
              </a:rPr>
              <a:t>было трудно…</a:t>
            </a:r>
          </a:p>
          <a:p>
            <a:pPr>
              <a:lnSpc>
                <a:spcPct val="90000"/>
              </a:lnSpc>
            </a:pPr>
            <a:r>
              <a:rPr lang="ru-RU" sz="2800" b="1" i="1" smtClean="0">
                <a:solidFill>
                  <a:srgbClr val="000000"/>
                </a:solidFill>
                <a:effectLst/>
                <a:latin typeface="Arial" charset="0"/>
              </a:rPr>
              <a:t>я выполнял(а) задания…</a:t>
            </a:r>
          </a:p>
          <a:p>
            <a:pPr>
              <a:lnSpc>
                <a:spcPct val="90000"/>
              </a:lnSpc>
            </a:pPr>
            <a:r>
              <a:rPr lang="ru-RU" sz="2800" b="1" i="1" smtClean="0">
                <a:solidFill>
                  <a:srgbClr val="000000"/>
                </a:solidFill>
                <a:effectLst/>
                <a:latin typeface="Arial" charset="0"/>
              </a:rPr>
              <a:t>я понял(а), что…</a:t>
            </a:r>
          </a:p>
          <a:p>
            <a:pPr>
              <a:lnSpc>
                <a:spcPct val="90000"/>
              </a:lnSpc>
            </a:pPr>
            <a:r>
              <a:rPr lang="ru-RU" sz="2800" b="1" i="1" smtClean="0">
                <a:solidFill>
                  <a:srgbClr val="000000"/>
                </a:solidFill>
                <a:effectLst/>
                <a:latin typeface="Arial" charset="0"/>
              </a:rPr>
              <a:t>я научился(лась)…</a:t>
            </a:r>
          </a:p>
          <a:p>
            <a:pPr>
              <a:lnSpc>
                <a:spcPct val="90000"/>
              </a:lnSpc>
            </a:pPr>
            <a:r>
              <a:rPr lang="ru-RU" sz="2800" b="1" i="1" smtClean="0">
                <a:solidFill>
                  <a:srgbClr val="000000"/>
                </a:solidFill>
                <a:effectLst/>
                <a:latin typeface="Arial" charset="0"/>
              </a:rPr>
              <a:t>я смог(ла)…</a:t>
            </a:r>
          </a:p>
          <a:p>
            <a:pPr>
              <a:lnSpc>
                <a:spcPct val="90000"/>
              </a:lnSpc>
            </a:pPr>
            <a:r>
              <a:rPr lang="ru-RU" sz="2800" b="1" i="1" smtClean="0">
                <a:solidFill>
                  <a:srgbClr val="000000"/>
                </a:solidFill>
                <a:effectLst/>
                <a:latin typeface="Arial" charset="0"/>
              </a:rPr>
              <a:t>урок дал мне для жизни…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638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6313" y="0"/>
            <a:ext cx="789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Вопросы к кроссворду: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i="1"/>
              <a:t> по горизонтали:</a:t>
            </a:r>
            <a:endParaRPr lang="ru-RU" sz="240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2. Наружная твердая каменистая оболочка земного шара.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5.  Водная оболочка Земли.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7. Главная особенность живых организмов.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9. Что определяет характер биоценоза на суше?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10. Сообщества растений, животных и микроорганизмов, обитающих на Земле в одинаковых природных условиях.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12. Процесс образования органических веществ зелеными растениями и некоторыми бактериями с использованием энергии солнечного света.</a:t>
            </a:r>
            <a:endParaRPr lang="ru-RU" sz="2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Вопросы к кроссворду: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i="1"/>
              <a:t>по вертикали:</a:t>
            </a:r>
            <a:endParaRPr lang="ru-RU" sz="240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1. Воздушный слой, окружающий земной шар со всех сторон.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3. Оболочка Земли населенная живыми организмами изменяющаяся под их влиянием.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4. Важное свойство живых организмов.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6. В переводе с греческого «био».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8. Наука, изучающая закономерности географического распространения растений, животных и микроорганизмов, а также их объединений.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/>
              <a:t>11. Одно из условий распространения растений и животных на Земле.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2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tx1"/>
                </a:solidFill>
                <a:effectLst/>
                <a:latin typeface="Arial" charset="0"/>
              </a:rPr>
              <a:t>Влияние  живых организмов </a:t>
            </a:r>
            <a:br>
              <a:rPr lang="ru-RU" sz="4000" b="1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ru-RU" sz="4000" b="1" smtClean="0">
                <a:solidFill>
                  <a:schemeClr val="tx1"/>
                </a:solidFill>
                <a:effectLst/>
                <a:latin typeface="Arial" charset="0"/>
              </a:rPr>
              <a:t>на  оболочки Земли</a:t>
            </a:r>
            <a:br>
              <a:rPr lang="ru-RU" sz="4000" b="1" smtClean="0">
                <a:solidFill>
                  <a:schemeClr val="tx1"/>
                </a:solidFill>
                <a:effectLst/>
                <a:latin typeface="Arial" charset="0"/>
              </a:rPr>
            </a:br>
            <a:endParaRPr lang="ru-RU" sz="4000" b="1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6874" name="Organization Chart 10"/>
          <p:cNvGraphicFramePr>
            <a:graphicFrameLocks/>
          </p:cNvGraphicFramePr>
          <p:nvPr>
            <p:ph type="dgm" idx="4294967295"/>
          </p:nvPr>
        </p:nvGraphicFramePr>
        <p:xfrm>
          <a:off x="609600" y="1600200"/>
          <a:ext cx="10972800" cy="4530725"/>
        </p:xfrm>
        <a:graphic>
          <a:graphicData uri="http://schemas.openxmlformats.org/drawingml/2006/compatibility">
            <com:legacyDrawing xmlns:com="http://schemas.openxmlformats.org/drawingml/2006/compatibility" spid="_x0000_s3687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7813"/>
            <a:ext cx="10972800" cy="777875"/>
          </a:xfrm>
          <a:noFill/>
        </p:spPr>
        <p:txBody>
          <a:bodyPr/>
          <a:lstStyle/>
          <a:p>
            <a:r>
              <a:rPr lang="ru-RU" sz="3200" smtClean="0">
                <a:effectLst/>
                <a:latin typeface="Verdana" pitchFamily="34" charset="0"/>
              </a:rPr>
              <a:t>Задание для 1 группы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93800"/>
            <a:ext cx="10972800" cy="4937125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smtClean="0">
                <a:effectLst/>
                <a:latin typeface="Verdana" pitchFamily="34" charset="0"/>
              </a:rPr>
              <a:t> Воздействие организмов на атмосферу</a:t>
            </a:r>
            <a:endParaRPr lang="ru-RU" i="1" smtClean="0">
              <a:effectLst/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ru-RU" i="1" smtClean="0">
                <a:effectLst/>
                <a:latin typeface="Verdana" pitchFamily="34" charset="0"/>
              </a:rPr>
              <a:t>Закончите предложение</a:t>
            </a:r>
            <a:endParaRPr lang="ru-RU" smtClean="0">
              <a:effectLst/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ru-RU" smtClean="0">
                <a:effectLst/>
                <a:latin typeface="Verdana" pitchFamily="34" charset="0"/>
              </a:rPr>
              <a:t>1. Почти весь кислород атмосферы был образован……………………………………….</a:t>
            </a:r>
          </a:p>
          <a:p>
            <a:pPr>
              <a:lnSpc>
                <a:spcPct val="90000"/>
              </a:lnSpc>
            </a:pPr>
            <a:r>
              <a:rPr lang="ru-RU" smtClean="0">
                <a:effectLst/>
                <a:latin typeface="Verdana" pitchFamily="34" charset="0"/>
              </a:rPr>
              <a:t>2. Количество кислорода не увеличивается, так как расходуется на……………………………</a:t>
            </a:r>
          </a:p>
          <a:p>
            <a:pPr>
              <a:lnSpc>
                <a:spcPct val="90000"/>
              </a:lnSpc>
            </a:pPr>
            <a:r>
              <a:rPr lang="ru-RU" smtClean="0">
                <a:effectLst/>
                <a:latin typeface="Verdana" pitchFamily="34" charset="0"/>
              </a:rPr>
              <a:t>3. Углекислый газ выделяется при ………………………………………………………………</a:t>
            </a:r>
          </a:p>
          <a:p>
            <a:pPr>
              <a:lnSpc>
                <a:spcPct val="90000"/>
              </a:lnSpc>
            </a:pPr>
            <a:r>
              <a:rPr lang="ru-RU" smtClean="0">
                <a:effectLst/>
                <a:latin typeface="Verdana" pitchFamily="34" charset="0"/>
              </a:rPr>
              <a:t>4. Что такое фотосинтез?</a:t>
            </a:r>
          </a:p>
          <a:p>
            <a:pPr>
              <a:lnSpc>
                <a:spcPct val="90000"/>
              </a:lnSpc>
            </a:pPr>
            <a:endParaRPr lang="ru-RU" smtClean="0">
              <a:effectLst/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mtClean="0">
              <a:effectLst/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6386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7891" name="Picture 2" descr="C:\Users\user\Desktop\Снимок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2175" y="209550"/>
            <a:ext cx="710565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6925" y="0"/>
            <a:ext cx="10972800" cy="1139825"/>
          </a:xfrm>
          <a:noFill/>
        </p:spPr>
        <p:txBody>
          <a:bodyPr/>
          <a:lstStyle/>
          <a:p>
            <a:r>
              <a:rPr lang="ru-RU" sz="3200" smtClean="0">
                <a:effectLst/>
                <a:latin typeface="Verdana" pitchFamily="34" charset="0"/>
              </a:rPr>
              <a:t>Задание для 2 группы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3888" y="1368425"/>
            <a:ext cx="10972800" cy="5197475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smtClean="0">
                <a:effectLst/>
                <a:latin typeface="Verdana" pitchFamily="34" charset="0"/>
              </a:rPr>
              <a:t>Воздействие организмов на гидросферу</a:t>
            </a:r>
            <a:endParaRPr lang="ru-RU" sz="2800" i="1" smtClean="0">
              <a:effectLst/>
              <a:latin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i="1" smtClean="0">
                <a:effectLst/>
                <a:latin typeface="Verdana" pitchFamily="34" charset="0"/>
              </a:rPr>
              <a:t>Закончите предложение</a:t>
            </a:r>
            <a:endParaRPr lang="ru-RU" sz="2800" smtClean="0">
              <a:effectLst/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800" smtClean="0">
                <a:effectLst/>
                <a:latin typeface="Verdana" pitchFamily="34" charset="0"/>
              </a:rPr>
              <a:t>1. Организмы влияют на ……………………………………………..Мирового океана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effectLst/>
                <a:latin typeface="Verdana" pitchFamily="34" charset="0"/>
              </a:rPr>
              <a:t>2. Животные, обитающие в Мировом океане, поглощают…………………………………….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effectLst/>
                <a:latin typeface="Verdana" pitchFamily="34" charset="0"/>
              </a:rPr>
              <a:t>необходимый им для построения……………………………………………………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effectLst/>
                <a:latin typeface="Verdana" pitchFamily="34" charset="0"/>
              </a:rPr>
              <a:t>3. Растения пропускают через себя……………………………………………, например……………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effectLst/>
                <a:latin typeface="Verdana" pitchFamily="34" charset="0"/>
              </a:rPr>
              <a:t>4. Почему сохраняется постоянство солевого состава вод океанов?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499</Words>
  <Application>Microsoft Office PowerPoint</Application>
  <PresentationFormat>Произвольный</PresentationFormat>
  <Paragraphs>109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Verdana</vt:lpstr>
      <vt:lpstr>Arial</vt:lpstr>
      <vt:lpstr>Wingdings</vt:lpstr>
      <vt:lpstr>Calibri</vt:lpstr>
      <vt:lpstr>Склон</vt:lpstr>
      <vt:lpstr>Слайд 1</vt:lpstr>
      <vt:lpstr> Цели  урока:</vt:lpstr>
      <vt:lpstr>Слайд 3</vt:lpstr>
      <vt:lpstr>Вопросы к кроссворду:</vt:lpstr>
      <vt:lpstr>Вопросы к кроссворду:</vt:lpstr>
      <vt:lpstr>Влияние  живых организмов  на  оболочки Земли </vt:lpstr>
      <vt:lpstr>Задание для 1 группы</vt:lpstr>
      <vt:lpstr>Слайд 8</vt:lpstr>
      <vt:lpstr>Задание для 2 группы</vt:lpstr>
      <vt:lpstr>Слайд 10</vt:lpstr>
      <vt:lpstr>Задание для 3 группы</vt:lpstr>
      <vt:lpstr>Слайд 12</vt:lpstr>
      <vt:lpstr>Слайд 13</vt:lpstr>
      <vt:lpstr>Слайд 14</vt:lpstr>
      <vt:lpstr>Слайд 15</vt:lpstr>
      <vt:lpstr>Тест по географии Тема: «Влияние живых организмов на оболочки Земли»</vt:lpstr>
      <vt:lpstr>Слайд 17</vt:lpstr>
      <vt:lpstr>Слайд 18</vt:lpstr>
      <vt:lpstr>Слайд 19</vt:lpstr>
      <vt:lpstr>Слайд 20</vt:lpstr>
      <vt:lpstr>Рефлексия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5</cp:revision>
  <dcterms:created xsi:type="dcterms:W3CDTF">2014-04-07T07:58:10Z</dcterms:created>
  <dcterms:modified xsi:type="dcterms:W3CDTF">2014-04-09T08:55:22Z</dcterms:modified>
</cp:coreProperties>
</file>