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6" r:id="rId4"/>
    <p:sldId id="260" r:id="rId5"/>
    <p:sldId id="261" r:id="rId6"/>
    <p:sldId id="269" r:id="rId7"/>
    <p:sldId id="270" r:id="rId8"/>
    <p:sldId id="265" r:id="rId9"/>
    <p:sldId id="271" r:id="rId10"/>
    <p:sldId id="268" r:id="rId11"/>
    <p:sldId id="278" r:id="rId12"/>
    <p:sldId id="257" r:id="rId13"/>
    <p:sldId id="258" r:id="rId14"/>
    <p:sldId id="272" r:id="rId15"/>
    <p:sldId id="277" r:id="rId16"/>
    <p:sldId id="262" r:id="rId17"/>
    <p:sldId id="280" r:id="rId18"/>
    <p:sldId id="273" r:id="rId19"/>
    <p:sldId id="274" r:id="rId20"/>
    <p:sldId id="275" r:id="rId21"/>
    <p:sldId id="276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26" autoAdjust="0"/>
    <p:restoredTop sz="94709" autoAdjust="0"/>
  </p:normalViewPr>
  <p:slideViewPr>
    <p:cSldViewPr>
      <p:cViewPr varScale="1">
        <p:scale>
          <a:sx n="69" d="100"/>
          <a:sy n="69" d="100"/>
        </p:scale>
        <p:origin x="-13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BB35-F089-4A51-88E4-F36AF8DC49D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46E1-0453-49C6-9828-CA00FE55E9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 algn="ctr">
              <a:buNone/>
              <a:defRPr b="1" cap="none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07504" y="457152"/>
            <a:ext cx="589908" cy="566312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209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971600" y="5308816"/>
            <a:ext cx="292109" cy="280424"/>
          </a:xfrm>
          <a:prstGeom prst="star5">
            <a:avLst/>
          </a:prstGeom>
          <a:solidFill>
            <a:srgbClr val="FFAD09">
              <a:alpha val="98039"/>
            </a:srgbClr>
          </a:solidFill>
          <a:ln>
            <a:noFill/>
          </a:ln>
          <a:effectLst>
            <a:glow rad="1905000">
              <a:schemeClr val="bg1">
                <a:alpha val="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2453613" y="5361549"/>
            <a:ext cx="462203" cy="443715"/>
          </a:xfrm>
          <a:prstGeom prst="star5">
            <a:avLst/>
          </a:prstGeom>
          <a:solidFill>
            <a:schemeClr val="tx2">
              <a:lumMod val="60000"/>
              <a:lumOff val="4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28000"/>
              </a:schemeClr>
            </a:glow>
            <a:softEdge rad="0"/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331005" y="4532976"/>
            <a:ext cx="450050" cy="432048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319290" y="194507"/>
            <a:ext cx="461765" cy="443295"/>
          </a:xfrm>
          <a:prstGeom prst="star5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194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1319290" y="1988840"/>
            <a:ext cx="461765" cy="443295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695715" y="5118642"/>
            <a:ext cx="220101" cy="211297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669863" y="3891110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903557" y="6071756"/>
            <a:ext cx="322471" cy="309572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1172511" y="3190664"/>
            <a:ext cx="328047" cy="314925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093509" y="968146"/>
            <a:ext cx="238131" cy="228606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2076520" y="1166685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522386" y="4905206"/>
            <a:ext cx="294954" cy="283156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 rot="5400000">
            <a:off x="1633578" y="3644435"/>
            <a:ext cx="294954" cy="283156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3084206" y="6432363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2017675" y="416154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3233197" y="4409890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210926" y="3049086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2624323" y="3575454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7304843" y="6455774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>
            <a:off x="1331640" y="767142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6440747" y="515719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827584" y="11663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2334292" y="1484784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 rot="991530">
            <a:off x="5432738" y="5914520"/>
            <a:ext cx="685017" cy="582180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 rot="16200000">
            <a:off x="6588224" y="6088681"/>
            <a:ext cx="304841" cy="292647"/>
          </a:xfrm>
          <a:prstGeom prst="star5">
            <a:avLst/>
          </a:prstGeom>
          <a:solidFill>
            <a:schemeClr val="tx2">
              <a:lumMod val="60000"/>
              <a:lumOff val="4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2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24272" y="5397072"/>
            <a:ext cx="450050" cy="43204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905000">
              <a:schemeClr val="bg1">
                <a:alpha val="3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5-конечная звезда 37"/>
          <p:cNvSpPr/>
          <p:nvPr/>
        </p:nvSpPr>
        <p:spPr>
          <a:xfrm>
            <a:off x="4059166" y="6000315"/>
            <a:ext cx="450050" cy="432048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5-конечная звезда 39"/>
          <p:cNvSpPr/>
          <p:nvPr/>
        </p:nvSpPr>
        <p:spPr>
          <a:xfrm>
            <a:off x="79955" y="1426627"/>
            <a:ext cx="494367" cy="474593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 rot="19752810">
            <a:off x="183704" y="-93372"/>
            <a:ext cx="437508" cy="42000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89356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6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6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4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3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0" grpId="0" animBg="1"/>
      <p:bldP spid="38" grpId="0" animBg="1"/>
      <p:bldP spid="40" grpId="0" animBg="1"/>
      <p:bldP spid="4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BB35-F089-4A51-88E4-F36AF8DC49D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46E1-0453-49C6-9828-CA00FE55E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6247532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BB35-F089-4A51-88E4-F36AF8DC49D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46E1-0453-49C6-9828-CA00FE55E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183241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914400" indent="-457200">
              <a:buSzPct val="70000"/>
              <a:buFont typeface="Wingdings" pitchFamily="2" charset="2"/>
              <a:buChar char="ü"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1143000" indent="-228600">
              <a:buFont typeface="Calibri" pitchFamily="34" charset="0"/>
              <a:buChar char="*"/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BB35-F089-4A51-88E4-F36AF8DC49D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46E1-0453-49C6-9828-CA00FE55E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52120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BB35-F089-4A51-88E4-F36AF8DC49D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46E1-0453-49C6-9828-CA00FE55E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49021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BB35-F089-4A51-88E4-F36AF8DC49D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46E1-0453-49C6-9828-CA00FE55E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359302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BB35-F089-4A51-88E4-F36AF8DC49D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46E1-0453-49C6-9828-CA00FE55E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301845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BB35-F089-4A51-88E4-F36AF8DC49D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46E1-0453-49C6-9828-CA00FE55E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820361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BB35-F089-4A51-88E4-F36AF8DC49D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46E1-0453-49C6-9828-CA00FE55E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4524579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BB35-F089-4A51-88E4-F36AF8DC49D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46E1-0453-49C6-9828-CA00FE55E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9672701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BB35-F089-4A51-88E4-F36AF8DC49D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646E1-0453-49C6-9828-CA00FE55E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596815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ABB35-F089-4A51-88E4-F36AF8DC49D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646E1-0453-49C6-9828-CA00FE55E9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07504" y="457152"/>
            <a:ext cx="589908" cy="566312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580932" y="5046784"/>
            <a:ext cx="624385" cy="599410"/>
          </a:xfrm>
          <a:prstGeom prst="star5">
            <a:avLst/>
          </a:prstGeom>
          <a:solidFill>
            <a:srgbClr val="DCE6F2">
              <a:alpha val="45882"/>
            </a:srgbClr>
          </a:solidFill>
          <a:ln>
            <a:noFill/>
          </a:ln>
          <a:effectLst>
            <a:glow rad="1905000">
              <a:schemeClr val="bg1">
                <a:alpha val="4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124272" y="5397072"/>
            <a:ext cx="450050" cy="43204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905000">
              <a:schemeClr val="bg1">
                <a:alpha val="3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2393758" y="4797152"/>
            <a:ext cx="450050" cy="432048"/>
          </a:xfrm>
          <a:prstGeom prst="star5">
            <a:avLst/>
          </a:prstGeom>
          <a:solidFill>
            <a:srgbClr val="DCE6F2">
              <a:alpha val="40000"/>
            </a:srgb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1319290" y="194507"/>
            <a:ext cx="461765" cy="443295"/>
          </a:xfrm>
          <a:prstGeom prst="star5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79955" y="1426628"/>
            <a:ext cx="247183" cy="237296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1319290" y="1988840"/>
            <a:ext cx="461765" cy="443295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6084168" y="6139768"/>
            <a:ext cx="294954" cy="283156"/>
          </a:xfrm>
          <a:prstGeom prst="star5">
            <a:avLst/>
          </a:prstGeom>
          <a:solidFill>
            <a:schemeClr val="accent1">
              <a:lumMod val="60000"/>
              <a:lumOff val="4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462084" y="3617686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1873805" y="5829120"/>
            <a:ext cx="350192" cy="336184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903557" y="6071756"/>
            <a:ext cx="322471" cy="309572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1172511" y="3190664"/>
            <a:ext cx="328047" cy="314925"/>
          </a:xfrm>
          <a:prstGeom prst="star5">
            <a:avLst/>
          </a:prstGeom>
          <a:solidFill>
            <a:srgbClr val="DCE6F2">
              <a:alpha val="67843"/>
            </a:srgb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899592" y="620688"/>
            <a:ext cx="238131" cy="228606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814850" y="4655574"/>
            <a:ext cx="294954" cy="283156"/>
          </a:xfrm>
          <a:prstGeom prst="star5">
            <a:avLst/>
          </a:prstGeom>
          <a:solidFill>
            <a:schemeClr val="accent5">
              <a:lumMod val="40000"/>
              <a:lumOff val="6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2840346" y="6310539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>
            <a:off x="1760227" y="1199190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>
            <a:off x="1397536" y="4169540"/>
            <a:ext cx="147477" cy="141578"/>
          </a:xfrm>
          <a:prstGeom prst="star5">
            <a:avLst/>
          </a:prstGeom>
          <a:solidFill>
            <a:schemeClr val="accent1">
              <a:lumMod val="60000"/>
              <a:lumOff val="4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36"/>
          <p:cNvSpPr/>
          <p:nvPr/>
        </p:nvSpPr>
        <p:spPr>
          <a:xfrm>
            <a:off x="596124" y="5829120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5-конечная звезда 37"/>
          <p:cNvSpPr/>
          <p:nvPr/>
        </p:nvSpPr>
        <p:spPr>
          <a:xfrm>
            <a:off x="4784563" y="518836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5-конечная звезда 38"/>
          <p:cNvSpPr/>
          <p:nvPr/>
        </p:nvSpPr>
        <p:spPr>
          <a:xfrm>
            <a:off x="210926" y="3049086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5-конечная звезда 41"/>
          <p:cNvSpPr/>
          <p:nvPr/>
        </p:nvSpPr>
        <p:spPr>
          <a:xfrm>
            <a:off x="3932970" y="5479901"/>
            <a:ext cx="437508" cy="420008"/>
          </a:xfrm>
          <a:prstGeom prst="star5">
            <a:avLst/>
          </a:prstGeom>
          <a:solidFill>
            <a:srgbClr val="DCE6F2">
              <a:alpha val="69804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5-конечная звезда 42"/>
          <p:cNvSpPr/>
          <p:nvPr/>
        </p:nvSpPr>
        <p:spPr>
          <a:xfrm>
            <a:off x="7524328" y="5532442"/>
            <a:ext cx="328047" cy="314925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5-конечная звезда 43"/>
          <p:cNvSpPr/>
          <p:nvPr/>
        </p:nvSpPr>
        <p:spPr>
          <a:xfrm>
            <a:off x="7812360" y="6671798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913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Font typeface="Wingdings" pitchFamily="2" charset="2"/>
        <a:buChar char="ü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0;&#1072;&#1088;&#1072;&#1075;&#1072;&#1085;&#1076;&#1072;%20-%20&#1082;&#1086;&#1089;&#1084;&#1080;&#1095;&#1077;&#1089;&#1082;&#1072;&#1103;%20&#1075;&#1072;&#1074;&#1072;&#1085;&#1100;\&#1082;&#1086;&#1089;&#1084;&#1086;&#1089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itysmile.org_222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487726">
            <a:off x="312585" y="1226393"/>
            <a:ext cx="8029604" cy="19288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Караганда -  космическая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гавань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643314"/>
            <a:ext cx="400052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Выполнил: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Ученик 9 «А» класса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Школы Гимназии №95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Третьяков Дмитрий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космо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3"/>
            <a:ext cx="4900618" cy="335758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Звания «Почетный гражданин Караганды»</a:t>
            </a:r>
            <a:r>
              <a:rPr lang="ru-RU" dirty="0" smtClean="0"/>
              <a:t> удостоены многие прославленные космонавты, которых встречали на карагандинской земле после возвращения с орбиты, – </a:t>
            </a:r>
            <a:r>
              <a:rPr lang="ru-RU" dirty="0" err="1" smtClean="0"/>
              <a:t>Андриян</a:t>
            </a:r>
            <a:r>
              <a:rPr lang="ru-RU" dirty="0" smtClean="0"/>
              <a:t> Николаев, Николай Рукавишников, Владислав Волков, Георгин   </a:t>
            </a:r>
            <a:r>
              <a:rPr lang="ru-RU" dirty="0" err="1" smtClean="0"/>
              <a:t>Шонин</a:t>
            </a:r>
            <a:r>
              <a:rPr lang="ru-RU" dirty="0" smtClean="0"/>
              <a:t>, Валерий </a:t>
            </a:r>
            <a:r>
              <a:rPr lang="ru-RU" dirty="0" err="1" smtClean="0"/>
              <a:t>Кубасов</a:t>
            </a:r>
            <a:r>
              <a:rPr lang="ru-RU" dirty="0" smtClean="0"/>
              <a:t>, Анатолий Филипченко и другие.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http://www.federalspace.ru/media/img/site/nikola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1466" y="642918"/>
            <a:ext cx="2202811" cy="2611532"/>
          </a:xfrm>
          <a:prstGeom prst="rect">
            <a:avLst/>
          </a:prstGeom>
          <a:noFill/>
        </p:spPr>
      </p:pic>
      <p:pic>
        <p:nvPicPr>
          <p:cNvPr id="24580" name="Picture 4" descr="http://russia3000.ru/images/Rukavishnikov_N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714752"/>
            <a:ext cx="1852606" cy="2588573"/>
          </a:xfrm>
          <a:prstGeom prst="rect">
            <a:avLst/>
          </a:prstGeom>
          <a:noFill/>
        </p:spPr>
      </p:pic>
      <p:pic>
        <p:nvPicPr>
          <p:cNvPr id="24582" name="Picture 6" descr="http://www.yastalker.com/uploads_user/40000/39674/1833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643314"/>
            <a:ext cx="2166932" cy="2851963"/>
          </a:xfrm>
          <a:prstGeom prst="rect">
            <a:avLst/>
          </a:prstGeom>
          <a:noFill/>
        </p:spPr>
      </p:pic>
      <p:pic>
        <p:nvPicPr>
          <p:cNvPr id="24584" name="Picture 8" descr="http://www.astronews.ru/foto/b/8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786190"/>
            <a:ext cx="2317273" cy="271464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в лицах и фактах.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Покорители космического пространства.</a:t>
            </a:r>
            <a:endParaRPr lang="ru-RU" dirty="0"/>
          </a:p>
        </p:txBody>
      </p:sp>
      <p:pic>
        <p:nvPicPr>
          <p:cNvPr id="5" name="Рисунок 4" descr="9-фото-NASA-Космо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500306"/>
            <a:ext cx="6500858" cy="388444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Белка и Стрелка — советские собаки- космонавты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Первые животные, совершившие орбитальный космический полет и вернувшиеся на Землю невредимыми. Полёт проходил на корабле «Спутник-5». Старт состоялся 19 августа 1960  года, полёт продолжался более 25 часов, за это время корабль совершил 17 полных витков вокруг Земли.</a:t>
            </a:r>
            <a:endParaRPr lang="ru-RU" sz="2400" dirty="0"/>
          </a:p>
        </p:txBody>
      </p:sp>
      <p:pic>
        <p:nvPicPr>
          <p:cNvPr id="4" name="Рисунок 3" descr="Belka_and_Strelka.Space_Dogs.Real-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929066"/>
            <a:ext cx="3571900" cy="2690831"/>
          </a:xfrm>
          <a:prstGeom prst="rect">
            <a:avLst/>
          </a:prstGeom>
        </p:spPr>
      </p:pic>
      <p:pic>
        <p:nvPicPr>
          <p:cNvPr id="5" name="Picture 5" descr="D:\РАЗНЫЕ КАРТИНКИ\открытки\день космонавтики\belka-strelka-cr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929066"/>
            <a:ext cx="3989796" cy="247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Юрий Гагарин – первый человек</a:t>
            </a:r>
            <a:br>
              <a:rPr lang="ru-RU" dirty="0" smtClean="0"/>
            </a:br>
            <a:r>
              <a:rPr lang="ru-RU" dirty="0" smtClean="0"/>
              <a:t>в космосе.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54356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12 апреля 1961 года Юрий Гагарин стал первым человеком в мировой истории, совершившим полёт в космическое пространство. Ракета-носитель «Восток» с кораблём «Восток», на борту которого находился Гагарин, была запущена с космодрома Байконур. После 108 минут пребывания в космосе Гагарин успешно приземлился в Саратовской области, неподалёку от города Энгельса. Начиная с 12 апреля 1962 года день полёта Гагарина в космос был объявлен праздником — Днём космонавтики.</a:t>
            </a:r>
            <a:endParaRPr lang="ru-RU" dirty="0"/>
          </a:p>
        </p:txBody>
      </p:sp>
      <p:pic>
        <p:nvPicPr>
          <p:cNvPr id="4" name="Рисунок 3" descr="gagar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1571612"/>
            <a:ext cx="2857500" cy="3619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РАЗНЫЕ КАРТИНКИ\открытки\день космонавтики\1(10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3929063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:\РАЗНЫЕ КАРТИНКИ\открытки\день космонавтики\108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3929063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РАЗНЫЕ КАРТИНКИ\открытки\день космонавтики\270579-55aaf919a63199f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85750"/>
            <a:ext cx="4354513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РАЗНЫЕ КАРТИНКИ\открытки\день космонавтики\35c44ef1-5a46-4533-a65f-351ca58914d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73651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535785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Космодром Байконур.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5043494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Космодром Байконур был образован 2 июня 1955 года как 5-й НИИП МО СССР. На космодроме испытывались и эксплуатировались большинство российских межконтинентальных ракет и все космические ракеты-носители. </a:t>
            </a:r>
            <a:endParaRPr lang="en-US" dirty="0" smtClean="0"/>
          </a:p>
          <a:p>
            <a:r>
              <a:rPr lang="ru-RU" dirty="0" smtClean="0"/>
              <a:t>Первый </a:t>
            </a:r>
            <a:r>
              <a:rPr lang="ru-RU" dirty="0" smtClean="0"/>
              <a:t>успешный пуск межконтинентальной ракеты Р-7 состоялся 21 августа 1957 г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smtClean="0"/>
              <a:t>4 октября 1957 г. ракетой-носителем этого типа запущен первый искусственный спутник Земли. </a:t>
            </a:r>
            <a:endParaRPr lang="en-US" dirty="0" smtClean="0"/>
          </a:p>
          <a:p>
            <a:r>
              <a:rPr lang="ru-RU" dirty="0" smtClean="0"/>
              <a:t>12 </a:t>
            </a:r>
            <a:r>
              <a:rPr lang="ru-RU" dirty="0" smtClean="0"/>
              <a:t>апреля 1961 г. с космодрома Байконур осуществлен запуск пилотируемого космического корабля "Восток" с первым космонавтом Ю.А.Гагариным.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4000504"/>
            <a:ext cx="3643306" cy="2524129"/>
          </a:xfrm>
          <a:prstGeom prst="rect">
            <a:avLst/>
          </a:prstGeom>
        </p:spPr>
      </p:pic>
      <p:pic>
        <p:nvPicPr>
          <p:cNvPr id="6" name="Рисунок 5" descr="Cosmodrom.jpg"/>
          <p:cNvPicPr>
            <a:picLocks noChangeAspect="1"/>
          </p:cNvPicPr>
          <p:nvPr/>
        </p:nvPicPr>
        <p:blipFill>
          <a:blip r:embed="rId3" cstate="print"/>
          <a:srcRect b="3125"/>
          <a:stretch>
            <a:fillRect/>
          </a:stretch>
        </p:blipFill>
        <p:spPr>
          <a:xfrm>
            <a:off x="6000760" y="857232"/>
            <a:ext cx="2754626" cy="275108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Запуск ракеты с Байконура</a:t>
            </a:r>
            <a:endParaRPr lang="ru-RU" dirty="0"/>
          </a:p>
        </p:txBody>
      </p:sp>
      <p:pic>
        <p:nvPicPr>
          <p:cNvPr id="1026" name="Picture 2" descr="http://newsimg.bbc.co.uk/media/images/39466000/jpg/_39466512_liftoffafp203afp.jpg"/>
          <p:cNvPicPr>
            <a:picLocks noChangeAspect="1" noChangeArrowheads="1"/>
          </p:cNvPicPr>
          <p:nvPr/>
        </p:nvPicPr>
        <p:blipFill>
          <a:blip r:embed="rId2"/>
          <a:srcRect l="2381" r="7143" b="1722"/>
          <a:stretch>
            <a:fillRect/>
          </a:stretch>
        </p:blipFill>
        <p:spPr bwMode="auto">
          <a:xfrm>
            <a:off x="500034" y="1857364"/>
            <a:ext cx="2643206" cy="4243041"/>
          </a:xfrm>
          <a:prstGeom prst="rect">
            <a:avLst/>
          </a:prstGeom>
          <a:noFill/>
        </p:spPr>
      </p:pic>
      <p:pic>
        <p:nvPicPr>
          <p:cNvPr id="1028" name="Picture 4" descr="http://www.ntv.ru/home/news/20130901/z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71612"/>
            <a:ext cx="3738546" cy="2102933"/>
          </a:xfrm>
          <a:prstGeom prst="rect">
            <a:avLst/>
          </a:prstGeom>
          <a:noFill/>
        </p:spPr>
      </p:pic>
      <p:pic>
        <p:nvPicPr>
          <p:cNvPr id="1030" name="Picture 6" descr="http://sdelanounas.ru/i/c/g/cGFzbWkucnUvd3AtY29udGVudC91cGxvYWRzLzIwMTIvMDgvcHJvdG9uX3Z5dmVsX3Zfa29zbW9zX29jaGVyZWRub2pfc3B1dG5pa19zdnlhemkuanBnP19faWQ9MzMxOTQ=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857628"/>
            <a:ext cx="3943336" cy="25783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Токтар</a:t>
            </a:r>
            <a:r>
              <a:rPr lang="ru-RU" dirty="0" smtClean="0"/>
              <a:t> </a:t>
            </a:r>
            <a:r>
              <a:rPr lang="ru-RU" dirty="0" err="1" smtClean="0"/>
              <a:t>Аубакиров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14932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256-й космонавт мира, 72-й космонавт СССР.</a:t>
            </a:r>
          </a:p>
          <a:p>
            <a:r>
              <a:rPr lang="ru-RU" dirty="0" smtClean="0"/>
              <a:t>Первый космонавт казахской национальности. Депутат Верховного Совета Казахстана XII созыва. Депутат Мажилиса Парламента Республики Казахстан от избирательного округа № 44 </a:t>
            </a:r>
            <a:r>
              <a:rPr lang="ru-RU" dirty="0" err="1" smtClean="0"/>
              <a:t>Кызылординской</a:t>
            </a:r>
            <a:r>
              <a:rPr lang="ru-RU" dirty="0" smtClean="0"/>
              <a:t> области. Генерал-майор ВВС </a:t>
            </a:r>
            <a:r>
              <a:rPr lang="ru-RU" dirty="0" err="1" smtClean="0"/>
              <a:t>Казахстана.Заслуженный</a:t>
            </a:r>
            <a:r>
              <a:rPr lang="ru-RU" dirty="0" smtClean="0"/>
              <a:t> мастер спорта Республики Казахстан.</a:t>
            </a:r>
          </a:p>
          <a:p>
            <a:endParaRPr lang="ru-RU" dirty="0"/>
          </a:p>
        </p:txBody>
      </p:sp>
      <p:pic>
        <p:nvPicPr>
          <p:cNvPr id="28674" name="Picture 2" descr="http://www.gctc.ru/media/images/news/2012/kosmonavti/aubakirov/aubakirov.t.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428735"/>
            <a:ext cx="2214578" cy="33218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Талгат</a:t>
            </a:r>
            <a:r>
              <a:rPr lang="ru-RU" dirty="0" smtClean="0"/>
              <a:t> Мусабаев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1-й полет - 1 июля - 4 ноября 1994 года в качестве бортинженера КК "Союз ТМ-19" и ЭО-16 продолжительностью 125 дней 22 часа 53 минуты 36 секунд. </a:t>
            </a:r>
          </a:p>
          <a:p>
            <a:r>
              <a:rPr lang="ru-RU" dirty="0" smtClean="0"/>
              <a:t>2-й полет - 29 января - 25 августа 1998 года в качестве командира КК "Союз ТМ-27" и ЭО-25 продолжительностью 207 дней 12 часов 51 минута 2 секунды. </a:t>
            </a:r>
          </a:p>
        </p:txBody>
      </p:sp>
      <p:pic>
        <p:nvPicPr>
          <p:cNvPr id="31746" name="Picture 2" descr="http://restinworld.ru/nuke/objects/countries_stories/9/99z3jdg7ye48r2v523s3o13940u49r08/image/im-bio-t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4800" y="1571613"/>
            <a:ext cx="2440097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9312" cy="1143000"/>
          </a:xfrm>
        </p:spPr>
        <p:txBody>
          <a:bodyPr/>
          <a:lstStyle/>
          <a:p>
            <a:r>
              <a:rPr lang="ru-RU" dirty="0" smtClean="0"/>
              <a:t>Город Караганда.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Город Караганда </a:t>
            </a:r>
            <a:r>
              <a:rPr lang="ru-RU" dirty="0" smtClean="0"/>
              <a:t>– это индустриальный центр, важный узел железнодорожных и воздушных путей, город высокой науки и культуры, оживленный пункт многочисленных туристско-экскурсионных маршрутов. Город основан 10 февраля 1934 года. По своему экономическому, научному и культурному потенциалу Караганда занимает одно из ведущих мест в Казахстане, в котором проживает 471,8 тысяч человек и представителей более 113 национальностей. Территория города составляет 497,8 кв.км</a:t>
            </a:r>
            <a:endParaRPr lang="ru-RU" dirty="0"/>
          </a:p>
        </p:txBody>
      </p:sp>
      <p:pic>
        <p:nvPicPr>
          <p:cNvPr id="8" name="Рисунок 7" descr="Karaganda_se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0"/>
            <a:ext cx="2857500" cy="3071834"/>
          </a:xfrm>
          <a:prstGeom prst="rect">
            <a:avLst/>
          </a:prstGeom>
        </p:spPr>
      </p:pic>
      <p:pic>
        <p:nvPicPr>
          <p:cNvPr id="9" name="Рисунок 8" descr="449104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143248"/>
            <a:ext cx="3810027" cy="28575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418623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3-й полет - с 28 апреля по 6 мая 2001 года в качестве командира экспедиции посещения МКС на кораблях "Союз ТМ-32" (старт) и "Союз ТМ-31" (посадка) продолжительностью 7 дней 22 часа 4 минуты 3 секунды. </a:t>
            </a:r>
          </a:p>
          <a:p>
            <a:r>
              <a:rPr lang="ru-RU" dirty="0" smtClean="0"/>
              <a:t>За три рейса налетал 341 день 9 часов 48 минут 41 секунду.</a:t>
            </a:r>
          </a:p>
          <a:p>
            <a:endParaRPr lang="ru-RU" dirty="0"/>
          </a:p>
        </p:txBody>
      </p:sp>
      <p:pic>
        <p:nvPicPr>
          <p:cNvPr id="30722" name="Picture 2" descr="http://img.nur.kz/n/06/10/nnazar_talgat_musabaev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928670"/>
            <a:ext cx="3381382" cy="33813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Скульптурная композиция, посвященная 50-летию космонавтики, олицетворяет достижения человечества в освоении космического пространства, величайшее мужество и подвиг космонавтов всех поколений и стран, участие Казахстана в освоении космоса.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3286148" cy="414340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Автор проекта – архитектор Мурат </a:t>
            </a:r>
            <a:r>
              <a:rPr lang="ru-RU" dirty="0" err="1" smtClean="0"/>
              <a:t>Байсбай</a:t>
            </a:r>
            <a:r>
              <a:rPr lang="ru-RU" dirty="0" smtClean="0"/>
              <a:t>. Высота штиля композиции  составляет 40 метров. В центре – фигура космонавта с шлемом в руке. Её окружают орбиты, на которых вращаются планеты. Это его величество человек идет из недр космоса уже победителем. В основе памятника лежит не только образ Гагарина. В нем отражается тема науки, техники, прогресса, достижений всего человечества.</a:t>
            </a:r>
            <a:endParaRPr lang="ru-RU" dirty="0"/>
          </a:p>
        </p:txBody>
      </p:sp>
      <p:pic>
        <p:nvPicPr>
          <p:cNvPr id="35844" name="Picture 4" descr="http://ekaraganda.kz/foto/2d22c1a070f839da3b989fe09a35f9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36382"/>
            <a:ext cx="3500462" cy="45203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69755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Караганда встречала и будет  продолжать встречать вернувшихся на землю покорителей космоса. Наш город-  это город- гавань, гостеприимства и национальная гордость  страны!</a:t>
            </a:r>
          </a:p>
          <a:p>
            <a:pPr algn="ctr"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2774" name="Picture 6" descr="http://www.mojpulpit.com/kosmos/kosmos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286124"/>
            <a:ext cx="3762369" cy="2821777"/>
          </a:xfrm>
          <a:prstGeom prst="rect">
            <a:avLst/>
          </a:prstGeom>
          <a:noFill/>
        </p:spPr>
      </p:pic>
      <p:pic>
        <p:nvPicPr>
          <p:cNvPr id="32776" name="Picture 8" descr="http://img1.liveinternet.ru/images/attach/c/7/94/230/94230181_zemlya.jpg"/>
          <p:cNvPicPr>
            <a:picLocks noChangeAspect="1" noChangeArrowheads="1"/>
          </p:cNvPicPr>
          <p:nvPr/>
        </p:nvPicPr>
        <p:blipFill>
          <a:blip r:embed="rId3"/>
          <a:srcRect b="10000"/>
          <a:stretch>
            <a:fillRect/>
          </a:stretch>
        </p:blipFill>
        <p:spPr bwMode="auto">
          <a:xfrm>
            <a:off x="571472" y="3286124"/>
            <a:ext cx="4034879" cy="27235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наша Караганда!</a:t>
            </a:r>
            <a:endParaRPr lang="ru-RU" dirty="0"/>
          </a:p>
        </p:txBody>
      </p:sp>
      <p:pic>
        <p:nvPicPr>
          <p:cNvPr id="1026" name="Picture 2" descr="http://img.nur.kz/foto_images/0c/10/rfhfufylf1_9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56232">
            <a:off x="254243" y="1296964"/>
            <a:ext cx="3571345" cy="2368992"/>
          </a:xfrm>
          <a:prstGeom prst="rect">
            <a:avLst/>
          </a:prstGeom>
          <a:noFill/>
        </p:spPr>
      </p:pic>
      <p:pic>
        <p:nvPicPr>
          <p:cNvPr id="1028" name="Picture 4" descr="http://img.nur.kz/foto_images/08/8/rfhfufylf1_11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7828">
            <a:off x="5195868" y="1179942"/>
            <a:ext cx="3574417" cy="2371030"/>
          </a:xfrm>
          <a:prstGeom prst="rect">
            <a:avLst/>
          </a:prstGeom>
          <a:noFill/>
        </p:spPr>
      </p:pic>
      <p:pic>
        <p:nvPicPr>
          <p:cNvPr id="1030" name="Picture 6" descr="http://img.nur.kz/foto_images/05/b/rfhfufylf1_17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071942"/>
            <a:ext cx="3571860" cy="2369333"/>
          </a:xfrm>
          <a:prstGeom prst="rect">
            <a:avLst/>
          </a:prstGeom>
          <a:noFill/>
        </p:spPr>
      </p:pic>
      <p:pic>
        <p:nvPicPr>
          <p:cNvPr id="1032" name="Picture 8" descr="http://img.nur.kz/foto_images/01/6/rfhfufylf1_19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071942"/>
            <a:ext cx="3464703" cy="2309802"/>
          </a:xfrm>
          <a:prstGeom prst="rect">
            <a:avLst/>
          </a:prstGeom>
          <a:noFill/>
        </p:spPr>
      </p:pic>
      <p:pic>
        <p:nvPicPr>
          <p:cNvPr id="1034" name="Picture 10" descr="http://img.nur.kz/foto_images/00/b/rfhfufylf1_18_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2357430"/>
            <a:ext cx="3357586" cy="22216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786346" cy="607223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400" b="1" dirty="0" smtClean="0"/>
              <a:t>История нашего города неразрывно связана с полётами человека в космос. </a:t>
            </a:r>
          </a:p>
          <a:p>
            <a:pPr>
              <a:buNone/>
            </a:pPr>
            <a:r>
              <a:rPr lang="ru-RU" dirty="0" smtClean="0"/>
              <a:t>В нашем городе побывали знаменитые космонавты, конструкторы, учёные из разных стран мира. Они ведут серьёзную работу по изучению космического пространства. И после космических полётов космонавтов встречают в Караганде. Караганду не случайно называют «космической гаванью». Здесь встречали и продолжают встречать вернувшихся на землю покорителей космоса. Одна из лучших площадей Караганды в центре города носит имя первого в мире летчика - космонавта Юрия Гагарина. </a:t>
            </a:r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4143380"/>
            <a:ext cx="3067050" cy="2286000"/>
          </a:xfrm>
          <a:prstGeom prst="rect">
            <a:avLst/>
          </a:prstGeom>
        </p:spPr>
      </p:pic>
      <p:pic>
        <p:nvPicPr>
          <p:cNvPr id="9218" name="Picture 2" descr="http://ekaraganda.kz/foto/ab4427dd6a339d564964aed6fa987f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142984"/>
            <a:ext cx="3495939" cy="23154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1"/>
            <a:ext cx="4286280" cy="335758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шахтерском городе увековечено имя первой женщины - космонавта Валентины Терешковой. Гостиница «Чайка», где она провела первые дни после космического полета, названа в ее честь. В Караганде также есть улица ее имени. </a:t>
            </a:r>
            <a:endParaRPr lang="ru-RU" dirty="0"/>
          </a:p>
        </p:txBody>
      </p:sp>
      <p:pic>
        <p:nvPicPr>
          <p:cNvPr id="5" name="Рисунок 4" descr="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071942"/>
            <a:ext cx="3973023" cy="2286016"/>
          </a:xfrm>
          <a:prstGeom prst="rect">
            <a:avLst/>
          </a:prstGeom>
        </p:spPr>
      </p:pic>
      <p:pic>
        <p:nvPicPr>
          <p:cNvPr id="7" name="Рисунок 6" descr="260px-RIAN_archive_612748_Valentina_Tereshk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714356"/>
            <a:ext cx="3302000" cy="33401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Валентина Терешкова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72056" cy="4525963"/>
          </a:xfrm>
        </p:spPr>
        <p:txBody>
          <a:bodyPr>
            <a:normAutofit fontScale="92500"/>
          </a:bodyPr>
          <a:lstStyle/>
          <a:p>
            <a:r>
              <a:rPr lang="ru-RU" sz="2600" dirty="0" smtClean="0"/>
              <a:t>Первая в мире женщина - космонавт. Герой Советского Союза. Летчик - космонавт, полковник, кандидат технических наук. Совершила космический полет 16 - 19 июня 1963 года на космическом корабле «Восток - 6». Позывным Терешковой было – «Чайка». Такое название дали и гостинице Караганды, где Валентна Владимировна отдыхала после приземления.</a:t>
            </a:r>
          </a:p>
          <a:p>
            <a:endParaRPr lang="ru-RU" dirty="0"/>
          </a:p>
        </p:txBody>
      </p:sp>
      <p:pic>
        <p:nvPicPr>
          <p:cNvPr id="5" name="Рисунок 4" descr="vtereshko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500174"/>
            <a:ext cx="3214678" cy="35924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Гостиница «Чайка»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Чайка – позывной первой женщины – космонавт Валентина Терешкова.</a:t>
            </a:r>
            <a:endParaRPr lang="en-US" sz="1800" b="1" dirty="0" smtClean="0"/>
          </a:p>
          <a:p>
            <a:r>
              <a:rPr lang="ru-RU" sz="1800" dirty="0" smtClean="0"/>
              <a:t>19 июня 1963 года Валентина Терешкова приземлилась в степях Карагандинской области мужественную Чайку. А городскую гостиницу, которая принимала героиню, впоследствии назвали в ее честь «Чайка» . До того памятного дня она носила простое название «Дом заезжих» .</a:t>
            </a:r>
          </a:p>
          <a:p>
            <a:r>
              <a:rPr lang="ru-RU" sz="1800" dirty="0" smtClean="0"/>
              <a:t>Здесь встречали вернувшихся на землю покорителей космоса.</a:t>
            </a:r>
            <a:endParaRPr lang="ru-RU" sz="1800" dirty="0"/>
          </a:p>
        </p:txBody>
      </p:sp>
      <p:pic>
        <p:nvPicPr>
          <p:cNvPr id="5" name="Рисунок 4" descr="43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919" y="1428737"/>
            <a:ext cx="4095778" cy="307183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8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8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Отель «Космонавт»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43494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Есть прекрасная традиция у тех, кто встречает на казахстанской земле космические экипажи, - проводить пресс - конференции в городах, близ которых состоится посадка. В Караганде такие конференции проходят в  Отеле «Космонавт» в Караганде был впервые открыт в 1972 году. Назван он был «Космонавт», потому что был специально построен к возвращению космонавтов с космического полёта на космодром Байконур</a:t>
            </a:r>
            <a:endParaRPr lang="ru-RU" dirty="0"/>
          </a:p>
        </p:txBody>
      </p:sp>
      <p:pic>
        <p:nvPicPr>
          <p:cNvPr id="5" name="Рисунок 4" descr="6de5e7768eec2992aa57eb340a3d7243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714488"/>
            <a:ext cx="3406315" cy="28575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new.tsniimash.ru/media/img/NEWS/news_2011_12_15_24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42827">
            <a:off x="486121" y="817365"/>
            <a:ext cx="4069874" cy="2713250"/>
          </a:xfrm>
          <a:prstGeom prst="rect">
            <a:avLst/>
          </a:prstGeom>
          <a:noFill/>
        </p:spPr>
      </p:pic>
      <p:pic>
        <p:nvPicPr>
          <p:cNvPr id="25604" name="Picture 4" descr="http://24warez.ru/uploads/posts/310313/200818/01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39967">
            <a:off x="2242036" y="3697112"/>
            <a:ext cx="4135188" cy="2506920"/>
          </a:xfrm>
          <a:prstGeom prst="rect">
            <a:avLst/>
          </a:prstGeom>
          <a:noFill/>
        </p:spPr>
      </p:pic>
      <p:pic>
        <p:nvPicPr>
          <p:cNvPr id="25606" name="Picture 6" descr="http://mfkarate.ru/wp-content/gallery/padalka-g-i/30760113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37311">
            <a:off x="5151494" y="765677"/>
            <a:ext cx="3643306" cy="24288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542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Пресс-конференция в отеле «Космонавт»</a:t>
            </a:r>
            <a:endParaRPr lang="ru-RU" sz="36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tarsBlueSk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947</Words>
  <Application>Microsoft Office PowerPoint</Application>
  <PresentationFormat>Экран (4:3)</PresentationFormat>
  <Paragraphs>44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StarsBlueSky</vt:lpstr>
      <vt:lpstr>Караганда -  космическая  гавань.</vt:lpstr>
      <vt:lpstr>Город Караганда.</vt:lpstr>
      <vt:lpstr>Это наша Караганда!</vt:lpstr>
      <vt:lpstr>Слайд 4</vt:lpstr>
      <vt:lpstr>Слайд 5</vt:lpstr>
      <vt:lpstr>Валентина Терешкова</vt:lpstr>
      <vt:lpstr>Гостиница «Чайка»</vt:lpstr>
      <vt:lpstr>Отель «Космонавт» </vt:lpstr>
      <vt:lpstr>Слайд 9</vt:lpstr>
      <vt:lpstr>Слайд 10</vt:lpstr>
      <vt:lpstr>История в лицах и фактах.</vt:lpstr>
      <vt:lpstr>Белка и Стрелка — советские собаки- космонавты</vt:lpstr>
      <vt:lpstr>Юрий Гагарин – первый человек в космосе. </vt:lpstr>
      <vt:lpstr>Слайд 14</vt:lpstr>
      <vt:lpstr>Слайд 15</vt:lpstr>
      <vt:lpstr>Космодром Байконур.</vt:lpstr>
      <vt:lpstr>Запуск ракеты с Байконура</vt:lpstr>
      <vt:lpstr>Токтар Аубакиров</vt:lpstr>
      <vt:lpstr>Талгат Мусабаев </vt:lpstr>
      <vt:lpstr>Слайд 20</vt:lpstr>
      <vt:lpstr>Скульптурная композиция, посвященная 50-летию космонавтики, олицетворяет достижения человечества в освоении космического пространства, величайшее мужество и подвиг космонавтов всех поколений и стран, участие Казахстана в освоении космоса.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Караганда -  космическая  гавань.</dc:title>
  <dc:creator>Admin</dc:creator>
  <cp:lastModifiedBy>user</cp:lastModifiedBy>
  <cp:revision>65</cp:revision>
  <dcterms:created xsi:type="dcterms:W3CDTF">2014-04-06T08:07:04Z</dcterms:created>
  <dcterms:modified xsi:type="dcterms:W3CDTF">2014-04-08T10:23:43Z</dcterms:modified>
</cp:coreProperties>
</file>