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-233455"/>
            <a:ext cx="8604448" cy="766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869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6289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-13066"/>
            <a:ext cx="2510583" cy="2237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 algn="r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300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332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1" u="none" cap="all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54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54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724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556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078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277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303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459432"/>
            <a:ext cx="387873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447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7882-CD26-4C78-B143-ABBECC44246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813F-CB39-4A80-BFAE-92D309FDF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984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15290" cy="3084525"/>
          </a:xfrm>
        </p:spPr>
        <p:txBody>
          <a:bodyPr>
            <a:normAutofit/>
          </a:bodyPr>
          <a:lstStyle/>
          <a:p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Казахские космонавты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Классность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Военный летчик 1-го класса </a:t>
            </a:r>
            <a:r>
              <a:rPr lang="ru-RU" b="0" dirty="0" smtClean="0">
                <a:solidFill>
                  <a:srgbClr val="92D050"/>
                </a:solidFill>
              </a:rPr>
              <a:t>(1973).</a:t>
            </a:r>
          </a:p>
          <a:p>
            <a:r>
              <a:rPr lang="ru-RU" b="0" dirty="0" smtClean="0"/>
              <a:t>Летчик-испытатель 5-го класса </a:t>
            </a:r>
            <a:r>
              <a:rPr lang="ru-RU" b="0" dirty="0" smtClean="0">
                <a:solidFill>
                  <a:srgbClr val="92D050"/>
                </a:solidFill>
              </a:rPr>
              <a:t>(1974).</a:t>
            </a:r>
          </a:p>
          <a:p>
            <a:r>
              <a:rPr lang="ru-RU" b="0" dirty="0" smtClean="0"/>
              <a:t>Летчик-испытатель 4-го класса </a:t>
            </a:r>
            <a:r>
              <a:rPr lang="ru-RU" b="0" dirty="0" smtClean="0">
                <a:solidFill>
                  <a:srgbClr val="92D050"/>
                </a:solidFill>
              </a:rPr>
              <a:t>(1976).</a:t>
            </a:r>
          </a:p>
          <a:p>
            <a:r>
              <a:rPr lang="ru-RU" b="0" dirty="0" smtClean="0"/>
              <a:t>Летчик-испытатель 3-го класса </a:t>
            </a:r>
            <a:r>
              <a:rPr lang="ru-RU" b="0" dirty="0" smtClean="0">
                <a:solidFill>
                  <a:srgbClr val="92D050"/>
                </a:solidFill>
              </a:rPr>
              <a:t>(1977).</a:t>
            </a:r>
          </a:p>
          <a:p>
            <a:r>
              <a:rPr lang="ru-RU" b="0" dirty="0" smtClean="0"/>
              <a:t>Летчик-испытатель 2-го класса </a:t>
            </a:r>
            <a:r>
              <a:rPr lang="ru-RU" b="0" dirty="0" smtClean="0">
                <a:solidFill>
                  <a:srgbClr val="92D050"/>
                </a:solidFill>
              </a:rPr>
              <a:t>(1980).</a:t>
            </a:r>
          </a:p>
          <a:p>
            <a:r>
              <a:rPr lang="ru-RU" b="0" dirty="0" smtClean="0"/>
              <a:t>Летчик-испытатель 1-го класса </a:t>
            </a:r>
            <a:r>
              <a:rPr lang="ru-RU" b="0" dirty="0" smtClean="0">
                <a:solidFill>
                  <a:srgbClr val="92D050"/>
                </a:solidFill>
              </a:rPr>
              <a:t>(1984).</a:t>
            </a:r>
          </a:p>
          <a:p>
            <a:r>
              <a:rPr lang="ru-RU" b="0" dirty="0" smtClean="0"/>
              <a:t>Космонавт 3-го класса </a:t>
            </a:r>
            <a:r>
              <a:rPr lang="ru-RU" b="0" dirty="0" smtClean="0">
                <a:solidFill>
                  <a:srgbClr val="92D050"/>
                </a:solidFill>
              </a:rPr>
              <a:t>(1991).</a:t>
            </a:r>
          </a:p>
          <a:p>
            <a:endParaRPr lang="ru-RU" dirty="0"/>
          </a:p>
        </p:txBody>
      </p:sp>
    </p:spTree>
  </p:cSld>
  <p:clrMapOvr>
    <a:masterClrMapping/>
  </p:clrMapOvr>
  <p:transition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Награды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dirty="0" smtClean="0"/>
              <a:t>Награжден медалью </a:t>
            </a:r>
            <a:r>
              <a:rPr lang="ru-RU" b="0" dirty="0" smtClean="0">
                <a:solidFill>
                  <a:srgbClr val="92D050"/>
                </a:solidFill>
              </a:rPr>
              <a:t>«Золотая Звезда» </a:t>
            </a:r>
            <a:r>
              <a:rPr lang="ru-RU" b="0" dirty="0" smtClean="0"/>
              <a:t>Героя Советского Союза и орденом Ленина </a:t>
            </a:r>
            <a:r>
              <a:rPr lang="ru-RU" b="0" dirty="0" smtClean="0">
                <a:solidFill>
                  <a:srgbClr val="92D050"/>
                </a:solidFill>
              </a:rPr>
              <a:t>(31.10.1988</a:t>
            </a:r>
            <a:r>
              <a:rPr lang="ru-RU" b="0" dirty="0" smtClean="0">
                <a:solidFill>
                  <a:srgbClr val="92D050"/>
                </a:solidFill>
              </a:rPr>
              <a:t>)</a:t>
            </a:r>
            <a:r>
              <a:rPr lang="ru-RU" b="0" dirty="0" smtClean="0"/>
              <a:t>.</a:t>
            </a:r>
            <a:endParaRPr lang="ru-RU" b="0" dirty="0" smtClean="0"/>
          </a:p>
          <a:p>
            <a:r>
              <a:rPr lang="ru-RU" b="0" dirty="0" smtClean="0"/>
              <a:t>О</a:t>
            </a:r>
            <a:r>
              <a:rPr lang="ru-RU" b="0" dirty="0" smtClean="0"/>
              <a:t>рденом </a:t>
            </a:r>
            <a:r>
              <a:rPr lang="ru-RU" b="0" dirty="0" smtClean="0">
                <a:solidFill>
                  <a:srgbClr val="92D050"/>
                </a:solidFill>
              </a:rPr>
              <a:t>Октябрьской Революции (</a:t>
            </a:r>
            <a:r>
              <a:rPr lang="ru-RU" b="0" dirty="0" smtClean="0">
                <a:solidFill>
                  <a:srgbClr val="92D050"/>
                </a:solidFill>
              </a:rPr>
              <a:t>1991).</a:t>
            </a:r>
          </a:p>
          <a:p>
            <a:r>
              <a:rPr lang="ru-RU" b="0" dirty="0" smtClean="0"/>
              <a:t>О</a:t>
            </a:r>
            <a:r>
              <a:rPr lang="ru-RU" b="0" dirty="0" smtClean="0"/>
              <a:t>рденом </a:t>
            </a:r>
            <a:r>
              <a:rPr lang="ru-RU" b="0" dirty="0" smtClean="0">
                <a:solidFill>
                  <a:srgbClr val="92D050"/>
                </a:solidFill>
              </a:rPr>
              <a:t>«Знак Почета» (1978</a:t>
            </a:r>
            <a:r>
              <a:rPr lang="ru-RU" b="0" dirty="0" smtClean="0">
                <a:solidFill>
                  <a:srgbClr val="92D050"/>
                </a:solidFill>
              </a:rPr>
              <a:t>).</a:t>
            </a:r>
          </a:p>
          <a:p>
            <a:r>
              <a:rPr lang="ru-RU" b="0" dirty="0" smtClean="0"/>
              <a:t>Медаль </a:t>
            </a:r>
            <a:r>
              <a:rPr lang="ru-RU" b="0" dirty="0" smtClean="0">
                <a:solidFill>
                  <a:srgbClr val="92D050"/>
                </a:solidFill>
              </a:rPr>
              <a:t>«Золотая </a:t>
            </a:r>
            <a:r>
              <a:rPr lang="ru-RU" b="0" dirty="0" smtClean="0">
                <a:solidFill>
                  <a:srgbClr val="92D050"/>
                </a:solidFill>
              </a:rPr>
              <a:t>Звезда» </a:t>
            </a:r>
            <a:r>
              <a:rPr lang="ru-RU" b="0" dirty="0" smtClean="0"/>
              <a:t>Героя Республики Казахстан </a:t>
            </a:r>
            <a:r>
              <a:rPr lang="ru-RU" b="0" dirty="0" smtClean="0">
                <a:solidFill>
                  <a:srgbClr val="92D050"/>
                </a:solidFill>
              </a:rPr>
              <a:t>(1995</a:t>
            </a:r>
            <a:r>
              <a:rPr lang="ru-RU" b="0" dirty="0" smtClean="0">
                <a:solidFill>
                  <a:srgbClr val="92D050"/>
                </a:solidFill>
              </a:rPr>
              <a:t>)</a:t>
            </a:r>
            <a:r>
              <a:rPr lang="ru-RU" b="0" dirty="0" smtClean="0">
                <a:solidFill>
                  <a:schemeClr val="bg1"/>
                </a:solidFill>
              </a:rPr>
              <a:t>.</a:t>
            </a:r>
            <a:endParaRPr lang="ru-RU" b="0" dirty="0" smtClean="0">
              <a:solidFill>
                <a:srgbClr val="92D050"/>
              </a:solidFill>
            </a:endParaRPr>
          </a:p>
          <a:p>
            <a:r>
              <a:rPr lang="ru-RU" b="0" dirty="0" smtClean="0"/>
              <a:t>О</a:t>
            </a:r>
            <a:r>
              <a:rPr lang="ru-RU" b="0" dirty="0" smtClean="0"/>
              <a:t>рденом </a:t>
            </a:r>
            <a:r>
              <a:rPr lang="ru-RU" b="0" dirty="0" smtClean="0">
                <a:solidFill>
                  <a:srgbClr val="92D050"/>
                </a:solidFill>
              </a:rPr>
              <a:t>«</a:t>
            </a:r>
            <a:r>
              <a:rPr lang="ru-RU" b="0" dirty="0" smtClean="0">
                <a:solidFill>
                  <a:srgbClr val="92D050"/>
                </a:solidFill>
              </a:rPr>
              <a:t>Зо</a:t>
            </a:r>
            <a:r>
              <a:rPr lang="ru-RU" b="0" dirty="0" smtClean="0">
                <a:solidFill>
                  <a:srgbClr val="92D050"/>
                </a:solidFill>
              </a:rPr>
              <a:t>лотой крест» </a:t>
            </a:r>
            <a:r>
              <a:rPr lang="ru-RU" b="0" dirty="0" smtClean="0"/>
              <a:t>Австрийской Республики </a:t>
            </a:r>
            <a:r>
              <a:rPr lang="ru-RU" b="0" dirty="0" smtClean="0">
                <a:solidFill>
                  <a:srgbClr val="92D050"/>
                </a:solidFill>
              </a:rPr>
              <a:t>(1992).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</a:t>
            </a:r>
            <a:r>
              <a:rPr lang="ru-RU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Тохтар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Аубакиров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7vqpGGyq5in61YkUesKrVbNP9WEz9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500174"/>
            <a:ext cx="2401928" cy="3571900"/>
          </a:xfrm>
        </p:spPr>
      </p:pic>
      <p:sp>
        <p:nvSpPr>
          <p:cNvPr id="6" name="Прямоугольник 5"/>
          <p:cNvSpPr/>
          <p:nvPr/>
        </p:nvSpPr>
        <p:spPr>
          <a:xfrm>
            <a:off x="3000364" y="2071678"/>
            <a:ext cx="48577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rgbClr val="FF0000"/>
                </a:solidFill>
              </a:rPr>
              <a:t>Первый </a:t>
            </a:r>
            <a:r>
              <a:rPr lang="ru-RU" sz="4400" dirty="0" err="1" smtClean="0">
                <a:solidFill>
                  <a:srgbClr val="FF0000"/>
                </a:solidFill>
              </a:rPr>
              <a:t>казах,полетевший</a:t>
            </a:r>
            <a:r>
              <a:rPr lang="ru-RU" sz="4400" dirty="0" smtClean="0">
                <a:solidFill>
                  <a:srgbClr val="FF0000"/>
                </a:solidFill>
              </a:rPr>
              <a:t> в космос 2 октября 1991 года.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Биография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0" dirty="0" smtClean="0"/>
              <a:t>Родился </a:t>
            </a:r>
            <a:r>
              <a:rPr lang="ru-RU" sz="2800" b="0" u="sng" dirty="0" smtClean="0">
                <a:solidFill>
                  <a:srgbClr val="92D050"/>
                </a:solidFill>
              </a:rPr>
              <a:t>27 июля 1946 года </a:t>
            </a:r>
            <a:r>
              <a:rPr lang="ru-RU" sz="2800" b="0" dirty="0" smtClean="0"/>
              <a:t>в Каркаралинском районе Карагандинской области Казахской ССР (ныне - Республика Казахстан). </a:t>
            </a:r>
          </a:p>
          <a:p>
            <a:r>
              <a:rPr lang="ru-RU" sz="2800" b="0" dirty="0" smtClean="0"/>
              <a:t>В </a:t>
            </a:r>
            <a:r>
              <a:rPr lang="ru-RU" sz="2800" b="0" dirty="0" smtClean="0">
                <a:solidFill>
                  <a:srgbClr val="92D050"/>
                </a:solidFill>
              </a:rPr>
              <a:t>1965 году </a:t>
            </a:r>
            <a:r>
              <a:rPr lang="ru-RU" sz="2800" b="0" dirty="0" smtClean="0"/>
              <a:t>окончил среднюю школу рабочей молодежи города Темиртау.</a:t>
            </a:r>
          </a:p>
          <a:p>
            <a:r>
              <a:rPr lang="ru-RU" sz="2800" b="0" dirty="0" smtClean="0"/>
              <a:t> В </a:t>
            </a:r>
            <a:r>
              <a:rPr lang="ru-RU" sz="2800" b="0" dirty="0" smtClean="0">
                <a:solidFill>
                  <a:srgbClr val="92D050"/>
                </a:solidFill>
              </a:rPr>
              <a:t>мае 1976 года </a:t>
            </a:r>
            <a:r>
              <a:rPr lang="ru-RU" sz="2800" b="0" dirty="0" smtClean="0"/>
              <a:t>окончил Школу летчиков-испытателей ЛИИ Министерства авиационной промышленности (МАП) с квалификацией «летчик-испытатель 3-го класса».</a:t>
            </a:r>
            <a:endParaRPr lang="ru-RU" sz="28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Профессиональная 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деятельность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0" dirty="0" smtClean="0"/>
              <a:t>В </a:t>
            </a:r>
            <a:r>
              <a:rPr lang="ru-RU" b="0" dirty="0" smtClean="0">
                <a:solidFill>
                  <a:srgbClr val="92D050"/>
                </a:solidFill>
              </a:rPr>
              <a:t>1956 году </a:t>
            </a:r>
            <a:r>
              <a:rPr lang="ru-RU" b="0" dirty="0" smtClean="0"/>
              <a:t>работал помощником комбайнера на машинно-тракторной станции.</a:t>
            </a:r>
          </a:p>
          <a:p>
            <a:r>
              <a:rPr lang="ru-RU" b="0" dirty="0" smtClean="0"/>
              <a:t> С </a:t>
            </a:r>
            <a:r>
              <a:rPr lang="ru-RU" b="0" dirty="0" smtClean="0">
                <a:solidFill>
                  <a:srgbClr val="92D050"/>
                </a:solidFill>
              </a:rPr>
              <a:t>1962 до 1965 года </a:t>
            </a:r>
            <a:r>
              <a:rPr lang="ru-RU" b="0" dirty="0" smtClean="0"/>
              <a:t>работал токарем на литейно-механическом заводе в городе Темиртау.</a:t>
            </a:r>
          </a:p>
          <a:p>
            <a:r>
              <a:rPr lang="ru-RU" b="0" dirty="0" smtClean="0"/>
              <a:t> С </a:t>
            </a:r>
            <a:r>
              <a:rPr lang="ru-RU" b="0" dirty="0" smtClean="0">
                <a:solidFill>
                  <a:srgbClr val="92D050"/>
                </a:solidFill>
              </a:rPr>
              <a:t>мая 1976 года </a:t>
            </a:r>
            <a:r>
              <a:rPr lang="ru-RU" b="0" dirty="0" smtClean="0"/>
              <a:t>работал летчиком-испытателем авиационного завода в городе Улан-Удэ</a:t>
            </a:r>
            <a:r>
              <a:rPr lang="ru-RU" b="0" dirty="0" smtClean="0"/>
              <a:t>.</a:t>
            </a:r>
            <a:r>
              <a:rPr lang="ru-RU" b="0" dirty="0" smtClean="0"/>
              <a:t> С февраля 1992 года был первым заместителем председателя Государственного комитета по обороне Республики Казахстан (РК).</a:t>
            </a:r>
          </a:p>
          <a:p>
            <a:r>
              <a:rPr lang="ru-RU" b="0" dirty="0" smtClean="0"/>
              <a:t>С апреля 1993 года работал генеральным директором Национального аэрокосмического агентства РК.</a:t>
            </a:r>
          </a:p>
          <a:p>
            <a:r>
              <a:rPr lang="ru-RU" b="0" dirty="0" smtClean="0"/>
              <a:t>С мая 1996 года работал советником Президента РК по обороне, оборонной промышленности и космосу.</a:t>
            </a:r>
          </a:p>
          <a:p>
            <a:r>
              <a:rPr lang="ru-RU" b="0" dirty="0" smtClean="0"/>
              <a:t>С апреля 2000 года несколько лет работал заместителем секретаря Совета безопасности РК.</a:t>
            </a:r>
          </a:p>
          <a:p>
            <a:endParaRPr lang="ru-RU" b="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Воинская служба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С </a:t>
            </a:r>
            <a:r>
              <a:rPr lang="ru-RU" b="0" dirty="0" smtClean="0">
                <a:solidFill>
                  <a:srgbClr val="92D050"/>
                </a:solidFill>
              </a:rPr>
              <a:t>ноября 1969 </a:t>
            </a:r>
            <a:r>
              <a:rPr lang="ru-RU" b="0" dirty="0" smtClean="0"/>
              <a:t>года служил летчиком, с 1972 года - командиром авиационного звена в Комсомольске-на-Амуре (Дальневосточный ВО), летал на СУ-15.</a:t>
            </a:r>
          </a:p>
          <a:p>
            <a:r>
              <a:rPr lang="ru-RU" b="0" dirty="0" smtClean="0"/>
              <a:t>В </a:t>
            </a:r>
            <a:r>
              <a:rPr lang="ru-RU" b="0" dirty="0" smtClean="0">
                <a:solidFill>
                  <a:srgbClr val="92D050"/>
                </a:solidFill>
              </a:rPr>
              <a:t>январе 1975 </a:t>
            </a:r>
            <a:r>
              <a:rPr lang="ru-RU" b="0" dirty="0" smtClean="0"/>
              <a:t>года был уволен из Вооруженных Сил в запас.</a:t>
            </a:r>
          </a:p>
          <a:p>
            <a:endParaRPr lang="ru-RU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Воинское звание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dirty="0" smtClean="0"/>
              <a:t>Инженер-лейтенант (1969).</a:t>
            </a:r>
          </a:p>
          <a:p>
            <a:r>
              <a:rPr lang="ru-RU" b="0" dirty="0" smtClean="0"/>
              <a:t>Старший лейтенант (1971).</a:t>
            </a:r>
          </a:p>
          <a:p>
            <a:r>
              <a:rPr lang="ru-RU" b="0" dirty="0" smtClean="0"/>
              <a:t>Капитан (1973, с января 1975 года - в запасе).</a:t>
            </a:r>
          </a:p>
          <a:p>
            <a:r>
              <a:rPr lang="ru-RU" b="0" dirty="0" smtClean="0"/>
              <a:t>Майор запаса (26.05.1980).</a:t>
            </a:r>
          </a:p>
          <a:p>
            <a:r>
              <a:rPr lang="ru-RU" b="0" dirty="0" smtClean="0"/>
              <a:t>Подполковник запаса (20.05.1990).</a:t>
            </a:r>
          </a:p>
          <a:p>
            <a:r>
              <a:rPr lang="ru-RU" b="0" dirty="0" smtClean="0"/>
              <a:t>Полковник запаса (окт. 1991).</a:t>
            </a:r>
          </a:p>
          <a:p>
            <a:r>
              <a:rPr lang="ru-RU" b="0" dirty="0" smtClean="0"/>
              <a:t>Генерал-майор авиации РК (1992)</a:t>
            </a:r>
          </a:p>
          <a:p>
            <a:endParaRPr lang="ru-RU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Космическая подготовка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b="0" dirty="0" smtClean="0"/>
              <a:t>Первый раз получил предложение стать космонавтом в </a:t>
            </a:r>
            <a:r>
              <a:rPr lang="ru-RU" sz="7200" b="0" dirty="0" smtClean="0">
                <a:solidFill>
                  <a:srgbClr val="92D050"/>
                </a:solidFill>
              </a:rPr>
              <a:t>1985 </a:t>
            </a:r>
            <a:r>
              <a:rPr lang="ru-RU" sz="7200" b="0" dirty="0" smtClean="0"/>
              <a:t>году, однако отказался, не желая бросать испытательную работу.</a:t>
            </a:r>
          </a:p>
          <a:p>
            <a:r>
              <a:rPr lang="ru-RU" sz="7200" b="0" dirty="0" smtClean="0"/>
              <a:t>В </a:t>
            </a:r>
            <a:r>
              <a:rPr lang="ru-RU" sz="7200" b="0" dirty="0" smtClean="0">
                <a:solidFill>
                  <a:srgbClr val="92D050"/>
                </a:solidFill>
              </a:rPr>
              <a:t>конце 1990 года </a:t>
            </a:r>
            <a:r>
              <a:rPr lang="ru-RU" sz="7200" b="0" dirty="0" smtClean="0"/>
              <a:t>был отобран для участия в полёте казахстанской программе. </a:t>
            </a:r>
            <a:endParaRPr lang="ru-RU" sz="7200" b="0" dirty="0" smtClean="0"/>
          </a:p>
          <a:p>
            <a:r>
              <a:rPr lang="ru-RU" sz="7200" b="0" dirty="0" smtClean="0">
                <a:solidFill>
                  <a:srgbClr val="92D050"/>
                </a:solidFill>
              </a:rPr>
              <a:t>21 </a:t>
            </a:r>
            <a:r>
              <a:rPr lang="ru-RU" sz="7200" b="0" dirty="0" smtClean="0">
                <a:solidFill>
                  <a:srgbClr val="92D050"/>
                </a:solidFill>
              </a:rPr>
              <a:t>января 1991 года </a:t>
            </a:r>
            <a:r>
              <a:rPr lang="ru-RU" sz="7200" b="0" dirty="0" smtClean="0"/>
              <a:t>его кандидатуру в срочном порядке рассмотрели и утвердили на ГМВК, и только после этого направили на </a:t>
            </a:r>
            <a:r>
              <a:rPr lang="ru-RU" sz="7200" b="0" dirty="0" err="1" smtClean="0"/>
              <a:t>медобследование</a:t>
            </a:r>
            <a:r>
              <a:rPr lang="ru-RU" sz="7200" b="0" dirty="0" smtClean="0"/>
              <a:t> в ИМБП, которое он успешно прошел, получив «добро» от врачей (правда, с некоторыми замечаниями).</a:t>
            </a:r>
          </a:p>
          <a:p>
            <a:r>
              <a:rPr lang="ru-RU" sz="7200" b="0" dirty="0" smtClean="0"/>
              <a:t>С </a:t>
            </a:r>
            <a:r>
              <a:rPr lang="ru-RU" sz="7200" b="0" dirty="0" smtClean="0">
                <a:solidFill>
                  <a:srgbClr val="92D050"/>
                </a:solidFill>
              </a:rPr>
              <a:t>20 мая по 10 июля 1991 года </a:t>
            </a:r>
            <a:r>
              <a:rPr lang="ru-RU" sz="7200" b="0" dirty="0" smtClean="0"/>
              <a:t>проходил подготовку к полету по казахстанской программе экспедиции посещения в качестве космонавта-исследователя основного экипажа вместе с Валерием </a:t>
            </a:r>
            <a:r>
              <a:rPr lang="ru-RU" sz="7200" b="0" dirty="0" err="1" smtClean="0"/>
              <a:t>Корзуном</a:t>
            </a:r>
            <a:r>
              <a:rPr lang="ru-RU" sz="7200" b="0" dirty="0" smtClean="0"/>
              <a:t> и Александром Александровым, намеченному на ноябрь </a:t>
            </a:r>
            <a:r>
              <a:rPr lang="ru-RU" sz="7200" b="0" dirty="0" smtClean="0">
                <a:solidFill>
                  <a:srgbClr val="92D050"/>
                </a:solidFill>
              </a:rPr>
              <a:t>1991 года</a:t>
            </a:r>
            <a:r>
              <a:rPr lang="ru-RU" sz="7200" b="0" dirty="0" smtClean="0"/>
              <a:t>. </a:t>
            </a:r>
            <a:endParaRPr lang="ru-RU" sz="7200" b="0" dirty="0" smtClean="0"/>
          </a:p>
          <a:p>
            <a:r>
              <a:rPr lang="ru-RU" sz="7200" b="0" dirty="0" smtClean="0"/>
              <a:t>В </a:t>
            </a:r>
            <a:r>
              <a:rPr lang="ru-RU" sz="7200" b="0" dirty="0" smtClean="0"/>
              <a:t>целях экономии средств </a:t>
            </a:r>
            <a:r>
              <a:rPr lang="ru-RU" sz="7200" b="0" dirty="0" smtClean="0">
                <a:solidFill>
                  <a:srgbClr val="92D050"/>
                </a:solidFill>
              </a:rPr>
              <a:t>10 июля 1991 года </a:t>
            </a:r>
            <a:r>
              <a:rPr lang="ru-RU" sz="7200" b="0" dirty="0" smtClean="0"/>
              <a:t>решением Госкомиссии подготовка была прекращена и экипаж расформирован в связи с объединением полетов по казахской и советско-австрийской программе. </a:t>
            </a:r>
            <a:endParaRPr lang="ru-RU" sz="7200" b="0" dirty="0" smtClean="0"/>
          </a:p>
          <a:p>
            <a:r>
              <a:rPr lang="ru-RU" sz="7200" b="0" dirty="0" smtClean="0">
                <a:solidFill>
                  <a:srgbClr val="92D050"/>
                </a:solidFill>
              </a:rPr>
              <a:t>С </a:t>
            </a:r>
            <a:r>
              <a:rPr lang="ru-RU" sz="7200" b="0" dirty="0" smtClean="0">
                <a:solidFill>
                  <a:srgbClr val="92D050"/>
                </a:solidFill>
              </a:rPr>
              <a:t>17 июля по 13 сентября 1991 года </a:t>
            </a:r>
            <a:r>
              <a:rPr lang="ru-RU" sz="7200" b="0" dirty="0" smtClean="0"/>
              <a:t>продолжил подготовку к полету по казахстанской программе и программе «Аустромир-91» в качестве первого космонавта-исследователя в составе основного экипажа вместе с Александром Волковым и Францем </a:t>
            </a:r>
            <a:r>
              <a:rPr lang="ru-RU" sz="7200" b="0" dirty="0" err="1" smtClean="0"/>
              <a:t>Фибёком</a:t>
            </a:r>
            <a:r>
              <a:rPr lang="ru-RU" sz="7200" b="0" dirty="0" smtClean="0"/>
              <a:t> (Австрия).</a:t>
            </a:r>
          </a:p>
          <a:p>
            <a:endParaRPr lang="ru-RU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Первый полет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0" dirty="0" smtClean="0"/>
              <a:t>Со </a:t>
            </a:r>
            <a:r>
              <a:rPr lang="ru-RU" b="0" dirty="0" smtClean="0">
                <a:solidFill>
                  <a:srgbClr val="92D050"/>
                </a:solidFill>
              </a:rPr>
              <a:t>2 по 10 октября 1991 года </a:t>
            </a:r>
            <a:r>
              <a:rPr lang="ru-RU" b="0" dirty="0" smtClean="0"/>
              <a:t>в качестве космонавта-исследователя экспедиции посещения на ОК «Мир» по казахстанской программе. Стартовал на ТК «Союз ТМ-13» вместе с Александром Волковым и Францем </a:t>
            </a:r>
            <a:r>
              <a:rPr lang="ru-RU" b="0" dirty="0" err="1" smtClean="0"/>
              <a:t>Фибёком</a:t>
            </a:r>
            <a:r>
              <a:rPr lang="ru-RU" b="0" dirty="0" smtClean="0"/>
              <a:t> (Австрия), посадка на ТК «Союз ТМ-12» Анатолием </a:t>
            </a:r>
            <a:r>
              <a:rPr lang="ru-RU" b="0" dirty="0" err="1" smtClean="0"/>
              <a:t>Арцебарским</a:t>
            </a:r>
            <a:r>
              <a:rPr lang="ru-RU" b="0" dirty="0" smtClean="0"/>
              <a:t> и Францем </a:t>
            </a:r>
            <a:r>
              <a:rPr lang="ru-RU" b="0" dirty="0" err="1" smtClean="0"/>
              <a:t>Фибёком</a:t>
            </a:r>
            <a:r>
              <a:rPr lang="ru-RU" b="0" dirty="0" smtClean="0"/>
              <a:t> (Австрия).</a:t>
            </a:r>
          </a:p>
          <a:p>
            <a:r>
              <a:rPr lang="ru-RU" b="0" dirty="0" smtClean="0"/>
              <a:t>Позывной: «Донбас-2» (при старте)/«Озон-2» (при посадке).</a:t>
            </a:r>
          </a:p>
          <a:p>
            <a:r>
              <a:rPr lang="ru-RU" b="0" dirty="0" smtClean="0"/>
              <a:t>Продолжительность полета составила 7 суток 22 часа 12 минут 40 секунд.</a:t>
            </a:r>
          </a:p>
          <a:p>
            <a:endParaRPr lang="ru-RU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Почетные звания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dirty="0" smtClean="0"/>
              <a:t>Герой Советского Союза </a:t>
            </a:r>
            <a:r>
              <a:rPr lang="ru-RU" b="0" dirty="0" smtClean="0">
                <a:solidFill>
                  <a:srgbClr val="92D050"/>
                </a:solidFill>
              </a:rPr>
              <a:t>(31.10.1988).</a:t>
            </a:r>
            <a:endParaRPr lang="ru-RU" b="0" dirty="0" smtClean="0">
              <a:solidFill>
                <a:srgbClr val="92D050"/>
              </a:solidFill>
            </a:endParaRPr>
          </a:p>
          <a:p>
            <a:r>
              <a:rPr lang="ru-RU" b="0" dirty="0" smtClean="0"/>
              <a:t>Заслуженный лётчик-испытатель СССР </a:t>
            </a:r>
            <a:r>
              <a:rPr lang="ru-RU" b="0" dirty="0" smtClean="0">
                <a:solidFill>
                  <a:srgbClr val="92D050"/>
                </a:solidFill>
              </a:rPr>
              <a:t>(06.11.1990).</a:t>
            </a:r>
          </a:p>
          <a:p>
            <a:r>
              <a:rPr lang="ru-RU" b="0" dirty="0" smtClean="0"/>
              <a:t>Летчик-космонавт СССР </a:t>
            </a:r>
            <a:r>
              <a:rPr lang="ru-RU" b="0" dirty="0" smtClean="0">
                <a:solidFill>
                  <a:srgbClr val="92D050"/>
                </a:solidFill>
              </a:rPr>
              <a:t>(1991).</a:t>
            </a:r>
          </a:p>
          <a:p>
            <a:r>
              <a:rPr lang="ru-RU" b="0" dirty="0" smtClean="0"/>
              <a:t>Летчик-космонавт Казахстана </a:t>
            </a:r>
            <a:r>
              <a:rPr lang="ru-RU" b="0" dirty="0" smtClean="0">
                <a:solidFill>
                  <a:srgbClr val="92D050"/>
                </a:solidFill>
              </a:rPr>
              <a:t>(1991).</a:t>
            </a:r>
          </a:p>
          <a:p>
            <a:r>
              <a:rPr lang="ru-RU" b="0" dirty="0" smtClean="0"/>
              <a:t>Народный Герой Казахстана - </a:t>
            </a:r>
            <a:r>
              <a:rPr lang="ru-RU" b="0" dirty="0" err="1" smtClean="0"/>
              <a:t>Халык</a:t>
            </a:r>
            <a:r>
              <a:rPr lang="ru-RU" b="0" dirty="0" smtClean="0"/>
              <a:t> </a:t>
            </a:r>
            <a:r>
              <a:rPr lang="ru-RU" b="0" dirty="0" err="1" smtClean="0"/>
              <a:t>Каhарманы</a:t>
            </a:r>
            <a:r>
              <a:rPr lang="ru-RU" b="0" dirty="0" smtClean="0"/>
              <a:t> </a:t>
            </a:r>
            <a:r>
              <a:rPr lang="ru-RU" b="0" dirty="0" smtClean="0">
                <a:solidFill>
                  <a:srgbClr val="92D050"/>
                </a:solidFill>
              </a:rPr>
              <a:t>(1995).</a:t>
            </a:r>
          </a:p>
          <a:p>
            <a:r>
              <a:rPr lang="ru-RU" b="0" dirty="0" smtClean="0"/>
              <a:t>Почетный академик Инженерной академии РК </a:t>
            </a:r>
            <a:r>
              <a:rPr lang="ru-RU" b="0" dirty="0" smtClean="0">
                <a:solidFill>
                  <a:srgbClr val="92D050"/>
                </a:solidFill>
              </a:rPr>
              <a:t>(1997).</a:t>
            </a:r>
          </a:p>
          <a:p>
            <a:endParaRPr lang="ru-RU" dirty="0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63619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645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TS102636195</vt:lpstr>
      <vt:lpstr>Казахские космонавты</vt:lpstr>
      <vt:lpstr>      Тохтар Аубакиров </vt:lpstr>
      <vt:lpstr>              Биография</vt:lpstr>
      <vt:lpstr>Профессиональная деятельность</vt:lpstr>
      <vt:lpstr>Воинская служба</vt:lpstr>
      <vt:lpstr>Воинское звание</vt:lpstr>
      <vt:lpstr>Космическая подготовка</vt:lpstr>
      <vt:lpstr>Первый полет</vt:lpstr>
      <vt:lpstr>Почетные звания</vt:lpstr>
      <vt:lpstr>Классность</vt:lpstr>
      <vt:lpstr>Награды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Казахские космонавты</dc:title>
  <dc:creator>Admin</dc:creator>
  <cp:lastModifiedBy>Admin</cp:lastModifiedBy>
  <cp:revision>8</cp:revision>
  <dcterms:created xsi:type="dcterms:W3CDTF">2014-04-08T08:22:46Z</dcterms:created>
  <dcterms:modified xsi:type="dcterms:W3CDTF">2014-04-08T09:37:05Z</dcterms:modified>
</cp:coreProperties>
</file>