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87882-CD26-4C78-B143-ABBECC442469}" type="datetimeFigureOut">
              <a:rPr lang="ru-RU" smtClean="0"/>
              <a:t>08.04.2014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2813F-CB39-4A80-BFAE-92D309FDFA7E}" type="slidenum">
              <a:rPr lang="ru-RU" smtClean="0"/>
              <a:t>‹#›</a:t>
            </a:fld>
            <a:endParaRPr lang="ru-RU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9552" y="-233455"/>
            <a:ext cx="8604448" cy="76675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0586976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3600" b="1">
                <a:solidFill>
                  <a:schemeClr val="bg1">
                    <a:lumMod val="85000"/>
                  </a:schemeClr>
                </a:solidFill>
                <a:latin typeface="Tahoma" pitchFamily="34" charset="0"/>
                <a:cs typeface="Tahoma" pitchFamily="34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87882-CD26-4C78-B143-ABBECC442469}" type="datetimeFigureOut">
              <a:rPr lang="ru-RU" smtClean="0"/>
              <a:t>08.04.2014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2813F-CB39-4A80-BFAE-92D309FDFA7E}" type="slidenum">
              <a:rPr lang="ru-RU" smtClean="0"/>
              <a:t>‹#›</a:t>
            </a:fld>
            <a:endParaRPr lang="ru-RU"/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56176" y="-459432"/>
            <a:ext cx="3878735" cy="34563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862890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87882-CD26-4C78-B143-ABBECC442469}" type="datetimeFigureOut">
              <a:rPr lang="ru-RU" smtClean="0"/>
              <a:t>08.04.2014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2813F-CB39-4A80-BFAE-92D309FDFA7E}" type="slidenum">
              <a:rPr lang="ru-RU" smtClean="0"/>
              <a:t>‹#›</a:t>
            </a:fld>
            <a:endParaRPr lang="ru-RU"/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92280" y="-13066"/>
            <a:ext cx="2510583" cy="22372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>
            <a:normAutofit/>
          </a:bodyPr>
          <a:lstStyle>
            <a:lvl1pPr algn="r">
              <a:defRPr sz="3600" b="1">
                <a:solidFill>
                  <a:schemeClr val="bg1">
                    <a:lumMod val="85000"/>
                  </a:schemeClr>
                </a:solidFill>
                <a:latin typeface="Tahoma" pitchFamily="34" charset="0"/>
                <a:cs typeface="Tahoma" pitchFamily="34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833004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3600" b="1">
                <a:solidFill>
                  <a:schemeClr val="bg1">
                    <a:lumMod val="85000"/>
                  </a:schemeClr>
                </a:solidFill>
                <a:latin typeface="Tahoma" pitchFamily="34" charset="0"/>
                <a:cs typeface="Tahoma" pitchFamily="34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="1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  <a:lvl2pPr>
              <a:defRPr b="1">
                <a:solidFill>
                  <a:schemeClr val="accent6">
                    <a:lumMod val="20000"/>
                    <a:lumOff val="80000"/>
                  </a:schemeClr>
                </a:solidFill>
              </a:defRPr>
            </a:lvl2pPr>
            <a:lvl3pPr>
              <a:defRPr b="1">
                <a:solidFill>
                  <a:schemeClr val="accent6">
                    <a:lumMod val="20000"/>
                    <a:lumOff val="80000"/>
                  </a:schemeClr>
                </a:solidFill>
              </a:defRPr>
            </a:lvl3pPr>
            <a:lvl4pPr>
              <a:defRPr b="1">
                <a:solidFill>
                  <a:schemeClr val="accent6">
                    <a:lumMod val="20000"/>
                    <a:lumOff val="80000"/>
                  </a:schemeClr>
                </a:solidFill>
              </a:defRPr>
            </a:lvl4pPr>
            <a:lvl5pPr>
              <a:defRPr b="1">
                <a:solidFill>
                  <a:schemeClr val="accent6">
                    <a:lumMod val="20000"/>
                    <a:lumOff val="80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87882-CD26-4C78-B143-ABBECC442469}" type="datetimeFigureOut">
              <a:rPr lang="ru-RU" smtClean="0"/>
              <a:t>08.04.2014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2813F-CB39-4A80-BFAE-92D309FDFA7E}" type="slidenum">
              <a:rPr lang="ru-RU" smtClean="0"/>
              <a:t>‹#›</a:t>
            </a:fld>
            <a:endParaRPr lang="ru-RU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56176" y="-459432"/>
            <a:ext cx="3878735" cy="34563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613321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i="1" u="none" cap="all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>
            <a:normAutofit/>
          </a:bodyPr>
          <a:lstStyle>
            <a:lvl1pPr marL="0" indent="0">
              <a:buNone/>
              <a:defRPr sz="5400" b="1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87882-CD26-4C78-B143-ABBECC442469}" type="datetimeFigureOut">
              <a:rPr lang="ru-RU" smtClean="0"/>
              <a:t>08.04.2014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2813F-CB39-4A80-BFAE-92D309FDFA7E}" type="slidenum">
              <a:rPr lang="ru-RU" smtClean="0"/>
              <a:t>‹#›</a:t>
            </a:fld>
            <a:endParaRPr lang="ru-RU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56176" y="-459432"/>
            <a:ext cx="3878735" cy="34563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355420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3600" b="1">
                <a:solidFill>
                  <a:schemeClr val="bg1">
                    <a:lumMod val="85000"/>
                  </a:schemeClr>
                </a:solidFill>
                <a:latin typeface="Tahoma" pitchFamily="34" charset="0"/>
                <a:cs typeface="Tahoma" pitchFamily="34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  <a:lvl2pPr>
              <a:defRPr sz="2400">
                <a:solidFill>
                  <a:schemeClr val="accent6">
                    <a:lumMod val="20000"/>
                    <a:lumOff val="80000"/>
                  </a:schemeClr>
                </a:solidFill>
              </a:defRPr>
            </a:lvl2pPr>
            <a:lvl3pPr>
              <a:defRPr sz="2000">
                <a:solidFill>
                  <a:schemeClr val="accent6">
                    <a:lumMod val="20000"/>
                    <a:lumOff val="80000"/>
                  </a:schemeClr>
                </a:solidFill>
              </a:defRPr>
            </a:lvl3pPr>
            <a:lvl4pPr>
              <a:defRPr sz="1800">
                <a:solidFill>
                  <a:schemeClr val="accent6">
                    <a:lumMod val="20000"/>
                    <a:lumOff val="80000"/>
                  </a:schemeClr>
                </a:solidFill>
              </a:defRPr>
            </a:lvl4pPr>
            <a:lvl5pPr>
              <a:defRPr sz="1800">
                <a:solidFill>
                  <a:schemeClr val="accent6">
                    <a:lumMod val="20000"/>
                    <a:lumOff val="8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  <a:lvl2pPr>
              <a:defRPr sz="2400">
                <a:solidFill>
                  <a:schemeClr val="accent6">
                    <a:lumMod val="20000"/>
                    <a:lumOff val="80000"/>
                  </a:schemeClr>
                </a:solidFill>
              </a:defRPr>
            </a:lvl2pPr>
            <a:lvl3pPr>
              <a:defRPr sz="2000">
                <a:solidFill>
                  <a:schemeClr val="accent6">
                    <a:lumMod val="20000"/>
                    <a:lumOff val="80000"/>
                  </a:schemeClr>
                </a:solidFill>
              </a:defRPr>
            </a:lvl3pPr>
            <a:lvl4pPr>
              <a:defRPr sz="1800">
                <a:solidFill>
                  <a:schemeClr val="accent6">
                    <a:lumMod val="20000"/>
                    <a:lumOff val="80000"/>
                  </a:schemeClr>
                </a:solidFill>
              </a:defRPr>
            </a:lvl4pPr>
            <a:lvl5pPr>
              <a:defRPr sz="1800">
                <a:solidFill>
                  <a:schemeClr val="accent6">
                    <a:lumMod val="20000"/>
                    <a:lumOff val="8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87882-CD26-4C78-B143-ABBECC442469}" type="datetimeFigureOut">
              <a:rPr lang="ru-RU" smtClean="0"/>
              <a:t>08.04.2014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2813F-CB39-4A80-BFAE-92D309FDFA7E}" type="slidenum">
              <a:rPr lang="ru-RU" smtClean="0"/>
              <a:t>‹#›</a:t>
            </a:fld>
            <a:endParaRPr lang="ru-RU"/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56176" y="-459432"/>
            <a:ext cx="3878735" cy="34563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767244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3600" b="1">
                <a:solidFill>
                  <a:schemeClr val="bg1">
                    <a:lumMod val="85000"/>
                  </a:schemeClr>
                </a:solidFill>
                <a:latin typeface="Tahoma" pitchFamily="34" charset="0"/>
                <a:cs typeface="Tahoma" pitchFamily="34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87882-CD26-4C78-B143-ABBECC442469}" type="datetimeFigureOut">
              <a:rPr lang="ru-RU" smtClean="0"/>
              <a:t>08.04.2014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2813F-CB39-4A80-BFAE-92D309FDFA7E}" type="slidenum">
              <a:rPr lang="ru-RU" smtClean="0"/>
              <a:t>‹#›</a:t>
            </a:fld>
            <a:endParaRPr lang="ru-RU"/>
          </a:p>
        </p:txBody>
      </p:sp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56176" y="-459432"/>
            <a:ext cx="3878735" cy="34563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45561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3600" b="1">
                <a:solidFill>
                  <a:schemeClr val="bg1">
                    <a:lumMod val="85000"/>
                  </a:schemeClr>
                </a:solidFill>
                <a:latin typeface="Tahoma" pitchFamily="34" charset="0"/>
                <a:cs typeface="Tahoma" pitchFamily="34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87882-CD26-4C78-B143-ABBECC442469}" type="datetimeFigureOut">
              <a:rPr lang="ru-RU" smtClean="0"/>
              <a:t>08.04.2014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2813F-CB39-4A80-BFAE-92D309FDFA7E}" type="slidenum">
              <a:rPr lang="ru-RU" smtClean="0"/>
              <a:t>‹#›</a:t>
            </a:fld>
            <a:endParaRPr lang="ru-RU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56176" y="-459432"/>
            <a:ext cx="3878735" cy="34563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907866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87882-CD26-4C78-B143-ABBECC442469}" type="datetimeFigureOut">
              <a:rPr lang="ru-RU" smtClean="0"/>
              <a:t>08.04.2014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2813F-CB39-4A80-BFAE-92D309FDFA7E}" type="slidenum">
              <a:rPr lang="ru-RU" smtClean="0"/>
              <a:t>‹#›</a:t>
            </a:fld>
            <a:endParaRPr lang="ru-RU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56176" y="-459432"/>
            <a:ext cx="3878735" cy="34563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012778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normAutofit/>
          </a:bodyPr>
          <a:lstStyle>
            <a:lvl1pPr algn="l">
              <a:defRPr sz="2800" b="1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  <a:lvl2pPr>
              <a:defRPr sz="2800">
                <a:solidFill>
                  <a:schemeClr val="accent6">
                    <a:lumMod val="20000"/>
                    <a:lumOff val="80000"/>
                  </a:schemeClr>
                </a:solidFill>
              </a:defRPr>
            </a:lvl2pPr>
            <a:lvl3pPr>
              <a:defRPr sz="2400">
                <a:solidFill>
                  <a:schemeClr val="accent6">
                    <a:lumMod val="20000"/>
                    <a:lumOff val="80000"/>
                  </a:schemeClr>
                </a:solidFill>
              </a:defRPr>
            </a:lvl3pPr>
            <a:lvl4pPr>
              <a:defRPr sz="2000">
                <a:solidFill>
                  <a:schemeClr val="accent6">
                    <a:lumMod val="20000"/>
                    <a:lumOff val="80000"/>
                  </a:schemeClr>
                </a:solidFill>
              </a:defRPr>
            </a:lvl4pPr>
            <a:lvl5pPr>
              <a:defRPr sz="2000">
                <a:solidFill>
                  <a:schemeClr val="accent6">
                    <a:lumMod val="20000"/>
                    <a:lumOff val="80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87882-CD26-4C78-B143-ABBECC442469}" type="datetimeFigureOut">
              <a:rPr lang="ru-RU" smtClean="0"/>
              <a:t>08.04.2014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2813F-CB39-4A80-BFAE-92D309FDFA7E}" type="slidenum">
              <a:rPr lang="ru-RU" smtClean="0"/>
              <a:t>‹#›</a:t>
            </a:fld>
            <a:endParaRPr lang="ru-RU"/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56176" y="-459432"/>
            <a:ext cx="3878735" cy="34563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763034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ctr">
              <a:defRPr sz="2400" b="1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87882-CD26-4C78-B143-ABBECC442469}" type="datetimeFigureOut">
              <a:rPr lang="ru-RU" smtClean="0"/>
              <a:t>08.04.2014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2813F-CB39-4A80-BFAE-92D309FDFA7E}" type="slidenum">
              <a:rPr lang="ru-RU" smtClean="0"/>
              <a:t>‹#›</a:t>
            </a:fld>
            <a:endParaRPr lang="ru-RU"/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56176" y="-459432"/>
            <a:ext cx="3878735" cy="34563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694479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D87882-CD26-4C78-B143-ABBECC442469}" type="datetimeFigureOut">
              <a:rPr lang="ru-RU" smtClean="0"/>
              <a:t>08.04.2014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02813F-CB39-4A80-BFAE-92D309FDFA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09846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815290" cy="3084525"/>
          </a:xfrm>
        </p:spPr>
        <p:txBody>
          <a:bodyPr>
            <a:normAutofit/>
          </a:bodyPr>
          <a:lstStyle/>
          <a:p>
            <a:r>
              <a:rPr lang="ru-RU" sz="8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Казахские космонавты</a:t>
            </a:r>
            <a:endParaRPr lang="ru-RU" sz="8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ransition advTm="2000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Классность</a:t>
            </a:r>
            <a:endParaRPr lang="ru-RU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0" dirty="0" smtClean="0"/>
              <a:t>Военный летчик 1-го класса </a:t>
            </a:r>
            <a:r>
              <a:rPr lang="ru-RU" b="0" dirty="0" smtClean="0">
                <a:solidFill>
                  <a:srgbClr val="92D050"/>
                </a:solidFill>
              </a:rPr>
              <a:t>(1973).</a:t>
            </a:r>
          </a:p>
          <a:p>
            <a:r>
              <a:rPr lang="ru-RU" b="0" dirty="0" smtClean="0"/>
              <a:t>Летчик-испытатель 5-го класса </a:t>
            </a:r>
            <a:r>
              <a:rPr lang="ru-RU" b="0" dirty="0" smtClean="0">
                <a:solidFill>
                  <a:srgbClr val="92D050"/>
                </a:solidFill>
              </a:rPr>
              <a:t>(1974).</a:t>
            </a:r>
          </a:p>
          <a:p>
            <a:r>
              <a:rPr lang="ru-RU" b="0" dirty="0" smtClean="0"/>
              <a:t>Летчик-испытатель 4-го класса </a:t>
            </a:r>
            <a:r>
              <a:rPr lang="ru-RU" b="0" dirty="0" smtClean="0">
                <a:solidFill>
                  <a:srgbClr val="92D050"/>
                </a:solidFill>
              </a:rPr>
              <a:t>(1976).</a:t>
            </a:r>
          </a:p>
          <a:p>
            <a:r>
              <a:rPr lang="ru-RU" b="0" dirty="0" smtClean="0"/>
              <a:t>Летчик-испытатель 3-го класса </a:t>
            </a:r>
            <a:r>
              <a:rPr lang="ru-RU" b="0" dirty="0" smtClean="0">
                <a:solidFill>
                  <a:srgbClr val="92D050"/>
                </a:solidFill>
              </a:rPr>
              <a:t>(1977).</a:t>
            </a:r>
          </a:p>
          <a:p>
            <a:r>
              <a:rPr lang="ru-RU" b="0" dirty="0" smtClean="0"/>
              <a:t>Летчик-испытатель 2-го класса </a:t>
            </a:r>
            <a:r>
              <a:rPr lang="ru-RU" b="0" dirty="0" smtClean="0">
                <a:solidFill>
                  <a:srgbClr val="92D050"/>
                </a:solidFill>
              </a:rPr>
              <a:t>(1980).</a:t>
            </a:r>
          </a:p>
          <a:p>
            <a:r>
              <a:rPr lang="ru-RU" b="0" dirty="0" smtClean="0"/>
              <a:t>Летчик-испытатель 1-го класса </a:t>
            </a:r>
            <a:r>
              <a:rPr lang="ru-RU" b="0" dirty="0" smtClean="0">
                <a:solidFill>
                  <a:srgbClr val="92D050"/>
                </a:solidFill>
              </a:rPr>
              <a:t>(1984).</a:t>
            </a:r>
          </a:p>
          <a:p>
            <a:r>
              <a:rPr lang="ru-RU" b="0" dirty="0" smtClean="0"/>
              <a:t>Космонавт 3-го класса </a:t>
            </a:r>
            <a:r>
              <a:rPr lang="ru-RU" b="0" dirty="0" smtClean="0">
                <a:solidFill>
                  <a:srgbClr val="92D050"/>
                </a:solidFill>
              </a:rPr>
              <a:t>(1991).</a:t>
            </a:r>
          </a:p>
          <a:p>
            <a:endParaRPr lang="ru-RU" dirty="0"/>
          </a:p>
        </p:txBody>
      </p:sp>
    </p:spTree>
  </p:cSld>
  <p:clrMapOvr>
    <a:masterClrMapping/>
  </p:clrMapOvr>
  <p:transition advTm="1000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Награды</a:t>
            </a:r>
            <a:endParaRPr lang="ru-RU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0" dirty="0" smtClean="0"/>
              <a:t>Награжден медалью </a:t>
            </a:r>
            <a:r>
              <a:rPr lang="ru-RU" b="0" dirty="0" smtClean="0">
                <a:solidFill>
                  <a:srgbClr val="92D050"/>
                </a:solidFill>
              </a:rPr>
              <a:t>«Золотая Звезда» </a:t>
            </a:r>
            <a:r>
              <a:rPr lang="ru-RU" b="0" dirty="0" smtClean="0"/>
              <a:t>Героя Советского Союза и орденом Ленина </a:t>
            </a:r>
            <a:r>
              <a:rPr lang="ru-RU" b="0" dirty="0" smtClean="0">
                <a:solidFill>
                  <a:srgbClr val="92D050"/>
                </a:solidFill>
              </a:rPr>
              <a:t>(31.10.1988</a:t>
            </a:r>
            <a:r>
              <a:rPr lang="ru-RU" b="0" dirty="0" smtClean="0">
                <a:solidFill>
                  <a:srgbClr val="92D050"/>
                </a:solidFill>
              </a:rPr>
              <a:t>)</a:t>
            </a:r>
            <a:r>
              <a:rPr lang="ru-RU" b="0" dirty="0" smtClean="0"/>
              <a:t>.</a:t>
            </a:r>
            <a:endParaRPr lang="ru-RU" b="0" dirty="0" smtClean="0"/>
          </a:p>
          <a:p>
            <a:r>
              <a:rPr lang="ru-RU" b="0" dirty="0" smtClean="0"/>
              <a:t>О</a:t>
            </a:r>
            <a:r>
              <a:rPr lang="ru-RU" b="0" dirty="0" smtClean="0"/>
              <a:t>рденом </a:t>
            </a:r>
            <a:r>
              <a:rPr lang="ru-RU" b="0" dirty="0" smtClean="0">
                <a:solidFill>
                  <a:srgbClr val="92D050"/>
                </a:solidFill>
              </a:rPr>
              <a:t>Октябрьской Революции (</a:t>
            </a:r>
            <a:r>
              <a:rPr lang="ru-RU" b="0" dirty="0" smtClean="0">
                <a:solidFill>
                  <a:srgbClr val="92D050"/>
                </a:solidFill>
              </a:rPr>
              <a:t>1991).</a:t>
            </a:r>
          </a:p>
          <a:p>
            <a:r>
              <a:rPr lang="ru-RU" b="0" dirty="0" smtClean="0"/>
              <a:t>О</a:t>
            </a:r>
            <a:r>
              <a:rPr lang="ru-RU" b="0" dirty="0" smtClean="0"/>
              <a:t>рденом </a:t>
            </a:r>
            <a:r>
              <a:rPr lang="ru-RU" b="0" dirty="0" smtClean="0">
                <a:solidFill>
                  <a:srgbClr val="92D050"/>
                </a:solidFill>
              </a:rPr>
              <a:t>«Знак Почета» (1978</a:t>
            </a:r>
            <a:r>
              <a:rPr lang="ru-RU" b="0" dirty="0" smtClean="0">
                <a:solidFill>
                  <a:srgbClr val="92D050"/>
                </a:solidFill>
              </a:rPr>
              <a:t>).</a:t>
            </a:r>
          </a:p>
          <a:p>
            <a:r>
              <a:rPr lang="ru-RU" b="0" dirty="0" smtClean="0"/>
              <a:t>Медаль </a:t>
            </a:r>
            <a:r>
              <a:rPr lang="ru-RU" b="0" dirty="0" smtClean="0">
                <a:solidFill>
                  <a:srgbClr val="92D050"/>
                </a:solidFill>
              </a:rPr>
              <a:t>«Золотая </a:t>
            </a:r>
            <a:r>
              <a:rPr lang="ru-RU" b="0" dirty="0" smtClean="0">
                <a:solidFill>
                  <a:srgbClr val="92D050"/>
                </a:solidFill>
              </a:rPr>
              <a:t>Звезда» </a:t>
            </a:r>
            <a:r>
              <a:rPr lang="ru-RU" b="0" dirty="0" smtClean="0"/>
              <a:t>Героя Республики Казахстан </a:t>
            </a:r>
            <a:r>
              <a:rPr lang="ru-RU" b="0" dirty="0" smtClean="0">
                <a:solidFill>
                  <a:srgbClr val="92D050"/>
                </a:solidFill>
              </a:rPr>
              <a:t>(1995</a:t>
            </a:r>
            <a:r>
              <a:rPr lang="ru-RU" b="0" dirty="0" smtClean="0">
                <a:solidFill>
                  <a:srgbClr val="92D050"/>
                </a:solidFill>
              </a:rPr>
              <a:t>)</a:t>
            </a:r>
            <a:r>
              <a:rPr lang="ru-RU" b="0" dirty="0" smtClean="0">
                <a:solidFill>
                  <a:schemeClr val="bg1"/>
                </a:solidFill>
              </a:rPr>
              <a:t>.</a:t>
            </a:r>
            <a:endParaRPr lang="ru-RU" b="0" dirty="0" smtClean="0">
              <a:solidFill>
                <a:srgbClr val="92D050"/>
              </a:solidFill>
            </a:endParaRPr>
          </a:p>
          <a:p>
            <a:r>
              <a:rPr lang="ru-RU" b="0" dirty="0" smtClean="0"/>
              <a:t>О</a:t>
            </a:r>
            <a:r>
              <a:rPr lang="ru-RU" b="0" dirty="0" smtClean="0"/>
              <a:t>рденом </a:t>
            </a:r>
            <a:r>
              <a:rPr lang="ru-RU" b="0" dirty="0" smtClean="0">
                <a:solidFill>
                  <a:srgbClr val="92D050"/>
                </a:solidFill>
              </a:rPr>
              <a:t>«</a:t>
            </a:r>
            <a:r>
              <a:rPr lang="ru-RU" b="0" dirty="0" smtClean="0">
                <a:solidFill>
                  <a:srgbClr val="92D050"/>
                </a:solidFill>
              </a:rPr>
              <a:t>Зо</a:t>
            </a:r>
            <a:r>
              <a:rPr lang="ru-RU" b="0" dirty="0" smtClean="0">
                <a:solidFill>
                  <a:srgbClr val="92D050"/>
                </a:solidFill>
              </a:rPr>
              <a:t>лотой крест» </a:t>
            </a:r>
            <a:r>
              <a:rPr lang="ru-RU" b="0" dirty="0" smtClean="0"/>
              <a:t>Австрийской Республики </a:t>
            </a:r>
            <a:r>
              <a:rPr lang="ru-RU" b="0" dirty="0" smtClean="0">
                <a:solidFill>
                  <a:srgbClr val="92D050"/>
                </a:solidFill>
              </a:rPr>
              <a:t>(1992).</a:t>
            </a:r>
            <a:endParaRPr lang="ru-RU" dirty="0">
              <a:solidFill>
                <a:srgbClr val="92D050"/>
              </a:solidFill>
            </a:endParaRPr>
          </a:p>
        </p:txBody>
      </p:sp>
    </p:spTree>
  </p:cSld>
  <p:clrMapOvr>
    <a:masterClrMapping/>
  </p:clrMapOvr>
  <p:transition advTm="1000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     </a:t>
            </a:r>
            <a:r>
              <a:rPr lang="ru-RU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Тохтар</a:t>
            </a:r>
            <a:r>
              <a:rPr lang="ru-RU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Аубакиров</a:t>
            </a:r>
            <a:r>
              <a:rPr lang="ru-RU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endParaRPr lang="ru-RU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4" name="Содержимое 3" descr="7vqpGGyq5in61YkUesKrVbNP9WEz9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28596" y="1500174"/>
            <a:ext cx="2401928" cy="3571900"/>
          </a:xfrm>
        </p:spPr>
      </p:pic>
      <p:sp>
        <p:nvSpPr>
          <p:cNvPr id="6" name="Прямоугольник 5"/>
          <p:cNvSpPr/>
          <p:nvPr/>
        </p:nvSpPr>
        <p:spPr>
          <a:xfrm>
            <a:off x="3000364" y="2071678"/>
            <a:ext cx="4857784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4400" dirty="0" smtClean="0">
                <a:solidFill>
                  <a:srgbClr val="FF0000"/>
                </a:solidFill>
              </a:rPr>
              <a:t>Первый </a:t>
            </a:r>
            <a:r>
              <a:rPr lang="ru-RU" sz="4400" dirty="0" err="1" smtClean="0">
                <a:solidFill>
                  <a:srgbClr val="FF0000"/>
                </a:solidFill>
              </a:rPr>
              <a:t>казах,полетевший</a:t>
            </a:r>
            <a:r>
              <a:rPr lang="ru-RU" sz="4400" dirty="0" smtClean="0">
                <a:solidFill>
                  <a:srgbClr val="FF0000"/>
                </a:solidFill>
              </a:rPr>
              <a:t> в космос 2 октября 1991 года.</a:t>
            </a:r>
            <a:endParaRPr lang="ru-RU" sz="4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advClick="0" advTm="40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  Биография</a:t>
            </a:r>
            <a:endParaRPr lang="ru-RU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800" b="0" dirty="0" smtClean="0"/>
              <a:t>Родился </a:t>
            </a:r>
            <a:r>
              <a:rPr lang="ru-RU" sz="2800" b="0" u="sng" dirty="0" smtClean="0">
                <a:solidFill>
                  <a:srgbClr val="92D050"/>
                </a:solidFill>
              </a:rPr>
              <a:t>27 июля 1946 года </a:t>
            </a:r>
            <a:r>
              <a:rPr lang="ru-RU" sz="2800" b="0" dirty="0" smtClean="0"/>
              <a:t>в Каркаралинском районе Карагандинской области Казахской ССР (ныне - Республика Казахстан). </a:t>
            </a:r>
          </a:p>
          <a:p>
            <a:r>
              <a:rPr lang="ru-RU" sz="2800" b="0" dirty="0" smtClean="0"/>
              <a:t>В </a:t>
            </a:r>
            <a:r>
              <a:rPr lang="ru-RU" sz="2800" b="0" dirty="0" smtClean="0">
                <a:solidFill>
                  <a:srgbClr val="92D050"/>
                </a:solidFill>
              </a:rPr>
              <a:t>1965 году </a:t>
            </a:r>
            <a:r>
              <a:rPr lang="ru-RU" sz="2800" b="0" dirty="0" smtClean="0"/>
              <a:t>окончил среднюю школу рабочей молодежи города Темиртау.</a:t>
            </a:r>
          </a:p>
          <a:p>
            <a:r>
              <a:rPr lang="ru-RU" sz="2800" b="0" dirty="0" smtClean="0"/>
              <a:t> В </a:t>
            </a:r>
            <a:r>
              <a:rPr lang="ru-RU" sz="2800" b="0" dirty="0" smtClean="0">
                <a:solidFill>
                  <a:srgbClr val="92D050"/>
                </a:solidFill>
              </a:rPr>
              <a:t>мае 1976 года </a:t>
            </a:r>
            <a:r>
              <a:rPr lang="ru-RU" sz="2800" b="0" dirty="0" smtClean="0"/>
              <a:t>окончил Школу летчиков-испытателей ЛИИ Министерства авиационной промышленности (МАП) с квалификацией «летчик-испытатель 3-го класса».</a:t>
            </a:r>
            <a:endParaRPr lang="ru-RU" sz="2800" dirty="0"/>
          </a:p>
        </p:txBody>
      </p:sp>
    </p:spTree>
  </p:cSld>
  <p:clrMapOvr>
    <a:masterClrMapping/>
  </p:clrMapOvr>
  <p:transition advTm="15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Профессиональная </a:t>
            </a:r>
            <a:r>
              <a:rPr lang="ru-RU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деятельность</a:t>
            </a:r>
            <a:endParaRPr lang="ru-RU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214422"/>
            <a:ext cx="8229600" cy="4525963"/>
          </a:xfrm>
        </p:spPr>
        <p:txBody>
          <a:bodyPr>
            <a:normAutofit fontScale="70000" lnSpcReduction="20000"/>
          </a:bodyPr>
          <a:lstStyle/>
          <a:p>
            <a:r>
              <a:rPr lang="ru-RU" b="0" dirty="0" smtClean="0"/>
              <a:t>В </a:t>
            </a:r>
            <a:r>
              <a:rPr lang="ru-RU" b="0" dirty="0" smtClean="0">
                <a:solidFill>
                  <a:srgbClr val="92D050"/>
                </a:solidFill>
              </a:rPr>
              <a:t>1956 году </a:t>
            </a:r>
            <a:r>
              <a:rPr lang="ru-RU" b="0" dirty="0" smtClean="0"/>
              <a:t>работал помощником комбайнера на машинно-тракторной станции.</a:t>
            </a:r>
          </a:p>
          <a:p>
            <a:r>
              <a:rPr lang="ru-RU" b="0" dirty="0" smtClean="0"/>
              <a:t> С </a:t>
            </a:r>
            <a:r>
              <a:rPr lang="ru-RU" b="0" dirty="0" smtClean="0">
                <a:solidFill>
                  <a:srgbClr val="92D050"/>
                </a:solidFill>
              </a:rPr>
              <a:t>1962 до 1965 года </a:t>
            </a:r>
            <a:r>
              <a:rPr lang="ru-RU" b="0" dirty="0" smtClean="0"/>
              <a:t>работал токарем на литейно-механическом заводе в городе Темиртау.</a:t>
            </a:r>
          </a:p>
          <a:p>
            <a:r>
              <a:rPr lang="ru-RU" b="0" dirty="0" smtClean="0"/>
              <a:t> С </a:t>
            </a:r>
            <a:r>
              <a:rPr lang="ru-RU" b="0" dirty="0" smtClean="0">
                <a:solidFill>
                  <a:srgbClr val="92D050"/>
                </a:solidFill>
              </a:rPr>
              <a:t>мая 1976 года </a:t>
            </a:r>
            <a:r>
              <a:rPr lang="ru-RU" b="0" dirty="0" smtClean="0"/>
              <a:t>работал летчиком-испытателем авиационного завода в городе Улан-Удэ</a:t>
            </a:r>
            <a:r>
              <a:rPr lang="ru-RU" b="0" dirty="0" smtClean="0"/>
              <a:t>.</a:t>
            </a:r>
            <a:r>
              <a:rPr lang="ru-RU" b="0" dirty="0" smtClean="0"/>
              <a:t> С февраля 1992 года был первым заместителем председателя Государственного комитета по обороне Республики Казахстан (РК).</a:t>
            </a:r>
          </a:p>
          <a:p>
            <a:r>
              <a:rPr lang="ru-RU" b="0" dirty="0" smtClean="0"/>
              <a:t>С апреля 1993 года работал генеральным директором Национального аэрокосмического агентства РК.</a:t>
            </a:r>
          </a:p>
          <a:p>
            <a:r>
              <a:rPr lang="ru-RU" b="0" dirty="0" smtClean="0"/>
              <a:t>С мая 1996 года работал советником Президента РК по обороне, оборонной промышленности и космосу.</a:t>
            </a:r>
          </a:p>
          <a:p>
            <a:r>
              <a:rPr lang="ru-RU" b="0" dirty="0" smtClean="0"/>
              <a:t>С апреля 2000 года несколько лет работал заместителем секретаря Совета безопасности РК.</a:t>
            </a:r>
          </a:p>
          <a:p>
            <a:endParaRPr lang="ru-RU" b="0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 advTm="1500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Воинская служба</a:t>
            </a:r>
            <a:endParaRPr lang="ru-RU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0" dirty="0" smtClean="0"/>
              <a:t>С </a:t>
            </a:r>
            <a:r>
              <a:rPr lang="ru-RU" b="0" dirty="0" smtClean="0">
                <a:solidFill>
                  <a:srgbClr val="92D050"/>
                </a:solidFill>
              </a:rPr>
              <a:t>ноября 1969 </a:t>
            </a:r>
            <a:r>
              <a:rPr lang="ru-RU" b="0" dirty="0" smtClean="0"/>
              <a:t>года служил летчиком, с 1972 года - командиром авиационного звена в Комсомольске-на-Амуре (Дальневосточный ВО), летал на СУ-15.</a:t>
            </a:r>
          </a:p>
          <a:p>
            <a:r>
              <a:rPr lang="ru-RU" b="0" dirty="0" smtClean="0"/>
              <a:t>В </a:t>
            </a:r>
            <a:r>
              <a:rPr lang="ru-RU" b="0" dirty="0" smtClean="0">
                <a:solidFill>
                  <a:srgbClr val="92D050"/>
                </a:solidFill>
              </a:rPr>
              <a:t>январе 1975 </a:t>
            </a:r>
            <a:r>
              <a:rPr lang="ru-RU" b="0" dirty="0" smtClean="0"/>
              <a:t>года был уволен из Вооруженных Сил в запас.</a:t>
            </a:r>
          </a:p>
          <a:p>
            <a:endParaRPr lang="ru-RU" dirty="0"/>
          </a:p>
        </p:txBody>
      </p:sp>
    </p:spTree>
  </p:cSld>
  <p:clrMapOvr>
    <a:masterClrMapping/>
  </p:clrMapOvr>
  <p:transition advTm="1000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Воинское звание</a:t>
            </a:r>
            <a:endParaRPr lang="ru-RU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0" dirty="0" smtClean="0"/>
              <a:t>Инженер-лейтенант (1969).</a:t>
            </a:r>
          </a:p>
          <a:p>
            <a:r>
              <a:rPr lang="ru-RU" b="0" dirty="0" smtClean="0"/>
              <a:t>Старший лейтенант (1971).</a:t>
            </a:r>
          </a:p>
          <a:p>
            <a:r>
              <a:rPr lang="ru-RU" b="0" dirty="0" smtClean="0"/>
              <a:t>Капитан (1973, с января 1975 года - в запасе).</a:t>
            </a:r>
          </a:p>
          <a:p>
            <a:r>
              <a:rPr lang="ru-RU" b="0" dirty="0" smtClean="0"/>
              <a:t>Майор запаса (26.05.1980).</a:t>
            </a:r>
          </a:p>
          <a:p>
            <a:r>
              <a:rPr lang="ru-RU" b="0" dirty="0" smtClean="0"/>
              <a:t>Подполковник запаса (20.05.1990).</a:t>
            </a:r>
          </a:p>
          <a:p>
            <a:r>
              <a:rPr lang="ru-RU" b="0" dirty="0" smtClean="0"/>
              <a:t>Полковник запаса (окт. 1991).</a:t>
            </a:r>
          </a:p>
          <a:p>
            <a:r>
              <a:rPr lang="ru-RU" b="0" dirty="0" smtClean="0"/>
              <a:t>Генерал-майор авиации РК (1992)</a:t>
            </a:r>
          </a:p>
          <a:p>
            <a:endParaRPr lang="ru-RU" dirty="0"/>
          </a:p>
        </p:txBody>
      </p:sp>
    </p:spTree>
  </p:cSld>
  <p:clrMapOvr>
    <a:masterClrMapping/>
  </p:clrMapOvr>
  <p:transition advTm="1000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Космическая подготовка</a:t>
            </a:r>
            <a:endParaRPr lang="ru-RU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ru-RU" sz="7200" b="0" dirty="0" smtClean="0"/>
              <a:t>Первый раз получил предложение стать космонавтом в </a:t>
            </a:r>
            <a:r>
              <a:rPr lang="ru-RU" sz="7200" b="0" dirty="0" smtClean="0">
                <a:solidFill>
                  <a:srgbClr val="92D050"/>
                </a:solidFill>
              </a:rPr>
              <a:t>1985 </a:t>
            </a:r>
            <a:r>
              <a:rPr lang="ru-RU" sz="7200" b="0" dirty="0" smtClean="0"/>
              <a:t>году, однако отказался, не желая бросать испытательную работу.</a:t>
            </a:r>
          </a:p>
          <a:p>
            <a:r>
              <a:rPr lang="ru-RU" sz="7200" b="0" dirty="0" smtClean="0"/>
              <a:t>В </a:t>
            </a:r>
            <a:r>
              <a:rPr lang="ru-RU" sz="7200" b="0" dirty="0" smtClean="0">
                <a:solidFill>
                  <a:srgbClr val="92D050"/>
                </a:solidFill>
              </a:rPr>
              <a:t>конце 1990 года </a:t>
            </a:r>
            <a:r>
              <a:rPr lang="ru-RU" sz="7200" b="0" dirty="0" smtClean="0"/>
              <a:t>был отобран для участия в полёте казахстанской программе. </a:t>
            </a:r>
            <a:endParaRPr lang="ru-RU" sz="7200" b="0" dirty="0" smtClean="0"/>
          </a:p>
          <a:p>
            <a:r>
              <a:rPr lang="ru-RU" sz="7200" b="0" dirty="0" smtClean="0">
                <a:solidFill>
                  <a:srgbClr val="92D050"/>
                </a:solidFill>
              </a:rPr>
              <a:t>21 </a:t>
            </a:r>
            <a:r>
              <a:rPr lang="ru-RU" sz="7200" b="0" dirty="0" smtClean="0">
                <a:solidFill>
                  <a:srgbClr val="92D050"/>
                </a:solidFill>
              </a:rPr>
              <a:t>января 1991 года </a:t>
            </a:r>
            <a:r>
              <a:rPr lang="ru-RU" sz="7200" b="0" dirty="0" smtClean="0"/>
              <a:t>его кандидатуру в срочном порядке рассмотрели и утвердили на ГМВК, и только после этого направили на </a:t>
            </a:r>
            <a:r>
              <a:rPr lang="ru-RU" sz="7200" b="0" dirty="0" err="1" smtClean="0"/>
              <a:t>медобследование</a:t>
            </a:r>
            <a:r>
              <a:rPr lang="ru-RU" sz="7200" b="0" dirty="0" smtClean="0"/>
              <a:t> в ИМБП, которое он успешно прошел, получив «добро» от врачей (правда, с некоторыми замечаниями).</a:t>
            </a:r>
          </a:p>
          <a:p>
            <a:r>
              <a:rPr lang="ru-RU" sz="7200" b="0" dirty="0" smtClean="0"/>
              <a:t>С </a:t>
            </a:r>
            <a:r>
              <a:rPr lang="ru-RU" sz="7200" b="0" dirty="0" smtClean="0">
                <a:solidFill>
                  <a:srgbClr val="92D050"/>
                </a:solidFill>
              </a:rPr>
              <a:t>20 мая по 10 июля 1991 года </a:t>
            </a:r>
            <a:r>
              <a:rPr lang="ru-RU" sz="7200" b="0" dirty="0" smtClean="0"/>
              <a:t>проходил подготовку к полету по казахстанской программе экспедиции посещения в качестве космонавта-исследователя основного экипажа вместе с Валерием </a:t>
            </a:r>
            <a:r>
              <a:rPr lang="ru-RU" sz="7200" b="0" dirty="0" err="1" smtClean="0"/>
              <a:t>Корзуном</a:t>
            </a:r>
            <a:r>
              <a:rPr lang="ru-RU" sz="7200" b="0" dirty="0" smtClean="0"/>
              <a:t> и Александром Александровым, намеченному на ноябрь </a:t>
            </a:r>
            <a:r>
              <a:rPr lang="ru-RU" sz="7200" b="0" dirty="0" smtClean="0">
                <a:solidFill>
                  <a:srgbClr val="92D050"/>
                </a:solidFill>
              </a:rPr>
              <a:t>1991 года</a:t>
            </a:r>
            <a:r>
              <a:rPr lang="ru-RU" sz="7200" b="0" dirty="0" smtClean="0"/>
              <a:t>. </a:t>
            </a:r>
            <a:endParaRPr lang="ru-RU" sz="7200" b="0" dirty="0" smtClean="0"/>
          </a:p>
          <a:p>
            <a:r>
              <a:rPr lang="ru-RU" sz="7200" b="0" dirty="0" smtClean="0"/>
              <a:t>В </a:t>
            </a:r>
            <a:r>
              <a:rPr lang="ru-RU" sz="7200" b="0" dirty="0" smtClean="0"/>
              <a:t>целях экономии средств </a:t>
            </a:r>
            <a:r>
              <a:rPr lang="ru-RU" sz="7200" b="0" dirty="0" smtClean="0">
                <a:solidFill>
                  <a:srgbClr val="92D050"/>
                </a:solidFill>
              </a:rPr>
              <a:t>10 июля 1991 года </a:t>
            </a:r>
            <a:r>
              <a:rPr lang="ru-RU" sz="7200" b="0" dirty="0" smtClean="0"/>
              <a:t>решением Госкомиссии подготовка была прекращена и экипаж расформирован в связи с объединением полетов по казахской и советско-австрийской программе. </a:t>
            </a:r>
            <a:endParaRPr lang="ru-RU" sz="7200" b="0" dirty="0" smtClean="0"/>
          </a:p>
          <a:p>
            <a:r>
              <a:rPr lang="ru-RU" sz="7200" b="0" dirty="0" smtClean="0">
                <a:solidFill>
                  <a:srgbClr val="92D050"/>
                </a:solidFill>
              </a:rPr>
              <a:t>С </a:t>
            </a:r>
            <a:r>
              <a:rPr lang="ru-RU" sz="7200" b="0" dirty="0" smtClean="0">
                <a:solidFill>
                  <a:srgbClr val="92D050"/>
                </a:solidFill>
              </a:rPr>
              <a:t>17 июля по 13 сентября 1991 года </a:t>
            </a:r>
            <a:r>
              <a:rPr lang="ru-RU" sz="7200" b="0" dirty="0" smtClean="0"/>
              <a:t>продолжил подготовку к полету по казахстанской программе и программе «Аустромир-91» в качестве первого космонавта-исследователя в составе основного экипажа вместе с Александром Волковым и Францем </a:t>
            </a:r>
            <a:r>
              <a:rPr lang="ru-RU" sz="7200" b="0" dirty="0" err="1" smtClean="0"/>
              <a:t>Фибёком</a:t>
            </a:r>
            <a:r>
              <a:rPr lang="ru-RU" sz="7200" b="0" dirty="0" smtClean="0"/>
              <a:t> (Австрия).</a:t>
            </a:r>
          </a:p>
          <a:p>
            <a:endParaRPr lang="ru-RU" dirty="0"/>
          </a:p>
        </p:txBody>
      </p:sp>
    </p:spTree>
  </p:cSld>
  <p:clrMapOvr>
    <a:masterClrMapping/>
  </p:clrMapOvr>
  <p:transition advTm="2000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Первый полет</a:t>
            </a:r>
            <a:endParaRPr lang="ru-RU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b="0" dirty="0" smtClean="0"/>
              <a:t>Со </a:t>
            </a:r>
            <a:r>
              <a:rPr lang="ru-RU" b="0" dirty="0" smtClean="0">
                <a:solidFill>
                  <a:srgbClr val="92D050"/>
                </a:solidFill>
              </a:rPr>
              <a:t>2 по 10 октября 1991 года </a:t>
            </a:r>
            <a:r>
              <a:rPr lang="ru-RU" b="0" dirty="0" smtClean="0"/>
              <a:t>в качестве космонавта-исследователя экспедиции посещения на ОК «Мир» по казахстанской программе. Стартовал на ТК «Союз ТМ-13» вместе с Александром Волковым и Францем </a:t>
            </a:r>
            <a:r>
              <a:rPr lang="ru-RU" b="0" dirty="0" err="1" smtClean="0"/>
              <a:t>Фибёком</a:t>
            </a:r>
            <a:r>
              <a:rPr lang="ru-RU" b="0" dirty="0" smtClean="0"/>
              <a:t> (Австрия), посадка на ТК «Союз ТМ-12» Анатолием </a:t>
            </a:r>
            <a:r>
              <a:rPr lang="ru-RU" b="0" dirty="0" err="1" smtClean="0"/>
              <a:t>Арцебарским</a:t>
            </a:r>
            <a:r>
              <a:rPr lang="ru-RU" b="0" dirty="0" smtClean="0"/>
              <a:t> и Францем </a:t>
            </a:r>
            <a:r>
              <a:rPr lang="ru-RU" b="0" dirty="0" err="1" smtClean="0"/>
              <a:t>Фибёком</a:t>
            </a:r>
            <a:r>
              <a:rPr lang="ru-RU" b="0" dirty="0" smtClean="0"/>
              <a:t> (Австрия).</a:t>
            </a:r>
          </a:p>
          <a:p>
            <a:r>
              <a:rPr lang="ru-RU" b="0" dirty="0" smtClean="0"/>
              <a:t>Позывной: «Донбас-2» (при старте)/«Озон-2» (при посадке).</a:t>
            </a:r>
          </a:p>
          <a:p>
            <a:r>
              <a:rPr lang="ru-RU" b="0" dirty="0" smtClean="0"/>
              <a:t>Продолжительность полета составила 7 суток 22 часа 12 минут 40 секунд.</a:t>
            </a:r>
          </a:p>
          <a:p>
            <a:endParaRPr lang="ru-RU" dirty="0"/>
          </a:p>
        </p:txBody>
      </p:sp>
    </p:spTree>
  </p:cSld>
  <p:clrMapOvr>
    <a:masterClrMapping/>
  </p:clrMapOvr>
  <p:transition advTm="1000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Почетные звания</a:t>
            </a:r>
            <a:endParaRPr lang="ru-RU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0" dirty="0" smtClean="0"/>
              <a:t>Герой Советского Союза </a:t>
            </a:r>
            <a:r>
              <a:rPr lang="ru-RU" b="0" dirty="0" smtClean="0">
                <a:solidFill>
                  <a:srgbClr val="92D050"/>
                </a:solidFill>
              </a:rPr>
              <a:t>(31.10.1988).</a:t>
            </a:r>
            <a:endParaRPr lang="ru-RU" b="0" dirty="0" smtClean="0">
              <a:solidFill>
                <a:srgbClr val="92D050"/>
              </a:solidFill>
            </a:endParaRPr>
          </a:p>
          <a:p>
            <a:r>
              <a:rPr lang="ru-RU" b="0" dirty="0" smtClean="0"/>
              <a:t>Заслуженный лётчик-испытатель СССР </a:t>
            </a:r>
            <a:r>
              <a:rPr lang="ru-RU" b="0" dirty="0" smtClean="0">
                <a:solidFill>
                  <a:srgbClr val="92D050"/>
                </a:solidFill>
              </a:rPr>
              <a:t>(06.11.1990).</a:t>
            </a:r>
          </a:p>
          <a:p>
            <a:r>
              <a:rPr lang="ru-RU" b="0" dirty="0" smtClean="0"/>
              <a:t>Летчик-космонавт СССР </a:t>
            </a:r>
            <a:r>
              <a:rPr lang="ru-RU" b="0" dirty="0" smtClean="0">
                <a:solidFill>
                  <a:srgbClr val="92D050"/>
                </a:solidFill>
              </a:rPr>
              <a:t>(1991).</a:t>
            </a:r>
          </a:p>
          <a:p>
            <a:r>
              <a:rPr lang="ru-RU" b="0" dirty="0" smtClean="0"/>
              <a:t>Летчик-космонавт Казахстана </a:t>
            </a:r>
            <a:r>
              <a:rPr lang="ru-RU" b="0" dirty="0" smtClean="0">
                <a:solidFill>
                  <a:srgbClr val="92D050"/>
                </a:solidFill>
              </a:rPr>
              <a:t>(1991).</a:t>
            </a:r>
          </a:p>
          <a:p>
            <a:r>
              <a:rPr lang="ru-RU" b="0" dirty="0" smtClean="0"/>
              <a:t>Народный Герой Казахстана - </a:t>
            </a:r>
            <a:r>
              <a:rPr lang="ru-RU" b="0" dirty="0" err="1" smtClean="0"/>
              <a:t>Халык</a:t>
            </a:r>
            <a:r>
              <a:rPr lang="ru-RU" b="0" dirty="0" smtClean="0"/>
              <a:t> </a:t>
            </a:r>
            <a:r>
              <a:rPr lang="ru-RU" b="0" dirty="0" err="1" smtClean="0"/>
              <a:t>Каhарманы</a:t>
            </a:r>
            <a:r>
              <a:rPr lang="ru-RU" b="0" dirty="0" smtClean="0"/>
              <a:t> </a:t>
            </a:r>
            <a:r>
              <a:rPr lang="ru-RU" b="0" dirty="0" smtClean="0">
                <a:solidFill>
                  <a:srgbClr val="92D050"/>
                </a:solidFill>
              </a:rPr>
              <a:t>(1995).</a:t>
            </a:r>
          </a:p>
          <a:p>
            <a:r>
              <a:rPr lang="ru-RU" b="0" dirty="0" smtClean="0"/>
              <a:t>Почетный академик Инженерной академии РК </a:t>
            </a:r>
            <a:r>
              <a:rPr lang="ru-RU" b="0" dirty="0" smtClean="0">
                <a:solidFill>
                  <a:srgbClr val="92D050"/>
                </a:solidFill>
              </a:rPr>
              <a:t>(1997).</a:t>
            </a:r>
          </a:p>
          <a:p>
            <a:endParaRPr lang="ru-RU" dirty="0"/>
          </a:p>
        </p:txBody>
      </p:sp>
    </p:spTree>
  </p:cSld>
  <p:clrMapOvr>
    <a:masterClrMapping/>
  </p:clrMapOvr>
  <p:transition advTm="900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S102636195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</TotalTime>
  <Words>645</Words>
  <Application>Microsoft Office PowerPoint</Application>
  <PresentationFormat>Экран (4:3)</PresentationFormat>
  <Paragraphs>57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TS102636195</vt:lpstr>
      <vt:lpstr>Казахские космонавты</vt:lpstr>
      <vt:lpstr>      Тохтар Аубакиров </vt:lpstr>
      <vt:lpstr>              Биография</vt:lpstr>
      <vt:lpstr>Профессиональная деятельность</vt:lpstr>
      <vt:lpstr>Воинская служба</vt:lpstr>
      <vt:lpstr>Воинское звание</vt:lpstr>
      <vt:lpstr>Космическая подготовка</vt:lpstr>
      <vt:lpstr>Первый полет</vt:lpstr>
      <vt:lpstr>Почетные звания</vt:lpstr>
      <vt:lpstr>Классность</vt:lpstr>
      <vt:lpstr>Награды</vt:lpstr>
      <vt:lpstr>Слайд 12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Казахские космонавты</dc:title>
  <dc:creator>Admin</dc:creator>
  <cp:lastModifiedBy>Admin</cp:lastModifiedBy>
  <cp:revision>8</cp:revision>
  <dcterms:created xsi:type="dcterms:W3CDTF">2014-04-08T08:22:46Z</dcterms:created>
  <dcterms:modified xsi:type="dcterms:W3CDTF">2014-04-08T09:37:05Z</dcterms:modified>
</cp:coreProperties>
</file>