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CCF3-B746-4C4C-A13A-F79A7BF9E2C3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B008-33A8-4571-86CD-C8B4B56C9A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526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CCF3-B746-4C4C-A13A-F79A7BF9E2C3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B008-33A8-4571-86CD-C8B4B56C9A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592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CCF3-B746-4C4C-A13A-F79A7BF9E2C3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B008-33A8-4571-86CD-C8B4B56C9A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384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BED1C-0B13-4C8A-BE6E-ACAD15C9EE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56372"/>
      </p:ext>
    </p:extLst>
  </p:cSld>
  <p:clrMapOvr>
    <a:masterClrMapping/>
  </p:clrMapOvr>
  <p:transition spd="slow" advClick="0" advTm="20000">
    <p:blinds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CCF3-B746-4C4C-A13A-F79A7BF9E2C3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B008-33A8-4571-86CD-C8B4B56C9A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90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CCF3-B746-4C4C-A13A-F79A7BF9E2C3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B008-33A8-4571-86CD-C8B4B56C9A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66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CCF3-B746-4C4C-A13A-F79A7BF9E2C3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B008-33A8-4571-86CD-C8B4B56C9A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493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CCF3-B746-4C4C-A13A-F79A7BF9E2C3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B008-33A8-4571-86CD-C8B4B56C9A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064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CCF3-B746-4C4C-A13A-F79A7BF9E2C3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B008-33A8-4571-86CD-C8B4B56C9A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622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CCF3-B746-4C4C-A13A-F79A7BF9E2C3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B008-33A8-4571-86CD-C8B4B56C9A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894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CCF3-B746-4C4C-A13A-F79A7BF9E2C3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B008-33A8-4571-86CD-C8B4B56C9A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486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CCF3-B746-4C4C-A13A-F79A7BF9E2C3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CB008-33A8-4571-86CD-C8B4B56C9A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631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2CCF3-B746-4C4C-A13A-F79A7BF9E2C3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CB008-33A8-4571-86CD-C8B4B56C9A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459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file:///C:\Documents%20and%20Settings\&#1040;&#1076;&#1084;&#1080;&#1085;&#1080;&#1089;&#1090;&#1088;&#1072;&#1090;&#1086;&#1088;.MICROSOF-E309D4\&#1056;&#1072;&#1073;&#1086;&#1095;&#1080;&#1081;%20&#1089;&#1090;&#1086;&#1083;\&#1101;&#1085;&#1094;&#1080;&#1082;&#1083;&#1086;&#1087;&#1077;&#1076;&#1080;&#1103;%20&#1082;&#1091;&#1083;&#1080;&#1085;&#1072;&#1088;&#1080;&#1080;\html\meat\kn.vk.zd.pi\images\155-1.jpg" TargetMode="External"/><Relationship Id="rId3" Type="http://schemas.openxmlformats.org/officeDocument/2006/relationships/hyperlink" Target="javascript:;" TargetMode="External"/><Relationship Id="rId7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file:///C:\Documents%20and%20Settings\&#1040;&#1076;&#1084;&#1080;&#1085;&#1080;&#1089;&#1090;&#1088;&#1072;&#1090;&#1086;&#1088;.MICROSOF-E309D4\&#1056;&#1072;&#1073;&#1086;&#1095;&#1080;&#1081;%20&#1089;&#1090;&#1086;&#1083;\&#1101;&#1085;&#1094;&#1080;&#1082;&#1083;&#1086;&#1087;&#1077;&#1076;&#1080;&#1103;%20&#1082;&#1091;&#1083;&#1080;&#1085;&#1072;&#1088;&#1080;&#1080;\html\meat\kn.vk.zd.pi\images\156.jpg" TargetMode="External"/><Relationship Id="rId4" Type="http://schemas.openxmlformats.org/officeDocument/2006/relationships/image" Target="../media/image1.jpe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javascript:;" TargetMode="External"/><Relationship Id="rId7" Type="http://schemas.openxmlformats.org/officeDocument/2006/relationships/image" Target="file:///C:\Documents%20and%20Settings\&#1040;&#1076;&#1084;&#1080;&#1085;&#1080;&#1089;&#1090;&#1088;&#1072;&#1090;&#1086;&#1088;.MICROSOF-E309D4\&#1056;&#1072;&#1073;&#1086;&#1095;&#1080;&#1081;%20&#1089;&#1090;&#1086;&#1083;\&#1101;&#1085;&#1094;&#1080;&#1082;&#1083;&#1086;&#1087;&#1077;&#1076;&#1080;&#1103;%20&#1082;&#1091;&#1083;&#1080;&#1085;&#1072;&#1088;&#1080;&#1080;\html\mushroom\do.ko\images\309.jp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11" Type="http://schemas.openxmlformats.org/officeDocument/2006/relationships/image" Target="file:///C:\Documents%20and%20Settings\&#1040;&#1076;&#1084;&#1080;&#1085;&#1080;&#1089;&#1090;&#1088;&#1072;&#1090;&#1086;&#1088;.MICROSOF-E309D4\&#1056;&#1072;&#1073;&#1086;&#1095;&#1080;&#1081;%20&#1089;&#1090;&#1086;&#1083;\&#1101;&#1085;&#1094;&#1080;&#1082;&#1083;&#1086;&#1087;&#1077;&#1076;&#1080;&#1103;%20&#1082;&#1091;&#1083;&#1080;&#1085;&#1072;&#1088;&#1080;&#1080;\html\mushroom\do.ko\images\302.jpg" TargetMode="External"/><Relationship Id="rId5" Type="http://schemas.openxmlformats.org/officeDocument/2006/relationships/image" Target="file:///C:\Documents%20and%20Settings\&#1040;&#1076;&#1084;&#1080;&#1085;&#1080;&#1089;&#1090;&#1088;&#1072;&#1090;&#1086;&#1088;.MICROSOF-E309D4\&#1056;&#1072;&#1073;&#1086;&#1095;&#1080;&#1081;%20&#1089;&#1090;&#1086;&#1083;\&#1101;&#1085;&#1094;&#1080;&#1082;&#1083;&#1086;&#1087;&#1077;&#1076;&#1080;&#1103;%20&#1082;&#1091;&#1083;&#1080;&#1085;&#1072;&#1088;&#1080;&#1080;\html\meat\kn.vk.zd.pi\images\159.jpg" TargetMode="External"/><Relationship Id="rId10" Type="http://schemas.openxmlformats.org/officeDocument/2006/relationships/image" Target="../media/image11.jpeg"/><Relationship Id="rId4" Type="http://schemas.openxmlformats.org/officeDocument/2006/relationships/image" Target="../media/image8.jpeg"/><Relationship Id="rId9" Type="http://schemas.openxmlformats.org/officeDocument/2006/relationships/image" Target="file:///C:\Documents%20and%20Settings\&#1040;&#1076;&#1084;&#1080;&#1085;&#1080;&#1089;&#1090;&#1088;&#1072;&#1090;&#1086;&#1088;.MICROSOF-E309D4\&#1056;&#1072;&#1073;&#1086;&#1095;&#1080;&#1081;%20&#1089;&#1090;&#1086;&#1083;\&#1101;&#1085;&#1094;&#1080;&#1082;&#1083;&#1086;&#1087;&#1077;&#1076;&#1080;&#1103;%20&#1082;&#1091;&#1083;&#1080;&#1085;&#1072;&#1088;&#1080;&#1080;\html\fish\kn.vk.zd.pi\images\130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javascript:;" TargetMode="External"/><Relationship Id="rId7" Type="http://schemas.openxmlformats.org/officeDocument/2006/relationships/image" Target="file:///C:\Documents%20and%20Settings\&#1040;&#1076;&#1084;&#1080;&#1085;&#1080;&#1089;&#1090;&#1088;&#1072;&#1090;&#1086;&#1088;.MICROSOF-E309D4\&#1056;&#1072;&#1073;&#1086;&#1095;&#1080;&#1081;%20&#1089;&#1090;&#1086;&#1083;\&#1101;&#1085;&#1094;&#1080;&#1082;&#1083;&#1086;&#1087;&#1077;&#1076;&#1080;&#1103;%20&#1082;&#1091;&#1083;&#1080;&#1085;&#1072;&#1088;&#1080;&#1080;\html\mushroom\do.ko\images\231.jp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file:///C:\Documents%20and%20Settings\&#1040;&#1076;&#1084;&#1080;&#1085;&#1080;&#1089;&#1090;&#1088;&#1072;&#1090;&#1086;&#1088;.MICROSOF-E309D4\&#1056;&#1072;&#1073;&#1086;&#1095;&#1080;&#1081;%20&#1089;&#1090;&#1086;&#1083;\&#1101;&#1085;&#1094;&#1080;&#1082;&#1083;&#1086;&#1087;&#1077;&#1076;&#1080;&#1103;%20&#1082;&#1091;&#1083;&#1080;&#1085;&#1072;&#1088;&#1080;&#1080;\html\mushroom\do.ko\images\272.jpg" TargetMode="External"/><Relationship Id="rId10" Type="http://schemas.openxmlformats.org/officeDocument/2006/relationships/image" Target="../media/image16.jpeg"/><Relationship Id="rId4" Type="http://schemas.openxmlformats.org/officeDocument/2006/relationships/image" Target="../media/image12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file:///C:\Documents%20and%20Settings\&#1040;&#1076;&#1084;&#1080;&#1085;&#1080;&#1089;&#1090;&#1088;&#1072;&#1090;&#1086;&#1088;.MICROSOF-E309D4\&#1056;&#1072;&#1073;&#1086;&#1095;&#1080;&#1081;%20&#1089;&#1090;&#1086;&#1083;\&#1101;&#1085;&#1094;&#1080;&#1082;&#1083;&#1086;&#1087;&#1077;&#1076;&#1080;&#1103;%20&#1082;&#1091;&#1083;&#1080;&#1085;&#1072;&#1088;&#1080;&#1080;\html\salat\kn.vk.zd.pi\images\36.png" TargetMode="External"/><Relationship Id="rId5" Type="http://schemas.openxmlformats.org/officeDocument/2006/relationships/image" Target="../media/image18.png"/><Relationship Id="rId4" Type="http://schemas.openxmlformats.org/officeDocument/2006/relationships/image" Target="file:///C:\Documents%20and%20Settings\&#1040;&#1076;&#1084;&#1080;&#1085;&#1080;&#1089;&#1090;&#1088;&#1072;&#1090;&#1086;&#1088;.MICROSOF-E309D4\&#1056;&#1072;&#1073;&#1086;&#1095;&#1080;&#1081;%20&#1089;&#1090;&#1086;&#1083;\&#1101;&#1085;&#1094;&#1080;&#1082;&#1083;&#1086;&#1087;&#1077;&#1076;&#1080;&#1103;%20&#1082;&#1091;&#1083;&#1080;&#1085;&#1072;&#1088;&#1080;&#1080;\html\meat\kn.vk.zd.pi\images\174.p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file:///C:\Documents%20and%20Settings\&#1040;&#1076;&#1084;&#1080;&#1085;&#1080;&#1089;&#1090;&#1088;&#1072;&#1090;&#1086;&#1088;.MICROSOF-E309D4\&#1056;&#1072;&#1073;&#1086;&#1095;&#1080;&#1081;%20&#1089;&#1090;&#1086;&#1083;\&#1101;&#1085;&#1094;&#1080;&#1082;&#1083;&#1086;&#1087;&#1077;&#1076;&#1080;&#1103;%20&#1082;&#1091;&#1083;&#1080;&#1085;&#1072;&#1088;&#1080;&#1080;\html\mushroom\do.ko\images\251.pn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hyperlink" Target="javascript:;" TargetMode="External"/><Relationship Id="rId7" Type="http://schemas.openxmlformats.org/officeDocument/2006/relationships/image" Target="file:///C:\Documents%20and%20Settings\&#1040;&#1076;&#1084;&#1080;&#1085;&#1080;&#1089;&#1090;&#1088;&#1072;&#1090;&#1086;&#1088;.MICROSOF-E309D4\&#1056;&#1072;&#1073;&#1086;&#1095;&#1080;&#1081;%20&#1089;&#1090;&#1086;&#1083;\&#1101;&#1085;&#1094;&#1080;&#1082;&#1083;&#1086;&#1087;&#1077;&#1076;&#1080;&#1103;%20&#1082;&#1091;&#1083;&#1080;&#1085;&#1072;&#1088;&#1080;&#1080;\html\mushroom\do.ko\images\205.pn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file:///C:\Documents%20and%20Settings\&#1040;&#1076;&#1084;&#1080;&#1085;&#1080;&#1089;&#1090;&#1088;&#1072;&#1090;&#1086;&#1088;.MICROSOF-E309D4\&#1056;&#1072;&#1073;&#1086;&#1095;&#1080;&#1081;%20&#1089;&#1090;&#1086;&#1083;\&#1101;&#1085;&#1094;&#1080;&#1082;&#1083;&#1086;&#1087;&#1077;&#1076;&#1080;&#1103;%20&#1082;&#1091;&#1083;&#1080;&#1085;&#1072;&#1088;&#1080;&#1080;\html\mushroom\do.ko\images\200.jpg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22.jpeg"/><Relationship Id="rId9" Type="http://schemas.openxmlformats.org/officeDocument/2006/relationships/image" Target="file:///C:\Documents%20and%20Settings\&#1040;&#1076;&#1084;&#1080;&#1085;&#1080;&#1089;&#1090;&#1088;&#1072;&#1090;&#1086;&#1088;.MICROSOF-E309D4\&#1056;&#1072;&#1073;&#1086;&#1095;&#1080;&#1081;%20&#1089;&#1090;&#1086;&#1083;\&#1101;&#1085;&#1094;&#1080;&#1082;&#1083;&#1086;&#1087;&#1077;&#1076;&#1080;&#1103;%20&#1082;&#1091;&#1083;&#1080;&#1085;&#1072;&#1088;&#1080;&#1080;\html\mushroom\do.ko\images\228.jp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3563938" y="1557338"/>
            <a:ext cx="5207000" cy="503237"/>
          </a:xfrm>
        </p:spPr>
        <p:txBody>
          <a:bodyPr/>
          <a:lstStyle/>
          <a:p>
            <a:pPr eaLnBrk="1" hangingPunct="1"/>
            <a:r>
              <a:rPr lang="ru-RU" altLang="ru-RU" sz="24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Витамин B1 — находится в рисе,</a:t>
            </a:r>
          </a:p>
        </p:txBody>
      </p:sp>
      <p:sp>
        <p:nvSpPr>
          <p:cNvPr id="10243" name="Rectangle 7"/>
          <p:cNvSpPr>
            <a:spLocks noGrp="1" noChangeArrowheads="1"/>
          </p:cNvSpPr>
          <p:nvPr>
            <p:ph sz="quarter" idx="3"/>
          </p:nvPr>
        </p:nvSpPr>
        <p:spPr>
          <a:xfrm>
            <a:off x="6227763" y="2997200"/>
            <a:ext cx="2670175" cy="10080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4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овощах, птице.</a:t>
            </a:r>
          </a:p>
        </p:txBody>
      </p:sp>
      <p:pic>
        <p:nvPicPr>
          <p:cNvPr id="10244" name="Picture 9" descr="щелкните для увеличения">
            <a:hlinkClick r:id="rId3"/>
          </p:cNvPr>
          <p:cNvPicPr>
            <a:picLocks noChangeAspect="1" noChangeArrowheads="1"/>
          </p:cNvPicPr>
          <p:nvPr>
            <p:ph sz="quarter" idx="1"/>
          </p:nvPr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549275"/>
            <a:ext cx="3146425" cy="2360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10" descr="PB193056"/>
          <p:cNvPicPr>
            <a:picLocks noChangeAspect="1" noChangeArrowheads="1"/>
          </p:cNvPicPr>
          <p:nvPr>
            <p:ph sz="quarter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6238" y="2349500"/>
            <a:ext cx="3073400" cy="2305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12" descr="C:\Documents and Settings\Администратор.MICROSOF-E309D4\Рабочий стол\энциклопедия кулинарии\html\meat\kn.vk.zd.pi\images\155-1.jpg"/>
          <p:cNvPicPr>
            <a:picLocks noChangeAspect="1" noChangeArrowheads="1"/>
          </p:cNvPicPr>
          <p:nvPr>
            <p:ph sz="quarter" idx="4"/>
          </p:nvPr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4149725"/>
            <a:ext cx="2755900" cy="2279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323850" y="5734050"/>
            <a:ext cx="52070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ru-RU" sz="16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0" y="5811838"/>
            <a:ext cx="5795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E13BC9"/>
                </a:solidFill>
                <a:latin typeface="Times New Roman" pitchFamily="18" charset="0"/>
              </a:rPr>
              <a:t>Он укрепляет нервную систему, память, улучшает пищеварение</a:t>
            </a:r>
            <a:r>
              <a:rPr lang="ru-RU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 </a:t>
            </a:r>
          </a:p>
        </p:txBody>
      </p:sp>
      <p:pic>
        <p:nvPicPr>
          <p:cNvPr id="10249" name="Picture 15" descr="030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429000"/>
            <a:ext cx="221615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WordArt 16"/>
          <p:cNvSpPr>
            <a:spLocks noChangeArrowheads="1" noChangeShapeType="1" noTextEdit="1"/>
          </p:cNvSpPr>
          <p:nvPr/>
        </p:nvSpPr>
        <p:spPr bwMode="auto">
          <a:xfrm>
            <a:off x="179388" y="4797425"/>
            <a:ext cx="1277937" cy="7905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Запомнил?</a:t>
            </a:r>
          </a:p>
        </p:txBody>
      </p:sp>
    </p:spTree>
    <p:extLst>
      <p:ext uri="{BB962C8B-B14F-4D97-AF65-F5344CB8AC3E}">
        <p14:creationId xmlns:p14="http://schemas.microsoft.com/office/powerpoint/2010/main" val="4064806441"/>
      </p:ext>
    </p:extLst>
  </p:cSld>
  <p:clrMapOvr>
    <a:masterClrMapping/>
  </p:clrMapOvr>
  <p:transition spd="slow" advClick="0" advTm="20000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3" name="Rectangle 7"/>
          <p:cNvSpPr>
            <a:spLocks noGrp="1" noChangeArrowheads="1"/>
          </p:cNvSpPr>
          <p:nvPr>
            <p:ph sz="quarter" idx="3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buFontTx/>
              <a:buNone/>
              <a:defRPr/>
            </a:pPr>
            <a:endParaRPr lang="ru-RU" sz="1600" smtClean="0"/>
          </a:p>
          <a:p>
            <a:pPr eaLnBrk="1" hangingPunct="1">
              <a:buFontTx/>
              <a:buNone/>
              <a:defRPr/>
            </a:pPr>
            <a:r>
              <a:rPr lang="ru-RU" sz="20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Витамин B2 — находится в молоке, яйцах, брокколи.</a:t>
            </a:r>
          </a:p>
          <a:p>
            <a:pPr eaLnBrk="1" hangingPunct="1">
              <a:buFontTx/>
              <a:buNone/>
              <a:defRPr/>
            </a:pPr>
            <a:endParaRPr lang="ru-RU" sz="2000" smtClean="0"/>
          </a:p>
          <a:p>
            <a:pPr eaLnBrk="1" hangingPunct="1">
              <a:buFontTx/>
              <a:buNone/>
              <a:defRPr/>
            </a:pPr>
            <a:r>
              <a:rPr lang="ru-RU" sz="2000" smtClean="0"/>
              <a:t>     </a:t>
            </a:r>
            <a:r>
              <a:rPr lang="ru-RU" sz="20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Он укрепляет волосы, ногти, положительно влияет на состояние нервов.</a:t>
            </a:r>
          </a:p>
        </p:txBody>
      </p:sp>
      <p:pic>
        <p:nvPicPr>
          <p:cNvPr id="11267" name="Picture 14" descr="щелкните для увеличе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284538"/>
            <a:ext cx="4149725" cy="305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15" descr="03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2827338" cy="299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WordArt 16"/>
          <p:cNvSpPr>
            <a:spLocks noChangeArrowheads="1" noChangeShapeType="1" noTextEdit="1"/>
          </p:cNvSpPr>
          <p:nvPr/>
        </p:nvSpPr>
        <p:spPr bwMode="auto">
          <a:xfrm>
            <a:off x="4643438" y="1916113"/>
            <a:ext cx="2663825" cy="99853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Знай, это важно!</a:t>
            </a:r>
          </a:p>
        </p:txBody>
      </p:sp>
      <p:pic>
        <p:nvPicPr>
          <p:cNvPr id="11270" name="Picture 17"/>
          <p:cNvPicPr>
            <a:picLocks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15888"/>
            <a:ext cx="3033712" cy="2724150"/>
          </a:xfrm>
        </p:spPr>
      </p:pic>
      <p:pic>
        <p:nvPicPr>
          <p:cNvPr id="11271" name="Picture 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133600"/>
            <a:ext cx="2773363" cy="223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674701"/>
      </p:ext>
    </p:extLst>
  </p:cSld>
  <p:clrMapOvr>
    <a:masterClrMapping/>
  </p:clrMapOvr>
  <p:transition spd="slow" advClick="0" advTm="20000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3132138" y="620713"/>
            <a:ext cx="2808287" cy="54006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18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Витамин РР — в хлебе из грубого помола, рыбе, орехах, овощах, мясе, сушеных грибах, регулирует кровообращение и уровень холестерина.</a:t>
            </a:r>
            <a:br>
              <a:rPr lang="ru-RU" altLang="ru-RU" sz="1800" b="1" smtClean="0">
                <a:solidFill>
                  <a:srgbClr val="E13BC9"/>
                </a:solidFill>
                <a:effectLst/>
                <a:latin typeface="Times New Roman" pitchFamily="18" charset="0"/>
              </a:rPr>
            </a:br>
            <a:r>
              <a:rPr lang="ru-RU" altLang="ru-RU" sz="18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/>
            </a:r>
            <a:br>
              <a:rPr lang="ru-RU" altLang="ru-RU" sz="1800" b="1" smtClean="0">
                <a:solidFill>
                  <a:srgbClr val="E13BC9"/>
                </a:solidFill>
                <a:effectLst/>
                <a:latin typeface="Times New Roman" pitchFamily="18" charset="0"/>
              </a:rPr>
            </a:br>
            <a:r>
              <a:rPr lang="ru-RU" altLang="ru-RU" sz="18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Грибы - ценный пищевой продукт, являющийся источником белков, минеральных веществ и витаминов. По составу грибы ближе всего стоят в овощам, однако содержат большее количество белков. Наиболее богаты белками белые грибы, подосиновики, подберезовики, сморчки и опята.</a:t>
            </a:r>
          </a:p>
        </p:txBody>
      </p:sp>
      <p:pic>
        <p:nvPicPr>
          <p:cNvPr id="12291" name="Picture 9" descr="щелкните для увеличения">
            <a:hlinkClick r:id="rId3"/>
          </p:cNvPr>
          <p:cNvPicPr>
            <a:picLocks noChangeAspect="1" noChangeArrowheads="1"/>
          </p:cNvPicPr>
          <p:nvPr>
            <p:ph sz="quarter" idx="1"/>
          </p:nvPr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846138"/>
            <a:ext cx="2663825" cy="20780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10" descr="щелкните для увеличения">
            <a:hlinkClick r:id="rId3"/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7763" y="908050"/>
            <a:ext cx="2568575" cy="2038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11" descr="щелкните для увеличения">
            <a:hlinkClick r:id="rId3"/>
          </p:cNvPr>
          <p:cNvPicPr>
            <a:picLocks noChangeAspect="1" noChangeArrowheads="1"/>
          </p:cNvPicPr>
          <p:nvPr>
            <p:ph sz="quarter" idx="3"/>
          </p:nvPr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3862388"/>
            <a:ext cx="2735263" cy="2051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12" descr="щелкните для увеличения">
            <a:hlinkClick r:id="rId3"/>
          </p:cNvPr>
          <p:cNvPicPr>
            <a:picLocks noChangeAspect="1" noChangeArrowheads="1"/>
          </p:cNvPicPr>
          <p:nvPr>
            <p:ph sz="quarter" idx="4"/>
          </p:nvPr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00788" y="3500438"/>
            <a:ext cx="2406650" cy="2662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807662"/>
      </p:ext>
    </p:extLst>
  </p:cSld>
  <p:clrMapOvr>
    <a:masterClrMapping/>
  </p:clrMapOvr>
  <p:transition spd="slow" advClick="0" advTm="20000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92100"/>
            <a:ext cx="8229600" cy="833438"/>
          </a:xfrm>
        </p:spPr>
        <p:txBody>
          <a:bodyPr/>
          <a:lstStyle/>
          <a:p>
            <a:pPr algn="ctr" eaLnBrk="1" hangingPunct="1"/>
            <a:r>
              <a:rPr lang="ru-RU" altLang="ru-RU" sz="18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Пантотеновая кислота — в фасоли, цветной капусте, яичных желтках, мясе, регулирует функции нервной системы и двигательную функцию кишечника.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sz="quarter" idx="3"/>
          </p:nvPr>
        </p:nvSpPr>
        <p:spPr>
          <a:xfrm>
            <a:off x="3203575" y="4292600"/>
            <a:ext cx="2808288" cy="2376488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1600" smtClean="0">
                <a:latin typeface="Times New Roman" pitchFamily="18" charset="0"/>
              </a:rPr>
              <a:t>       </a:t>
            </a:r>
            <a:r>
              <a:rPr lang="ru-RU" sz="18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Витамин В6 — в цельном зерне, яичном желтке, фасоли.</a:t>
            </a:r>
          </a:p>
          <a:p>
            <a:pPr eaLnBrk="1" hangingPunct="1">
              <a:buFontTx/>
              <a:buNone/>
              <a:defRPr/>
            </a:pPr>
            <a:r>
              <a:rPr lang="ru-RU" sz="18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Благотворно влияет на функции нервной системы, печени, кроветворение. </a:t>
            </a:r>
          </a:p>
        </p:txBody>
      </p:sp>
      <p:pic>
        <p:nvPicPr>
          <p:cNvPr id="13316" name="Picture 8" descr="щелкните для увеличения">
            <a:hlinkClick r:id="rId3"/>
          </p:cNvPr>
          <p:cNvPicPr>
            <a:picLocks noChangeAspect="1" noChangeArrowheads="1"/>
          </p:cNvPicPr>
          <p:nvPr>
            <p:ph sz="quarter" idx="1"/>
          </p:nvPr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268413"/>
            <a:ext cx="1725613" cy="198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10" descr="щелкните для увеличения">
            <a:hlinkClick r:id="rId3"/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6688" y="1268413"/>
            <a:ext cx="2028825" cy="198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11" descr="cover"/>
          <p:cNvPicPr>
            <a:picLocks noChangeAspect="1" noChangeArrowheads="1"/>
          </p:cNvPicPr>
          <p:nvPr>
            <p:ph sz="quarter" idx="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4888" y="4221163"/>
            <a:ext cx="2476500" cy="198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13" descr="щелкните для увеличения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933825"/>
            <a:ext cx="295275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412875"/>
            <a:ext cx="2973388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6713345"/>
      </p:ext>
    </p:extLst>
  </p:cSld>
  <p:clrMapOvr>
    <a:masterClrMapping/>
  </p:clrMapOvr>
  <p:transition spd="slow" advClick="0" advTm="20000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8"/>
          <p:cNvSpPr>
            <a:spLocks noGrp="1" noChangeArrowheads="1"/>
          </p:cNvSpPr>
          <p:nvPr>
            <p:ph sz="quarter" idx="4"/>
          </p:nvPr>
        </p:nvSpPr>
        <p:spPr>
          <a:xfrm>
            <a:off x="4787900" y="3429000"/>
            <a:ext cx="4038600" cy="2413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18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Биотин — в яичном желтке, помидорах, неочищенном рисе, соевых бобах, влияет на состояние кожи, волос, ногтей и регулирует уровень сахара в крови. </a:t>
            </a:r>
          </a:p>
          <a:p>
            <a:pPr eaLnBrk="1" hangingPunct="1">
              <a:buFontTx/>
              <a:buNone/>
            </a:pPr>
            <a:r>
              <a:rPr lang="ru-RU" altLang="ru-RU" sz="18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Витамин D — в печени рыб, икре, яйцах, укрепляет кости и зубы. </a:t>
            </a:r>
          </a:p>
        </p:txBody>
      </p:sp>
      <p:sp>
        <p:nvSpPr>
          <p:cNvPr id="14339" name="Rectangle 10"/>
          <p:cNvSpPr>
            <a:spLocks noGrp="1" noChangeArrowheads="1"/>
          </p:cNvSpPr>
          <p:nvPr>
            <p:ph sz="quarter" idx="1"/>
          </p:nvPr>
        </p:nvSpPr>
        <p:spPr>
          <a:xfrm>
            <a:off x="539750" y="260350"/>
            <a:ext cx="4038600" cy="198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rmAutofit fontScale="85000" lnSpcReduction="20000"/>
          </a:bodyPr>
          <a:lstStyle/>
          <a:p>
            <a:pPr eaLnBrk="1" hangingPunct="1">
              <a:buFontTx/>
              <a:buNone/>
            </a:pPr>
            <a:r>
              <a:rPr lang="ru-RU" altLang="ru-RU" sz="18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Витамин B12 — в мясе, сыре, продуктах моря, способствует кроветворению, стимулирует рост, благоприятно влияет на состояние центральной и периферической нервной системы. </a:t>
            </a:r>
          </a:p>
          <a:p>
            <a:pPr eaLnBrk="1" hangingPunct="1">
              <a:buFontTx/>
              <a:buNone/>
            </a:pPr>
            <a:r>
              <a:rPr lang="ru-RU" altLang="ru-RU" sz="18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Фолиевая кислота — в савойской капусте, шпинате, зеленом горошке, необходима для роста и нормального кроветворения. </a:t>
            </a:r>
          </a:p>
        </p:txBody>
      </p:sp>
      <p:pic>
        <p:nvPicPr>
          <p:cNvPr id="14340" name="Picture 11" descr="C:\Documents and Settings\Администратор.MICROSOF-E309D4\Рабочий стол\энциклопедия кулинарии\html\meat\kn.vk.zd.pi\images\174.png"/>
          <p:cNvPicPr>
            <a:picLocks noChangeAspect="1" noChangeArrowheads="1"/>
          </p:cNvPicPr>
          <p:nvPr>
            <p:ph sz="quarter" idx="2"/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476250"/>
            <a:ext cx="3646488" cy="27384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12" descr="C:\Documents and Settings\Администратор.MICROSOF-E309D4\Рабочий стол\энциклопедия кулинарии\html\salat\kn.vk.zd.pi\images\36.png"/>
          <p:cNvPicPr>
            <a:picLocks noChangeAspect="1" noChangeArrowheads="1"/>
          </p:cNvPicPr>
          <p:nvPr>
            <p:ph sz="quarter" idx="3"/>
          </p:nvPr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3644900"/>
            <a:ext cx="3487738" cy="2616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788025"/>
            <a:ext cx="1289050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7610956"/>
      </p:ext>
    </p:extLst>
  </p:cSld>
  <p:clrMapOvr>
    <a:masterClrMapping/>
  </p:clrMapOvr>
  <p:transition spd="slow" advClick="0" advTm="20000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4859338" y="333375"/>
            <a:ext cx="3751262" cy="1368425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</a:pPr>
            <a:r>
              <a:rPr lang="ru-RU" altLang="ru-RU" sz="18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Витамин С — в шиповнике, сладком перце, черной смородине, облепихе, полезен для иммунной системы, соединительной ткани, костей, способствует заживлению ран.</a:t>
            </a:r>
          </a:p>
        </p:txBody>
      </p:sp>
      <p:sp>
        <p:nvSpPr>
          <p:cNvPr id="15363" name="Rectangle 7"/>
          <p:cNvSpPr>
            <a:spLocks noGrp="1" noChangeArrowheads="1"/>
          </p:cNvSpPr>
          <p:nvPr>
            <p:ph sz="quarter" idx="3"/>
          </p:nvPr>
        </p:nvSpPr>
        <p:spPr>
          <a:xfrm>
            <a:off x="457200" y="3789363"/>
            <a:ext cx="4330700" cy="2592387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ru-RU" altLang="ru-RU" sz="18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В яблоках, абрикосах и сливах витамина С значительно меньше, но зато много пектиновых веществ, необходимых для хорошего пищеварения.</a:t>
            </a:r>
          </a:p>
          <a:p>
            <a:pPr eaLnBrk="1" hangingPunct="1">
              <a:buFontTx/>
              <a:buNone/>
            </a:pPr>
            <a:r>
              <a:rPr lang="ru-RU" altLang="ru-RU" sz="18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Аскорбиновой кислотой (витамином С) особенно богаты шиповник, черная смородина, клубника, малина, лимоны, апельсины. </a:t>
            </a:r>
          </a:p>
        </p:txBody>
      </p:sp>
      <p:pic>
        <p:nvPicPr>
          <p:cNvPr id="15364" name="Picture 9" descr="C:\Documents and Settings\Администратор.MICROSOF-E309D4\Рабочий стол\энциклопедия кулинарии\html\mushroom\do.ko\images\251.png"/>
          <p:cNvPicPr>
            <a:picLocks noChangeAspect="1" noChangeArrowheads="1"/>
          </p:cNvPicPr>
          <p:nvPr>
            <p:ph sz="quarter" idx="1"/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765175"/>
            <a:ext cx="4392613" cy="2849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10" descr="01"/>
          <p:cNvPicPr>
            <a:picLocks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4775" y="2276475"/>
            <a:ext cx="3395663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736370"/>
      </p:ext>
    </p:extLst>
  </p:cSld>
  <p:clrMapOvr>
    <a:masterClrMapping/>
  </p:clrMapOvr>
  <p:transition spd="slow" advClick="0" advTm="20000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6084888" y="1773238"/>
            <a:ext cx="2890837" cy="5445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0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Витамин К — в шпинате, салате, кабачках и белокочанной капусте, регулирует свертываемость крови.</a:t>
            </a:r>
          </a:p>
        </p:txBody>
      </p:sp>
      <p:sp>
        <p:nvSpPr>
          <p:cNvPr id="16387" name="Rectangle 7"/>
          <p:cNvSpPr>
            <a:spLocks noGrp="1" noChangeArrowheads="1"/>
          </p:cNvSpPr>
          <p:nvPr>
            <p:ph sz="quarter" idx="3"/>
          </p:nvPr>
        </p:nvSpPr>
        <p:spPr>
          <a:xfrm>
            <a:off x="250825" y="5300663"/>
            <a:ext cx="5400675" cy="13350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000" b="1" smtClean="0">
                <a:solidFill>
                  <a:srgbClr val="E13BC9"/>
                </a:solidFill>
                <a:effectLst/>
                <a:latin typeface="Times New Roman" pitchFamily="18" charset="0"/>
              </a:rPr>
              <a:t>Витамин Е — в орехах и растительных маслах, защищает клетки от свободных радикалов, влияет на функции половых и эндокринных желез, замедляет старение. </a:t>
            </a:r>
          </a:p>
        </p:txBody>
      </p:sp>
      <p:pic>
        <p:nvPicPr>
          <p:cNvPr id="16388" name="Picture 9" descr="щелкните для увеличения">
            <a:hlinkClick r:id="rId3"/>
          </p:cNvPr>
          <p:cNvPicPr>
            <a:picLocks noChangeAspect="1" noChangeArrowheads="1"/>
          </p:cNvPicPr>
          <p:nvPr>
            <p:ph sz="quarter" idx="1"/>
          </p:nvPr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88913"/>
            <a:ext cx="2436813" cy="2592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10" descr="C:\Documents and Settings\Администратор.MICROSOF-E309D4\Рабочий стол\энциклопедия кулинарии\html\mushroom\do.ko\images\205.png"/>
          <p:cNvPicPr>
            <a:picLocks noChangeAspect="1" noChangeArrowheads="1"/>
          </p:cNvPicPr>
          <p:nvPr>
            <p:ph sz="quarter" idx="2"/>
          </p:nvPr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6238" y="1052513"/>
            <a:ext cx="2965450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11" descr="щелкните для увеличения">
            <a:hlinkClick r:id="rId3"/>
          </p:cNvPr>
          <p:cNvPicPr>
            <a:picLocks noChangeAspect="1" noChangeArrowheads="1"/>
          </p:cNvPicPr>
          <p:nvPr>
            <p:ph sz="quarter" idx="4"/>
          </p:nvPr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6325" y="4292600"/>
            <a:ext cx="2806700" cy="2206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12" descr="030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36838"/>
            <a:ext cx="2351087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WordArt 13"/>
          <p:cNvSpPr>
            <a:spLocks noChangeArrowheads="1" noChangeShapeType="1" noTextEdit="1"/>
          </p:cNvSpPr>
          <p:nvPr/>
        </p:nvSpPr>
        <p:spPr bwMode="auto">
          <a:xfrm>
            <a:off x="179388" y="4149725"/>
            <a:ext cx="1728787" cy="10731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Кушай</a:t>
            </a:r>
          </a:p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 витамины!</a:t>
            </a:r>
          </a:p>
        </p:txBody>
      </p:sp>
    </p:spTree>
    <p:extLst>
      <p:ext uri="{BB962C8B-B14F-4D97-AF65-F5344CB8AC3E}">
        <p14:creationId xmlns:p14="http://schemas.microsoft.com/office/powerpoint/2010/main" val="490828353"/>
      </p:ext>
    </p:extLst>
  </p:cSld>
  <p:clrMapOvr>
    <a:masterClrMapping/>
  </p:clrMapOvr>
  <p:transition spd="slow" advClick="0" advTm="20000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468313" y="265113"/>
            <a:ext cx="8351837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 algn="ctr">
              <a:tabLst>
                <a:tab pos="457200" algn="l"/>
              </a:tabLst>
            </a:pPr>
            <a:r>
              <a:rPr lang="ru-RU" altLang="ru-RU" sz="2400" b="1">
                <a:solidFill>
                  <a:srgbClr val="E13BC9"/>
                </a:solidFill>
                <a:latin typeface="Times New Roman" pitchFamily="18" charset="0"/>
              </a:rPr>
              <a:t>Итак, ты посетил «Мир здорового питания».</a:t>
            </a:r>
            <a:r>
              <a:rPr lang="ru-RU" altLang="ru-RU" b="1">
                <a:solidFill>
                  <a:srgbClr val="E13BC9"/>
                </a:solidFill>
                <a:latin typeface="Times New Roman" pitchFamily="18" charset="0"/>
              </a:rPr>
              <a:t> </a:t>
            </a:r>
          </a:p>
          <a:p>
            <a:pPr marL="342900" indent="-342900" algn="ctr">
              <a:tabLst>
                <a:tab pos="457200" algn="l"/>
              </a:tabLst>
            </a:pPr>
            <a:r>
              <a:rPr lang="ru-RU" altLang="ru-RU" sz="2400" b="1">
                <a:solidFill>
                  <a:srgbClr val="E13BC9"/>
                </a:solidFill>
                <a:latin typeface="Times New Roman" pitchFamily="18" charset="0"/>
              </a:rPr>
              <a:t>А теперь ответь на мои вопросы :</a:t>
            </a:r>
          </a:p>
          <a:p>
            <a:pPr marL="342900" indent="-342900" algn="ctr">
              <a:tabLst>
                <a:tab pos="457200" algn="l"/>
              </a:tabLst>
            </a:pPr>
            <a:endParaRPr lang="ru-RU" altLang="ru-RU" b="1">
              <a:solidFill>
                <a:srgbClr val="E13BC9"/>
              </a:solidFill>
              <a:latin typeface="Times New Roman" pitchFamily="18" charset="0"/>
            </a:endParaRPr>
          </a:p>
          <a:p>
            <a:pPr marL="342900" indent="-342900">
              <a:buFontTx/>
              <a:buAutoNum type="arabicPeriod"/>
              <a:tabLst>
                <a:tab pos="457200" algn="l"/>
              </a:tabLst>
            </a:pPr>
            <a:r>
              <a:rPr lang="ru-RU" altLang="ru-RU" sz="2000" b="1">
                <a:solidFill>
                  <a:srgbClr val="E13BC9"/>
                </a:solidFill>
                <a:latin typeface="Times New Roman" pitchFamily="18" charset="0"/>
              </a:rPr>
              <a:t>Как часто нужно мыть руки?</a:t>
            </a:r>
          </a:p>
          <a:p>
            <a:pPr marL="342900" indent="-342900">
              <a:buFontTx/>
              <a:buAutoNum type="arabicPeriod"/>
              <a:tabLst>
                <a:tab pos="457200" algn="l"/>
              </a:tabLst>
            </a:pPr>
            <a:r>
              <a:rPr lang="ru-RU" altLang="ru-RU" sz="2000" b="1">
                <a:solidFill>
                  <a:srgbClr val="E13BC9"/>
                </a:solidFill>
                <a:latin typeface="Times New Roman" pitchFamily="18" charset="0"/>
              </a:rPr>
              <a:t>Как попадают микробы в организм?</a:t>
            </a:r>
          </a:p>
          <a:p>
            <a:pPr marL="342900" indent="-342900">
              <a:buFontTx/>
              <a:buAutoNum type="arabicPeriod"/>
              <a:tabLst>
                <a:tab pos="457200" algn="l"/>
              </a:tabLst>
            </a:pPr>
            <a:r>
              <a:rPr lang="ru-RU" altLang="ru-RU" sz="2000" b="1">
                <a:solidFill>
                  <a:srgbClr val="E13BC9"/>
                </a:solidFill>
                <a:latin typeface="Times New Roman" pitchFamily="18" charset="0"/>
              </a:rPr>
              <a:t>Сколько раз в день необходимо получать пищу?</a:t>
            </a:r>
          </a:p>
          <a:p>
            <a:pPr marL="342900" indent="-342900">
              <a:buFontTx/>
              <a:buAutoNum type="arabicPeriod"/>
              <a:tabLst>
                <a:tab pos="457200" algn="l"/>
              </a:tabLst>
            </a:pPr>
            <a:r>
              <a:rPr lang="ru-RU" altLang="ru-RU" sz="2000" b="1">
                <a:solidFill>
                  <a:srgbClr val="E13BC9"/>
                </a:solidFill>
                <a:latin typeface="Times New Roman" pitchFamily="18" charset="0"/>
              </a:rPr>
              <a:t>Полезно ли горячее питание для человека?</a:t>
            </a:r>
          </a:p>
          <a:p>
            <a:pPr marL="342900" indent="-342900">
              <a:buFontTx/>
              <a:buAutoNum type="arabicPeriod"/>
              <a:tabLst>
                <a:tab pos="457200" algn="l"/>
              </a:tabLst>
            </a:pPr>
            <a:r>
              <a:rPr lang="ru-RU" altLang="ru-RU" sz="2000" b="1">
                <a:solidFill>
                  <a:srgbClr val="E13BC9"/>
                </a:solidFill>
                <a:latin typeface="Times New Roman" pitchFamily="18" charset="0"/>
              </a:rPr>
              <a:t>Влияет ли качество питания на самочувствие человека?</a:t>
            </a:r>
          </a:p>
          <a:p>
            <a:pPr marL="342900" indent="-342900">
              <a:buFontTx/>
              <a:buAutoNum type="arabicPeriod"/>
              <a:tabLst>
                <a:tab pos="457200" algn="l"/>
              </a:tabLst>
            </a:pPr>
            <a:r>
              <a:rPr lang="ru-RU" altLang="ru-RU" sz="2000" b="1">
                <a:solidFill>
                  <a:srgbClr val="E13BC9"/>
                </a:solidFill>
                <a:latin typeface="Times New Roman" pitchFamily="18" charset="0"/>
              </a:rPr>
              <a:t>В какой половине дня приём пищи должен быть основным?</a:t>
            </a:r>
          </a:p>
          <a:p>
            <a:pPr marL="342900" indent="-342900">
              <a:buFontTx/>
              <a:buAutoNum type="arabicPeriod"/>
              <a:tabLst>
                <a:tab pos="457200" algn="l"/>
              </a:tabLst>
            </a:pPr>
            <a:r>
              <a:rPr lang="ru-RU" altLang="ru-RU" sz="2000" b="1">
                <a:solidFill>
                  <a:srgbClr val="E13BC9"/>
                </a:solidFill>
                <a:latin typeface="Times New Roman" pitchFamily="18" charset="0"/>
              </a:rPr>
              <a:t>Следует ли употреблять в пищу сырые продукты питания растительного происхождения?</a:t>
            </a:r>
          </a:p>
          <a:p>
            <a:pPr marL="342900" indent="-342900">
              <a:buFontTx/>
              <a:buAutoNum type="arabicPeriod"/>
              <a:tabLst>
                <a:tab pos="457200" algn="l"/>
              </a:tabLst>
            </a:pPr>
            <a:r>
              <a:rPr lang="ru-RU" altLang="ru-RU" sz="2000" b="1">
                <a:solidFill>
                  <a:srgbClr val="E13BC9"/>
                </a:solidFill>
                <a:latin typeface="Times New Roman" pitchFamily="18" charset="0"/>
              </a:rPr>
              <a:t>Какие продукты  содержат витамин  группы В?</a:t>
            </a:r>
          </a:p>
          <a:p>
            <a:pPr marL="342900" indent="-342900">
              <a:buFontTx/>
              <a:buAutoNum type="arabicPeriod"/>
              <a:tabLst>
                <a:tab pos="457200" algn="l"/>
              </a:tabLst>
            </a:pPr>
            <a:r>
              <a:rPr lang="ru-RU" altLang="ru-RU" sz="2000" b="1">
                <a:solidFill>
                  <a:srgbClr val="E13BC9"/>
                </a:solidFill>
                <a:latin typeface="Times New Roman" pitchFamily="18" charset="0"/>
              </a:rPr>
              <a:t>Какой витамин укрепляет волосы, ногти?</a:t>
            </a:r>
          </a:p>
          <a:p>
            <a:pPr marL="342900" indent="-342900">
              <a:buFontTx/>
              <a:buAutoNum type="arabicPeriod"/>
              <a:tabLst>
                <a:tab pos="457200" algn="l"/>
              </a:tabLst>
            </a:pPr>
            <a:r>
              <a:rPr lang="ru-RU" altLang="ru-RU" sz="2000" b="1">
                <a:solidFill>
                  <a:srgbClr val="E13BC9"/>
                </a:solidFill>
                <a:latin typeface="Times New Roman" pitchFamily="18" charset="0"/>
              </a:rPr>
              <a:t>Какой витамин укрепляет иммунную систему человека?                 </a:t>
            </a:r>
          </a:p>
          <a:p>
            <a:pPr marL="342900" indent="-342900">
              <a:buFontTx/>
              <a:buAutoNum type="arabicPeriod"/>
              <a:tabLst>
                <a:tab pos="457200" algn="l"/>
              </a:tabLst>
            </a:pPr>
            <a:r>
              <a:rPr lang="ru-RU" altLang="ru-RU" sz="2000" b="1">
                <a:solidFill>
                  <a:srgbClr val="E13BC9"/>
                </a:solidFill>
                <a:latin typeface="Times New Roman" pitchFamily="18" charset="0"/>
              </a:rPr>
              <a:t>Какой витамин укрепляет зубы и кости человека?</a:t>
            </a:r>
          </a:p>
          <a:p>
            <a:pPr marL="342900" indent="-342900">
              <a:buFontTx/>
              <a:buAutoNum type="arabicPeriod"/>
              <a:tabLst>
                <a:tab pos="457200" algn="l"/>
              </a:tabLst>
            </a:pPr>
            <a:r>
              <a:rPr lang="ru-RU" altLang="ru-RU" sz="2000" b="1">
                <a:solidFill>
                  <a:srgbClr val="E13BC9"/>
                </a:solidFill>
                <a:latin typeface="Times New Roman" pitchFamily="18" charset="0"/>
              </a:rPr>
              <a:t>Какие продукты улучшают зрение?</a:t>
            </a:r>
            <a:r>
              <a:rPr lang="ru-RU" altLang="ru-RU" b="1">
                <a:solidFill>
                  <a:srgbClr val="E13BC9"/>
                </a:solidFill>
                <a:latin typeface="Times New Roman" pitchFamily="18" charset="0"/>
              </a:rPr>
              <a:t>                                                            </a:t>
            </a:r>
          </a:p>
          <a:p>
            <a:pPr marL="342900" indent="-342900" algn="ctr">
              <a:tabLst>
                <a:tab pos="457200" algn="l"/>
              </a:tabLst>
            </a:pPr>
            <a:endParaRPr lang="ru-RU" altLang="ru-RU" b="1">
              <a:solidFill>
                <a:srgbClr val="E13BC9"/>
              </a:solidFill>
              <a:latin typeface="Times New Roman" pitchFamily="18" charset="0"/>
            </a:endParaRPr>
          </a:p>
          <a:p>
            <a:pPr marL="342900" indent="-342900">
              <a:tabLst>
                <a:tab pos="457200" algn="l"/>
              </a:tabLst>
            </a:pPr>
            <a:r>
              <a:rPr lang="ru-RU" altLang="ru-RU" sz="2400" b="1">
                <a:solidFill>
                  <a:srgbClr val="E13BC9"/>
                </a:solidFill>
                <a:latin typeface="Times New Roman" pitchFamily="18" charset="0"/>
              </a:rPr>
              <a:t>Спасибо за внимание,</a:t>
            </a:r>
          </a:p>
          <a:p>
            <a:pPr marL="342900" indent="-342900">
              <a:tabLst>
                <a:tab pos="457200" algn="l"/>
              </a:tabLst>
            </a:pPr>
            <a:r>
              <a:rPr lang="ru-RU" altLang="ru-RU" sz="2400" b="1">
                <a:solidFill>
                  <a:srgbClr val="E13BC9"/>
                </a:solidFill>
                <a:latin typeface="Times New Roman" pitchFamily="18" charset="0"/>
              </a:rPr>
              <a:t>                           желаю здоровья </a:t>
            </a:r>
          </a:p>
          <a:p>
            <a:pPr marL="342900" indent="-342900" algn="ctr">
              <a:tabLst>
                <a:tab pos="457200" algn="l"/>
              </a:tabLst>
            </a:pPr>
            <a:r>
              <a:rPr lang="ru-RU" altLang="ru-RU" sz="2400" b="1">
                <a:solidFill>
                  <a:srgbClr val="E13BC9"/>
                </a:solidFill>
                <a:latin typeface="Times New Roman" pitchFamily="18" charset="0"/>
              </a:rPr>
              <a:t>и отличных знаний!</a:t>
            </a:r>
          </a:p>
        </p:txBody>
      </p:sp>
      <p:pic>
        <p:nvPicPr>
          <p:cNvPr id="17411" name="Picture 5" descr="03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863" y="3716338"/>
            <a:ext cx="2624137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WordArt 7"/>
          <p:cNvSpPr>
            <a:spLocks noChangeArrowheads="1" noChangeShapeType="1" noTextEdit="1"/>
          </p:cNvSpPr>
          <p:nvPr/>
        </p:nvSpPr>
        <p:spPr bwMode="auto">
          <a:xfrm>
            <a:off x="6732588" y="5013325"/>
            <a:ext cx="266700" cy="13938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40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34111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0"/>
    </mc:Choice>
    <mc:Fallback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452</Words>
  <Application>Microsoft Office PowerPoint</Application>
  <PresentationFormat>Экран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Витамин B1 — находится в рисе,</vt:lpstr>
      <vt:lpstr>Презентация PowerPoint</vt:lpstr>
      <vt:lpstr>Витамин РР — в хлебе из грубого помола, рыбе, орехах, овощах, мясе, сушеных грибах, регулирует кровообращение и уровень холестерина.  Грибы - ценный пищевой продукт, являющийся источником белков, минеральных веществ и витаминов. По составу грибы ближе всего стоят в овощам, однако содержат большее количество белков. Наиболее богаты белками белые грибы, подосиновики, подберезовики, сморчки и опята.</vt:lpstr>
      <vt:lpstr>Пантотеновая кислота — в фасоли, цветной капусте, яичных желтках, мясе, регулирует функции нервной системы и двигательную функцию кишечника.</vt:lpstr>
      <vt:lpstr>Презентация PowerPoint</vt:lpstr>
      <vt:lpstr>Презентация PowerPoint</vt:lpstr>
      <vt:lpstr>Витамин К — в шпинате, салате, кабачках и белокочанной капусте, регулирует свертываемость крови.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Витамин B1 — находится в рисе,</dc:title>
  <dc:creator>Диана</dc:creator>
  <cp:lastModifiedBy>Диана</cp:lastModifiedBy>
  <cp:revision>1</cp:revision>
  <dcterms:created xsi:type="dcterms:W3CDTF">2014-04-05T05:51:37Z</dcterms:created>
  <dcterms:modified xsi:type="dcterms:W3CDTF">2014-04-05T05:53:08Z</dcterms:modified>
</cp:coreProperties>
</file>