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av" ContentType="audio/wav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1" r:id="rId5"/>
    <p:sldId id="262" r:id="rId6"/>
    <p:sldId id="263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9462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3883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65315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569636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33329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433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32789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73730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95993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11892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71697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275226-1DE2-4B47-B92D-5D96BE71BF32}" type="datetimeFigureOut">
              <a:rPr lang="ru-RU" smtClean="0"/>
              <a:t>05.04.2014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5E24FC-1A44-490F-B7C3-06472DE658B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4798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image" Target="../media/image1.jpeg"/><Relationship Id="rId7" Type="http://schemas.openxmlformats.org/officeDocument/2006/relationships/image" Target="../media/image5.wmf"/><Relationship Id="rId12" Type="http://schemas.openxmlformats.org/officeDocument/2006/relationships/image" Target="../media/image1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3.wmf"/><Relationship Id="rId10" Type="http://schemas.openxmlformats.org/officeDocument/2006/relationships/image" Target="../media/image8.png"/><Relationship Id="rId4" Type="http://schemas.openxmlformats.org/officeDocument/2006/relationships/image" Target="../media/image2.png"/><Relationship Id="rId9" Type="http://schemas.openxmlformats.org/officeDocument/2006/relationships/image" Target="../media/image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slide" Target="slide6.xml"/><Relationship Id="rId7" Type="http://schemas.openxmlformats.org/officeDocument/2006/relationships/image" Target="../media/image14.png"/><Relationship Id="rId12" Type="http://schemas.openxmlformats.org/officeDocument/2006/relationships/image" Target="../media/image19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gif"/><Relationship Id="rId9" Type="http://schemas.openxmlformats.org/officeDocument/2006/relationships/image" Target="../media/image16.wmf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wmf"/><Relationship Id="rId13" Type="http://schemas.openxmlformats.org/officeDocument/2006/relationships/image" Target="../media/image28.png"/><Relationship Id="rId3" Type="http://schemas.openxmlformats.org/officeDocument/2006/relationships/image" Target="../media/image20.jpeg"/><Relationship Id="rId7" Type="http://schemas.openxmlformats.org/officeDocument/2006/relationships/image" Target="../media/image23.png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6" Type="http://schemas.openxmlformats.org/officeDocument/2006/relationships/image" Target="../media/image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wmf"/><Relationship Id="rId11" Type="http://schemas.openxmlformats.org/officeDocument/2006/relationships/image" Target="../media/image26.png"/><Relationship Id="rId5" Type="http://schemas.openxmlformats.org/officeDocument/2006/relationships/image" Target="../media/image6.wmf"/><Relationship Id="rId15" Type="http://schemas.openxmlformats.org/officeDocument/2006/relationships/image" Target="../media/image30.png"/><Relationship Id="rId10" Type="http://schemas.openxmlformats.org/officeDocument/2006/relationships/image" Target="../media/image25.wmf"/><Relationship Id="rId4" Type="http://schemas.openxmlformats.org/officeDocument/2006/relationships/image" Target="../media/image21.png"/><Relationship Id="rId9" Type="http://schemas.openxmlformats.org/officeDocument/2006/relationships/image" Target="../media/image24.wmf"/><Relationship Id="rId14" Type="http://schemas.openxmlformats.org/officeDocument/2006/relationships/image" Target="../media/image29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0.jpeg"/><Relationship Id="rId7" Type="http://schemas.openxmlformats.org/officeDocument/2006/relationships/image" Target="../media/image33.wmf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37.png"/><Relationship Id="rId5" Type="http://schemas.openxmlformats.org/officeDocument/2006/relationships/image" Target="../media/image32.wmf"/><Relationship Id="rId10" Type="http://schemas.openxmlformats.org/officeDocument/2006/relationships/image" Target="../media/image36.png"/><Relationship Id="rId4" Type="http://schemas.openxmlformats.org/officeDocument/2006/relationships/image" Target="../media/image11.gif"/><Relationship Id="rId9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apple5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" name="Rectangle 6"/>
          <p:cNvSpPr>
            <a:spLocks noChangeArrowheads="1"/>
          </p:cNvSpPr>
          <p:nvPr/>
        </p:nvSpPr>
        <p:spPr bwMode="auto">
          <a:xfrm>
            <a:off x="1928813" y="2357438"/>
            <a:ext cx="5357812" cy="2428875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17417" name="Picture 9" descr="mork0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43063"/>
            <a:ext cx="3286125" cy="2147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420" name="Picture 12" descr="салат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72375" y="2714625"/>
            <a:ext cx="1571625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2bc8c1a3061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313" y="3571875"/>
            <a:ext cx="2803526" cy="2005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10" descr="лук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3438" y="1571625"/>
            <a:ext cx="2357437" cy="1317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224" name="Rectangle 1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endParaRPr lang="ru-RU" altLang="ru-RU"/>
          </a:p>
        </p:txBody>
      </p:sp>
      <p:pic>
        <p:nvPicPr>
          <p:cNvPr id="26" name="Picture 7" descr="горох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3688" y="2500313"/>
            <a:ext cx="1285875" cy="200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2000250" y="2428875"/>
            <a:ext cx="5072063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sz="1600" b="1"/>
              <a:t>Зеленые и желтые овощи </a:t>
            </a:r>
          </a:p>
          <a:p>
            <a:pPr algn="ctr"/>
            <a:r>
              <a:rPr lang="ru-RU" altLang="ru-RU" sz="1600" b="1"/>
              <a:t>(морковь, тыква сладкий перец, шпинат, брокколи, зеленый лук, зелень петрушки), бобовые (соя, горох), </a:t>
            </a:r>
          </a:p>
          <a:p>
            <a:pPr algn="ctr"/>
            <a:r>
              <a:rPr lang="ru-RU" altLang="ru-RU" sz="1600" b="1"/>
              <a:t>персики, абрикосы, яблоки, виноград, арбуз, дыня, шиповник, облепиха, черешня; </a:t>
            </a:r>
          </a:p>
          <a:p>
            <a:pPr algn="ctr"/>
            <a:r>
              <a:rPr lang="ru-RU" altLang="ru-RU" sz="1600" b="1"/>
              <a:t>травы (петрушка, мята перечная, подорожник, листья малины, ламинария, лимонник, крапива, овес, шалфей, щавель, салат).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1357290" y="214290"/>
            <a:ext cx="692951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ИСТОЧНИКИ ВИТАМИНА </a:t>
            </a: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А</a:t>
            </a:r>
            <a:endParaRPr lang="ru-RU" sz="4400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2143108" y="1000108"/>
            <a:ext cx="4972130" cy="769441"/>
          </a:xfrm>
          <a:prstGeom prst="rect">
            <a:avLst/>
          </a:prstGeom>
          <a:effectLst>
            <a:outerShdw blurRad="50800" dist="38100" dir="18900000" algn="bl" rotWithShape="0">
              <a:schemeClr val="bg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РАСТИТЕЛЬНЫЕ</a:t>
            </a:r>
            <a:r>
              <a:rPr lang="ru-RU" dirty="0"/>
              <a:t> </a:t>
            </a:r>
          </a:p>
        </p:txBody>
      </p:sp>
      <p:pic>
        <p:nvPicPr>
          <p:cNvPr id="23" name="Picture 9" descr="cf3e343ee06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6188" y="4714875"/>
            <a:ext cx="2030412" cy="177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9" descr="0b9421e4da95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5143500"/>
            <a:ext cx="2236788" cy="14970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5" descr="0a1477208f5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00" y="4062413"/>
            <a:ext cx="2500313" cy="2795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2" name="Picture 6" descr="0eb8b612156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1000125"/>
            <a:ext cx="1928813" cy="177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783627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3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3000"/>
                                        <p:tgtEl>
                                          <p:spTgt spid="174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3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3000" fill="hold"/>
                                        <p:tgtEl>
                                          <p:spTgt spid="174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174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174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2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4" descr="apple5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" name="Rectangle 6"/>
          <p:cNvSpPr>
            <a:spLocks noChangeArrowheads="1"/>
          </p:cNvSpPr>
          <p:nvPr/>
        </p:nvSpPr>
        <p:spPr bwMode="auto">
          <a:xfrm>
            <a:off x="2428875" y="2357438"/>
            <a:ext cx="4857750" cy="1714500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pic>
        <p:nvPicPr>
          <p:cNvPr id="32779" name="Picture 11" descr="ar27">
            <a:hlinkClick r:id="rId3" action="ppaction://hlinksldjump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550" y="3789363"/>
            <a:ext cx="717550" cy="717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15" descr="50d0a7616490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4227513"/>
            <a:ext cx="2571750" cy="233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16" descr="молоко яйц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94"/>
          <a:stretch>
            <a:fillRect/>
          </a:stretch>
        </p:blipFill>
        <p:spPr bwMode="auto">
          <a:xfrm>
            <a:off x="428625" y="1714500"/>
            <a:ext cx="1214438" cy="338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11" descr="77bf1f7a431d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8688" y="2714625"/>
            <a:ext cx="2214562" cy="351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4" name="Picture 13" descr="42a8438675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26025" y="5000625"/>
            <a:ext cx="4117975" cy="167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2571750" y="2500313"/>
            <a:ext cx="4572000" cy="147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Рыбий жир, </a:t>
            </a:r>
          </a:p>
          <a:p>
            <a:pPr algn="ctr"/>
            <a:r>
              <a:rPr lang="ru-RU" altLang="ru-RU" b="1"/>
              <a:t>печень (особенно говяжья), </a:t>
            </a:r>
          </a:p>
          <a:p>
            <a:pPr algn="ctr"/>
            <a:r>
              <a:rPr lang="ru-RU" altLang="ru-RU" b="1"/>
              <a:t>икра, молоко, сливочное масло, маргарин, сметана, творог, сыр, яичный желток</a:t>
            </a:r>
          </a:p>
        </p:txBody>
      </p:sp>
      <p:pic>
        <p:nvPicPr>
          <p:cNvPr id="18" name="Picture 8" descr="яйцо разр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3563" y="3786188"/>
            <a:ext cx="1857375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1428728" y="142852"/>
            <a:ext cx="6929486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ИСТОЧНИКИ ВИТАМИНА </a:t>
            </a: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А</a:t>
            </a:r>
            <a:endParaRPr lang="ru-RU" sz="4400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2928926" y="1142984"/>
            <a:ext cx="3677995" cy="769441"/>
          </a:xfrm>
          <a:prstGeom prst="rect">
            <a:avLst/>
          </a:prstGeom>
          <a:effectLst>
            <a:outerShdw blurRad="50800" dist="38100" dir="18900000" algn="bl" rotWithShape="0">
              <a:schemeClr val="bg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ЖИВОТНЫЕ</a:t>
            </a:r>
            <a:r>
              <a:rPr lang="ru-RU" dirty="0"/>
              <a:t> </a:t>
            </a:r>
          </a:p>
        </p:txBody>
      </p:sp>
      <p:pic>
        <p:nvPicPr>
          <p:cNvPr id="23" name="Picture 22" descr="икра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0188" y="1714500"/>
            <a:ext cx="1643062" cy="1365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782" name="Picture 1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29375" y="1643063"/>
            <a:ext cx="2595563" cy="1495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3" descr="a2f37f6a334b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56188"/>
            <a:ext cx="2233613" cy="1801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75434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2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32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6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2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5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8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4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000"/>
                                        <p:tgtEl>
                                          <p:spTgt spid="3278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2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3278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81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3277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327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4" descr="flo05_8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928688" y="428625"/>
            <a:ext cx="5299075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Витамины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43636" y="333137"/>
            <a:ext cx="1813954" cy="65248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0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</a:t>
            </a:r>
            <a:r>
              <a:rPr lang="ru-RU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928688" y="2071688"/>
            <a:ext cx="5429250" cy="369887"/>
          </a:xfrm>
          <a:prstGeom prst="rect">
            <a:avLst/>
          </a:prstGeom>
          <a:solidFill>
            <a:schemeClr val="bg1">
              <a:alpha val="65881"/>
            </a:scheme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ru-RU" altLang="ru-RU" b="1"/>
              <a:t>Группа В: В1, В2, В3, В5, В6, В9, В10, В11, В12</a:t>
            </a:r>
          </a:p>
        </p:txBody>
      </p:sp>
      <p:sp>
        <p:nvSpPr>
          <p:cNvPr id="6" name="Rectangle 6"/>
          <p:cNvSpPr>
            <a:spLocks noChangeArrowheads="1"/>
          </p:cNvSpPr>
          <p:nvPr/>
        </p:nvSpPr>
        <p:spPr bwMode="auto">
          <a:xfrm>
            <a:off x="857250" y="2571750"/>
            <a:ext cx="5357813" cy="4143375"/>
          </a:xfrm>
          <a:prstGeom prst="rect">
            <a:avLst/>
          </a:prstGeom>
          <a:solidFill>
            <a:schemeClr val="accent3">
              <a:lumMod val="95000"/>
            </a:schemeClr>
          </a:solidFill>
          <a:ln w="9525">
            <a:solidFill>
              <a:srgbClr val="FF66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1000125" y="2643188"/>
            <a:ext cx="5214938" cy="39703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/>
            <a:r>
              <a:rPr lang="ru-RU" altLang="ru-RU" b="1">
                <a:solidFill>
                  <a:schemeClr val="accent2"/>
                </a:solidFill>
              </a:rPr>
              <a:t>Витамин В играет важную роль в обмене веществ, улучшает зрение, снимает усталость с глаз. </a:t>
            </a:r>
            <a:r>
              <a:rPr lang="ru-RU" altLang="ru-RU"/>
              <a:t>Витамины В объединены в одну группу не напрасно. Все эти вещества </a:t>
            </a:r>
            <a:r>
              <a:rPr lang="ru-RU" altLang="ru-RU" b="1">
                <a:solidFill>
                  <a:schemeClr val="accent2"/>
                </a:solidFill>
              </a:rPr>
              <a:t>участвуют в работе центральной нервной системы, в передаче нервных импульсов в мозг и в работе самого мозга.</a:t>
            </a:r>
            <a:r>
              <a:rPr lang="ru-RU" altLang="ru-RU"/>
              <a:t> </a:t>
            </a:r>
          </a:p>
          <a:p>
            <a:pPr eaLnBrk="1" hangingPunct="1"/>
            <a:r>
              <a:rPr lang="ru-RU" altLang="ru-RU"/>
              <a:t>В первую очередь их нехватка сказывается на состоянии нервной системы и на психическом здоровье.</a:t>
            </a:r>
          </a:p>
          <a:p>
            <a:pPr eaLnBrk="1" hangingPunct="1"/>
            <a:r>
              <a:rPr lang="ru-RU" altLang="ru-RU"/>
              <a:t>Однако, у каждого витамина В есть свои «индивидуальные» особенности и свое личное «рабочее место» в организме человека.</a:t>
            </a:r>
            <a:endParaRPr lang="ru-RU" altLang="ru-RU" b="1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0917351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6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6" grpId="0" animBg="1"/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4" descr="flo05_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1" name="Picture 15" descr="136e3fa14eab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5063" y="4500563"/>
            <a:ext cx="2238375" cy="2227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" name="Прямоугольник 20"/>
          <p:cNvSpPr/>
          <p:nvPr/>
        </p:nvSpPr>
        <p:spPr>
          <a:xfrm>
            <a:off x="1357290" y="214290"/>
            <a:ext cx="6929518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ИСТОЧНИКИ ВИТАМИНА </a:t>
            </a: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В</a:t>
            </a:r>
            <a:endParaRPr lang="ru-RU" sz="4400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2143108" y="1000108"/>
            <a:ext cx="4972130" cy="769441"/>
          </a:xfrm>
          <a:prstGeom prst="rect">
            <a:avLst/>
          </a:prstGeom>
          <a:effectLst>
            <a:outerShdw blurRad="50800" dist="38100" dir="18900000" algn="bl" rotWithShape="0">
              <a:schemeClr val="bg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РАСТИТЕЛЬНЫЕ</a:t>
            </a:r>
            <a:r>
              <a:rPr lang="ru-RU" dirty="0"/>
              <a:t> </a:t>
            </a:r>
          </a:p>
        </p:txBody>
      </p:sp>
      <p:sp>
        <p:nvSpPr>
          <p:cNvPr id="23" name="Прямоугольник 22"/>
          <p:cNvSpPr>
            <a:spLocks noChangeArrowheads="1"/>
          </p:cNvSpPr>
          <p:nvPr/>
        </p:nvSpPr>
        <p:spPr bwMode="auto">
          <a:xfrm>
            <a:off x="2571750" y="2071688"/>
            <a:ext cx="4572000" cy="20320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цельная пшеница, хлеб, сухие и пивные дрожжи, рисовая шелуха, овсяное толокно, орехи (особенно арахис), большинство овощей, отруби, листовые зеленые овощи, дыня, бананы, капуста, корнеплоды растений, бобовые, ягоды</a:t>
            </a:r>
          </a:p>
        </p:txBody>
      </p:sp>
      <p:pic>
        <p:nvPicPr>
          <p:cNvPr id="19463" name="Picture 7" descr="горох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4286250"/>
            <a:ext cx="1463675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0" name="Picture 14" descr="пшеница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00063"/>
            <a:ext cx="2671763" cy="2214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4" name="Picture 11" descr="0a531029b2c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45609"/>
          <a:stretch>
            <a:fillRect/>
          </a:stretch>
        </p:blipFill>
        <p:spPr bwMode="auto">
          <a:xfrm>
            <a:off x="7500938" y="714375"/>
            <a:ext cx="1482725" cy="1857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5" name="Picture 12" descr="салат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0" y="2286000"/>
            <a:ext cx="1571625" cy="1395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2" descr="банан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3188" y="5735638"/>
            <a:ext cx="1357312" cy="11223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" name="Picture 17" descr="капуста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8063" y="3714750"/>
            <a:ext cx="1571625" cy="154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10" descr="5cd99775380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4000500"/>
            <a:ext cx="2214562" cy="196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" name="Picture 9" descr="2b18817802b6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375" y="2571750"/>
            <a:ext cx="1857375" cy="1458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2" name="Picture 13" descr="klubn08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857500"/>
            <a:ext cx="1785938" cy="210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2" descr="редиска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365782">
            <a:off x="6986587" y="2497138"/>
            <a:ext cx="2354263" cy="1360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72" name="Picture 16" descr="9714825e5c4f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714875"/>
            <a:ext cx="2827338" cy="190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" name="Picture 7" descr="eb2588564e36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85938" y="3857625"/>
            <a:ext cx="1428750" cy="1262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53987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22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94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194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194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94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946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94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194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194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2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7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4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8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20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2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4" descr="flo05_80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5" name="Text Box 8"/>
          <p:cNvSpPr txBox="1">
            <a:spLocks noChangeArrowheads="1"/>
          </p:cNvSpPr>
          <p:nvPr/>
        </p:nvSpPr>
        <p:spPr bwMode="auto">
          <a:xfrm>
            <a:off x="395288" y="5300663"/>
            <a:ext cx="439737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3200"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>
              <a:defRPr sz="2800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>
              <a:defRPr sz="2400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eaLnBrk="0" hangingPunct="0">
              <a:defRPr sz="2000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ru-RU" altLang="ru-RU" sz="2400" b="1">
                <a:solidFill>
                  <a:schemeClr val="accent2"/>
                </a:solidFill>
              </a:rPr>
              <a:t>   </a:t>
            </a:r>
          </a:p>
        </p:txBody>
      </p:sp>
      <p:pic>
        <p:nvPicPr>
          <p:cNvPr id="33805" name="Picture 13" descr="ar27">
            <a:hlinkClick r:id="" action="ppaction://noaction"/>
          </p:cNvPr>
          <p:cNvPicPr>
            <a:picLocks noChangeAspect="1" noChangeArrowheads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1000" y="4572000"/>
            <a:ext cx="788988" cy="788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1428728" y="142852"/>
            <a:ext cx="6929486" cy="76944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36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ИСТОЧНИКИ ВИТАМИНА </a:t>
            </a:r>
            <a:r>
              <a:rPr lang="en-US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B</a:t>
            </a:r>
            <a:endParaRPr lang="ru-RU" sz="4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928926" y="1142984"/>
            <a:ext cx="3677995" cy="769441"/>
          </a:xfrm>
          <a:prstGeom prst="rect">
            <a:avLst/>
          </a:prstGeom>
          <a:effectLst>
            <a:outerShdw blurRad="50800" dist="38100" dir="18900000" algn="bl" rotWithShape="0">
              <a:schemeClr val="bg1">
                <a:alpha val="40000"/>
              </a:schemeClr>
            </a:outerShdw>
          </a:effectLst>
        </p:spPr>
        <p:txBody>
          <a:bodyPr wrap="none">
            <a:spAutoFit/>
          </a:bodyPr>
          <a:lstStyle/>
          <a:p>
            <a:pPr>
              <a:defRPr/>
            </a:pPr>
            <a:r>
              <a:rPr lang="ru-RU" sz="4400" b="1" dirty="0">
                <a:ln>
                  <a:gradFill>
                    <a:gsLst>
                      <a:gs pos="0">
                        <a:srgbClr val="000000"/>
                      </a:gs>
                      <a:gs pos="20000">
                        <a:srgbClr val="000040"/>
                      </a:gs>
                      <a:gs pos="50000">
                        <a:srgbClr val="400040"/>
                      </a:gs>
                      <a:gs pos="75000">
                        <a:srgbClr val="8F0040"/>
                      </a:gs>
                      <a:gs pos="89999">
                        <a:srgbClr val="F27300"/>
                      </a:gs>
                      <a:gs pos="100000">
                        <a:srgbClr val="FFBF00"/>
                      </a:gs>
                    </a:gsLst>
                    <a:lin ang="5400000" scaled="0"/>
                  </a:gradFill>
                </a:ln>
                <a:gradFill flip="none"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16200000" scaled="1"/>
                  <a:tileRect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ЖИВОТНЫЕ</a:t>
            </a:r>
            <a:r>
              <a:rPr lang="ru-RU" dirty="0"/>
              <a:t> </a:t>
            </a:r>
          </a:p>
        </p:txBody>
      </p:sp>
      <p:pic>
        <p:nvPicPr>
          <p:cNvPr id="14" name="Picture 6" descr="яичница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6438" y="3714750"/>
            <a:ext cx="2700337" cy="842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4" name="Прямоугольник 23"/>
          <p:cNvSpPr>
            <a:spLocks noChangeArrowheads="1"/>
          </p:cNvSpPr>
          <p:nvPr/>
        </p:nvSpPr>
        <p:spPr bwMode="auto">
          <a:xfrm>
            <a:off x="2286000" y="2071688"/>
            <a:ext cx="4572000" cy="9239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свинина, говядина, мясо птицы</a:t>
            </a:r>
          </a:p>
          <a:p>
            <a:pPr algn="ctr"/>
            <a:r>
              <a:rPr lang="ru-RU" altLang="ru-RU" b="1"/>
              <a:t>молоко, сыворотка, печень, почки, сыр, рыба, яйца</a:t>
            </a:r>
          </a:p>
        </p:txBody>
      </p:sp>
      <p:pic>
        <p:nvPicPr>
          <p:cNvPr id="25" name="Picture 16" descr="молоко яйцо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8994"/>
          <a:stretch>
            <a:fillRect/>
          </a:stretch>
        </p:blipFill>
        <p:spPr bwMode="auto">
          <a:xfrm>
            <a:off x="714375" y="1571625"/>
            <a:ext cx="1214438" cy="3386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6" name="Picture 11" descr="рыба2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7688" y="4857750"/>
            <a:ext cx="3571875" cy="168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8" descr="74134b1b4f3b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72250" y="2071688"/>
            <a:ext cx="2087563" cy="163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806" name="Picture 14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063" y="4714875"/>
            <a:ext cx="1928812" cy="1928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1" descr="ав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500000">
            <a:off x="1643063" y="3857625"/>
            <a:ext cx="2160587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" name="Picture 17" descr="5636fa0efe1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28875" y="3071813"/>
            <a:ext cx="3143250" cy="19796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035172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5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7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4" dur="770" decel="100000"/>
                                        <p:tgtEl>
                                          <p:spTgt spid="13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5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6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7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8" dur="77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9" dur="1230" accel="100000" fill="hold">
                                          <p:stCondLst>
                                            <p:cond delay="77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mera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21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27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2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4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7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3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2000"/>
                                        <p:tgtEl>
                                          <p:spTgt spid="3380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2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2000" fill="hold"/>
                                        <p:tgtEl>
                                          <p:spTgt spid="3380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70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380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338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4" descr="sitrus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7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WordArt 6"/>
          <p:cNvSpPr>
            <a:spLocks noChangeArrowheads="1" noChangeShapeType="1" noTextEdit="1"/>
          </p:cNvSpPr>
          <p:nvPr/>
        </p:nvSpPr>
        <p:spPr bwMode="auto">
          <a:xfrm>
            <a:off x="928688" y="428625"/>
            <a:ext cx="5299075" cy="13684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4400" b="1" kern="1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Витамин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6143636" y="333137"/>
            <a:ext cx="1813954" cy="6524863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ru-RU" sz="40000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С</a:t>
            </a:r>
            <a:r>
              <a:rPr lang="ru-RU" b="1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gradFill>
                  <a:gsLst>
                    <a:gs pos="0">
                      <a:srgbClr val="000000"/>
                    </a:gs>
                    <a:gs pos="20000">
                      <a:srgbClr val="000040"/>
                    </a:gs>
                    <a:gs pos="50000">
                      <a:srgbClr val="400040"/>
                    </a:gs>
                    <a:gs pos="75000">
                      <a:srgbClr val="8F0040"/>
                    </a:gs>
                    <a:gs pos="89999">
                      <a:srgbClr val="F27300"/>
                    </a:gs>
                    <a:gs pos="100000">
                      <a:srgbClr val="FFBF00"/>
                    </a:gs>
                  </a:gsLst>
                  <a:lin ang="5400000" scaled="0"/>
                </a:gradFill>
                <a:effectLst>
                  <a:outerShdw dist="35921" dir="2700000" algn="ctr" rotWithShape="0">
                    <a:srgbClr val="990000"/>
                  </a:outerShdw>
                </a:effectLst>
                <a:latin typeface="Impact"/>
              </a:rPr>
              <a:t> </a:t>
            </a:r>
            <a:endParaRPr lang="ru-RU" dirty="0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785813" y="2071688"/>
            <a:ext cx="5500687" cy="350837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ru-RU" altLang="ru-RU" b="1"/>
              <a:t>Важен для роста и восстановления клеток тканей, десен, кровеносных сосудов, костей и зубов. Способствует усвоению организмом железа. </a:t>
            </a:r>
          </a:p>
          <a:p>
            <a:pPr algn="ctr"/>
            <a:r>
              <a:rPr lang="ru-RU" altLang="ru-RU" b="1"/>
              <a:t>Предохраняет от многих вирусных и бактериальных инфекций. </a:t>
            </a:r>
            <a:br>
              <a:rPr lang="ru-RU" altLang="ru-RU" b="1"/>
            </a:br>
            <a:r>
              <a:rPr lang="ru-RU" altLang="ru-RU" b="1"/>
              <a:t>Помогает при лечении простудных заболеваниях. </a:t>
            </a:r>
          </a:p>
          <a:p>
            <a:pPr algn="ctr"/>
            <a:r>
              <a:rPr lang="ru-RU" altLang="ru-RU" sz="1400" b="1"/>
              <a:t>Отсутствие этого витамина вызывает цингу,</a:t>
            </a:r>
          </a:p>
          <a:p>
            <a:pPr algn="ctr"/>
            <a:r>
              <a:rPr lang="ru-RU" altLang="ru-RU" sz="1400" b="1"/>
              <a:t> при которой окостеневают суставы, расшатываются зубы и ослабевают кости.</a:t>
            </a:r>
          </a:p>
          <a:p>
            <a:pPr algn="ctr"/>
            <a:r>
              <a:rPr lang="ru-RU" altLang="ru-RU" b="1"/>
              <a:t/>
            </a:r>
            <a:br>
              <a:rPr lang="ru-RU" altLang="ru-RU" b="1"/>
            </a:br>
            <a:endParaRPr lang="ru-RU" altLang="ru-RU" b="1"/>
          </a:p>
        </p:txBody>
      </p:sp>
      <p:pic>
        <p:nvPicPr>
          <p:cNvPr id="6" name="Picture 8" descr="apels07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4313" y="4714875"/>
            <a:ext cx="1792287" cy="2000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21667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48" presetClass="entr" presetSubtype="0" ac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8000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1"/>
                                          </p:val>
                                        </p:tav>
                                        <p:tav tm="50000">
                                          <p:val>
                                            <p:fltVal val="0.9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8" presetID="5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314</Words>
  <Application>Microsoft Office PowerPoint</Application>
  <PresentationFormat>Экран (4:3)</PresentationFormat>
  <Paragraphs>32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Диана</dc:creator>
  <cp:lastModifiedBy>Диана</cp:lastModifiedBy>
  <cp:revision>1</cp:revision>
  <dcterms:created xsi:type="dcterms:W3CDTF">2014-04-05T05:45:20Z</dcterms:created>
  <dcterms:modified xsi:type="dcterms:W3CDTF">2014-04-05T05:46:21Z</dcterms:modified>
</cp:coreProperties>
</file>