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F7866-3E99-4A8A-A76D-AE15AE14A4EE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AC2B3-E34B-4AAF-9629-F1CAAACF4B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41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AF2C0C1C-3CFB-47D1-BAD7-C4F4AAE9E313}" type="slidenum">
              <a:rPr lang="ru-RU" altLang="ru-RU" smtClean="0">
                <a:latin typeface="Arial" charset="0"/>
              </a:rPr>
              <a:pPr/>
              <a:t>7</a:t>
            </a:fld>
            <a:endParaRPr lang="ru-RU" alt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564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8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320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062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8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33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6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82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387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984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00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C27C0-4525-4A25-912A-BBBBC8E56C2B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605CD-1CBC-41EC-AA92-522E3F4D4F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4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slide" Target="slide7.xml"/><Relationship Id="rId3" Type="http://schemas.openxmlformats.org/officeDocument/2006/relationships/image" Target="../media/image1.jpeg"/><Relationship Id="rId7" Type="http://schemas.openxmlformats.org/officeDocument/2006/relationships/image" Target="../media/image15.wmf"/><Relationship Id="rId12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wmf"/><Relationship Id="rId5" Type="http://schemas.openxmlformats.org/officeDocument/2006/relationships/image" Target="../media/image13.wmf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image" Target="../media/image18.png"/><Relationship Id="rId3" Type="http://schemas.openxmlformats.org/officeDocument/2006/relationships/image" Target="../media/image22.gif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wmf"/><Relationship Id="rId11" Type="http://schemas.openxmlformats.org/officeDocument/2006/relationships/image" Target="../media/image28.png"/><Relationship Id="rId5" Type="http://schemas.openxmlformats.org/officeDocument/2006/relationships/image" Target="../media/image24.jpeg"/><Relationship Id="rId10" Type="http://schemas.openxmlformats.org/officeDocument/2006/relationships/image" Target="../media/image27.png"/><Relationship Id="rId4" Type="http://schemas.openxmlformats.org/officeDocument/2006/relationships/image" Target="../media/image23.png"/><Relationship Id="rId9" Type="http://schemas.openxmlformats.org/officeDocument/2006/relationships/image" Target="../media/image2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21.gif"/><Relationship Id="rId3" Type="http://schemas.openxmlformats.org/officeDocument/2006/relationships/image" Target="../media/image30.jpeg"/><Relationship Id="rId7" Type="http://schemas.openxmlformats.org/officeDocument/2006/relationships/image" Target="../media/image12.png"/><Relationship Id="rId12" Type="http://schemas.openxmlformats.org/officeDocument/2006/relationships/slide" Target="slide7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wmf"/><Relationship Id="rId11" Type="http://schemas.openxmlformats.org/officeDocument/2006/relationships/image" Target="../media/image36.png"/><Relationship Id="rId5" Type="http://schemas.openxmlformats.org/officeDocument/2006/relationships/image" Target="../media/image32.jpeg"/><Relationship Id="rId10" Type="http://schemas.openxmlformats.org/officeDocument/2006/relationships/image" Target="../media/image25.wmf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 descr="sitrus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214563" y="1214438"/>
            <a:ext cx="4572000" cy="1754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/>
              <a:t>Значительное количество витамина С содержится в продуктах растительного происхождения: цитрусовые, черная смородина, земляника, яблоки, абрикосы, персики, хурма, облепиха, шиповник, рябина, дыня, </a:t>
            </a:r>
          </a:p>
        </p:txBody>
      </p:sp>
      <p:pic>
        <p:nvPicPr>
          <p:cNvPr id="13" name="Picture 4" descr="ab317d46da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071688"/>
            <a:ext cx="1928813" cy="313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0" descr="4bc08ef21d1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357438" cy="211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357290" y="214290"/>
            <a:ext cx="692951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С</a:t>
            </a:r>
            <a:endParaRPr lang="ru-RU" sz="4400" dirty="0"/>
          </a:p>
        </p:txBody>
      </p:sp>
      <p:pic>
        <p:nvPicPr>
          <p:cNvPr id="21514" name="Picture 10" descr="frukty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5072063"/>
            <a:ext cx="2117725" cy="178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f6b141a09f5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2500313"/>
            <a:ext cx="2582862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caf8ca853b4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975" y="3708400"/>
            <a:ext cx="1978025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1" descr="6f023580af3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643188"/>
            <a:ext cx="4429125" cy="341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 descr="0b9421e4da9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1857375"/>
            <a:ext cx="1857375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7" descr="5894953e3b7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5830888"/>
            <a:ext cx="1000125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ХУРМА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500063"/>
            <a:ext cx="2071687" cy="131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7" descr="5894953e3b7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5643563"/>
            <a:ext cx="1071562" cy="1027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019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sitrus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 Box 21"/>
          <p:cNvSpPr txBox="1">
            <a:spLocks noChangeArrowheads="1"/>
          </p:cNvSpPr>
          <p:nvPr/>
        </p:nvSpPr>
        <p:spPr bwMode="auto">
          <a:xfrm>
            <a:off x="250825" y="260350"/>
            <a:ext cx="3540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b="1">
                <a:solidFill>
                  <a:schemeClr val="accent2"/>
                </a:solidFill>
              </a:rPr>
              <a:t>  </a:t>
            </a:r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286000" y="928688"/>
            <a:ext cx="4572000" cy="27701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овощи листовые зеленые, </a:t>
            </a:r>
          </a:p>
          <a:p>
            <a:pPr algn="ctr"/>
            <a:r>
              <a:rPr lang="ru-RU" altLang="ru-RU" b="1"/>
              <a:t>брокколи, брюссельская капуста, цветная и кочанная капуста, болгарский перец, помидоры, печеный картофель в «мундире» </a:t>
            </a:r>
          </a:p>
          <a:p>
            <a:pPr algn="ctr"/>
            <a:r>
              <a:rPr lang="ru-RU" altLang="ru-RU" sz="1400" b="1"/>
              <a:t>Травы: люцерна, коровяк, корень лопуха, хмель, хвощ, ламинария, мята перечная, крапива, овес, кайенский перец, красный перец, петрушка, сосновые иглы, тысячелистник, подорожник, лист малины, красный клевер,</a:t>
            </a:r>
          </a:p>
          <a:p>
            <a:pPr algn="ctr"/>
            <a:r>
              <a:rPr lang="ru-RU" altLang="ru-RU" sz="1400" b="1"/>
              <a:t> плоды шиповника, щавель.</a:t>
            </a:r>
          </a:p>
        </p:txBody>
      </p:sp>
      <p:pic>
        <p:nvPicPr>
          <p:cNvPr id="22" name="Picture 6" descr="сала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142875"/>
            <a:ext cx="185737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1285852" y="142852"/>
            <a:ext cx="692951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С</a:t>
            </a:r>
            <a:endParaRPr lang="ru-RU" sz="4400" dirty="0"/>
          </a:p>
        </p:txBody>
      </p:sp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214313" y="5429250"/>
            <a:ext cx="342900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В продуктах животного происхождения витамин С представлен незначительно (печень, почки).</a:t>
            </a:r>
          </a:p>
        </p:txBody>
      </p:sp>
      <p:pic>
        <p:nvPicPr>
          <p:cNvPr id="22540" name="Picture 12" descr="редис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80000">
            <a:off x="474662" y="3549651"/>
            <a:ext cx="315277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2c135862f99b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813" y="2786063"/>
            <a:ext cx="3532187" cy="393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4" name="Picture 16" descr="картофель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571875"/>
            <a:ext cx="1152525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3" name="Picture 15" descr="картофель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3141663"/>
            <a:ext cx="14478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 descr="eb2588564e3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428750"/>
            <a:ext cx="1828800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8" descr="eb2588564e3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2214563"/>
            <a:ext cx="1468438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3" descr="петрушка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25" y="3929063"/>
            <a:ext cx="2436813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5" name="Picture 17" descr="капуста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785813"/>
            <a:ext cx="2016125" cy="198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 descr="0a531029b2c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09"/>
          <a:stretch>
            <a:fillRect/>
          </a:stretch>
        </p:blipFill>
        <p:spPr bwMode="auto">
          <a:xfrm>
            <a:off x="0" y="2000250"/>
            <a:ext cx="2224088" cy="278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51" name="Picture 23" descr="ar27">
            <a:hlinkClick r:id="rId13" action="ppaction://hlinksldjump"/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949950"/>
            <a:ext cx="71913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2050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25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5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2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25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25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5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back2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7705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 descr="back2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0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071563" y="2214563"/>
            <a:ext cx="4572000" cy="2862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Основная функция витамина D - обеспечение нормального роста, развития костей и зубов, </a:t>
            </a:r>
          </a:p>
          <a:p>
            <a:pPr algn="ctr"/>
            <a:r>
              <a:rPr lang="ru-RU" altLang="ru-RU" b="1"/>
              <a:t>предупреждение рахита и остеопороза. </a:t>
            </a:r>
          </a:p>
          <a:p>
            <a:pPr algn="ctr"/>
            <a:r>
              <a:rPr lang="ru-RU" altLang="ru-RU" b="1"/>
              <a:t>Он регулирует минеральный обмен и способствует отложению кальция в костной ткани и дентине, таким образом, препятствуя остеомаляции (размягчению) костей.</a:t>
            </a:r>
          </a:p>
        </p:txBody>
      </p:sp>
      <p:sp>
        <p:nvSpPr>
          <p:cNvPr id="15" name="WordArt 6"/>
          <p:cNvSpPr>
            <a:spLocks noChangeArrowheads="1" noChangeShapeType="1" noTextEdit="1"/>
          </p:cNvSpPr>
          <p:nvPr/>
        </p:nvSpPr>
        <p:spPr bwMode="auto">
          <a:xfrm>
            <a:off x="928688" y="428625"/>
            <a:ext cx="5299075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Витамин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43636" y="333137"/>
            <a:ext cx="1813954" cy="6524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D</a:t>
            </a:r>
            <a:r>
              <a:rPr lang="ru-RU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15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back21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2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3" r="269" b="70625"/>
          <a:stretch>
            <a:fillRect/>
          </a:stretch>
        </p:blipFill>
        <p:spPr bwMode="auto">
          <a:xfrm>
            <a:off x="6715125" y="0"/>
            <a:ext cx="2428875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14348" y="214290"/>
            <a:ext cx="692951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en-US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D</a:t>
            </a:r>
            <a:endParaRPr lang="ru-RU" sz="4400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714375" y="928688"/>
            <a:ext cx="6215063" cy="2616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Витамин D образуется в коже под действием солнечных</a:t>
            </a:r>
            <a:r>
              <a:rPr lang="en-US" altLang="ru-RU" b="1"/>
              <a:t> </a:t>
            </a:r>
            <a:r>
              <a:rPr lang="ru-RU" altLang="ru-RU" b="1"/>
              <a:t>лучей. </a:t>
            </a:r>
          </a:p>
          <a:p>
            <a:pPr algn="ctr"/>
            <a:r>
              <a:rPr lang="ru-RU" altLang="ru-RU" sz="1600" b="1"/>
              <a:t>При условии, что организм получает достаточное количество ультрафиолетового излучения, потребность в витамине D компенсируется полностью. Наиболее эффективны солнечные лучи утром и на закате. </a:t>
            </a:r>
          </a:p>
          <a:p>
            <a:pPr algn="ctr"/>
            <a:r>
              <a:rPr lang="ru-RU" altLang="ru-RU" sz="1600" b="1"/>
              <a:t>Но нужно учесть, что чем темнее кожа, тем меньше витамина D вырабатывается под действием солнечного света, а также стареющая кожа теряет свою способность вырабатывать витамин D. </a:t>
            </a:r>
          </a:p>
        </p:txBody>
      </p:sp>
      <p:pic>
        <p:nvPicPr>
          <p:cNvPr id="14" name="Picture 9" descr="115407890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5"/>
          <a:stretch>
            <a:fillRect/>
          </a:stretch>
        </p:blipFill>
        <p:spPr bwMode="auto">
          <a:xfrm>
            <a:off x="142875" y="3357563"/>
            <a:ext cx="2187575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9" descr="яйцо разр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5838825"/>
            <a:ext cx="1652588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3" name="Picture 1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25" y="4214813"/>
            <a:ext cx="2071688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9" name="Picture 13" descr="ar27">
            <a:hlinkClick r:id="rId8" action="ppaction://hlinksldjump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76925"/>
            <a:ext cx="788987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4" name="Picture 1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4286" b="9999"/>
          <a:stretch>
            <a:fillRect/>
          </a:stretch>
        </p:blipFill>
        <p:spPr bwMode="auto">
          <a:xfrm>
            <a:off x="2571750" y="5429250"/>
            <a:ext cx="24288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571750" y="3643313"/>
            <a:ext cx="4319588" cy="2000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600" b="1">
                <a:solidFill>
                  <a:schemeClr val="accent2"/>
                </a:solidFill>
              </a:rPr>
              <a:t>Дополнительные пищевые источники витамина D</a:t>
            </a:r>
            <a:r>
              <a:rPr lang="ru-RU" altLang="ru-RU" b="1">
                <a:solidFill>
                  <a:schemeClr val="accent2"/>
                </a:solidFill>
              </a:rPr>
              <a:t>: </a:t>
            </a:r>
          </a:p>
          <a:p>
            <a:pPr algn="ctr"/>
            <a:r>
              <a:rPr lang="ru-RU" altLang="ru-RU" b="1"/>
              <a:t>молочные продукты, рыбий жир, сардины, сельдь, лосось, тунец, яичный желток, сливочное масло, сыр, икра, растительные масла, крапива, петрушка</a:t>
            </a:r>
            <a:endParaRPr lang="ru-RU" altLang="ru-RU"/>
          </a:p>
        </p:txBody>
      </p:sp>
      <p:pic>
        <p:nvPicPr>
          <p:cNvPr id="20" name="Picture 15" descr="50d0a761649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889250"/>
            <a:ext cx="21431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2" descr="икра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5492750"/>
            <a:ext cx="1643062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 descr="петрушка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5434013"/>
            <a:ext cx="1428750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704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48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48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orashar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9"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WordArt 6"/>
          <p:cNvSpPr>
            <a:spLocks noChangeArrowheads="1" noChangeShapeType="1" noTextEdit="1"/>
          </p:cNvSpPr>
          <p:nvPr/>
        </p:nvSpPr>
        <p:spPr bwMode="auto">
          <a:xfrm>
            <a:off x="928688" y="428625"/>
            <a:ext cx="5299075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Витамин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143636" y="333137"/>
            <a:ext cx="1813954" cy="6524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Е</a:t>
            </a:r>
            <a:r>
              <a:rPr lang="ru-RU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endParaRPr lang="ru-RU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928688" y="2286000"/>
            <a:ext cx="5214937" cy="2862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Витамин Е улучшает циркуляцию крови, необходим для регенерации тканей. Он обеспечивает нормальную свертываемость крови и заживление; снижает возможность образования шрамов от некоторых ран;</a:t>
            </a:r>
          </a:p>
          <a:p>
            <a:pPr algn="ctr"/>
            <a:r>
              <a:rPr lang="ru-RU" altLang="ru-RU" b="1"/>
              <a:t> снижает кровяное давление; </a:t>
            </a:r>
          </a:p>
          <a:p>
            <a:pPr algn="ctr"/>
            <a:r>
              <a:rPr lang="ru-RU" altLang="ru-RU" b="1"/>
              <a:t>улучшает атлетические достижения; поддерживает здоровье нервов и мускулов.</a:t>
            </a:r>
          </a:p>
        </p:txBody>
      </p:sp>
    </p:spTree>
    <p:extLst>
      <p:ext uri="{BB962C8B-B14F-4D97-AF65-F5344CB8AC3E}">
        <p14:creationId xmlns:p14="http://schemas.microsoft.com/office/powerpoint/2010/main" val="3462408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orashar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9"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лук зе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0"/>
            <a:ext cx="26670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e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357688"/>
            <a:ext cx="3406775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1571625" y="928688"/>
            <a:ext cx="6286500" cy="25860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Растительные масла: </a:t>
            </a:r>
          </a:p>
          <a:p>
            <a:pPr algn="ctr"/>
            <a:r>
              <a:rPr lang="ru-RU" altLang="ru-RU" b="1"/>
              <a:t>подсолнечное, хлопковое, кукурузное,</a:t>
            </a:r>
            <a:r>
              <a:rPr lang="ru-RU" altLang="ru-RU"/>
              <a:t> </a:t>
            </a:r>
            <a:r>
              <a:rPr lang="ru-RU" altLang="ru-RU" b="1"/>
              <a:t>оливковое; </a:t>
            </a:r>
          </a:p>
          <a:p>
            <a:pPr algn="ctr"/>
            <a:r>
              <a:rPr lang="ru-RU" altLang="ru-RU" b="1"/>
              <a:t>семечки яблок, орехи (миндаль, арахис), </a:t>
            </a:r>
          </a:p>
          <a:p>
            <a:pPr algn="ctr"/>
            <a:r>
              <a:rPr lang="ru-RU" altLang="ru-RU" b="1"/>
              <a:t>зеленые листовые овощи, </a:t>
            </a:r>
          </a:p>
          <a:p>
            <a:pPr algn="ctr"/>
            <a:r>
              <a:rPr lang="ru-RU" altLang="ru-RU" b="1"/>
              <a:t>злаковые (овсянка, соя, пшеница и ее проростки), броколли, брюссельская капуста, </a:t>
            </a:r>
          </a:p>
          <a:p>
            <a:pPr algn="ctr"/>
            <a:r>
              <a:rPr lang="ru-RU" altLang="ru-RU" b="1"/>
              <a:t>листовая зелень, шпинат, бобовые,</a:t>
            </a:r>
          </a:p>
          <a:p>
            <a:pPr algn="ctr"/>
            <a:endParaRPr lang="ru-RU" altLang="ru-RU" b="1"/>
          </a:p>
          <a:p>
            <a:pPr algn="ctr"/>
            <a:r>
              <a:rPr lang="ru-RU" altLang="ru-RU" b="1"/>
              <a:t>яичный желток, печень, молоко.</a:t>
            </a:r>
          </a:p>
        </p:txBody>
      </p:sp>
      <p:pic>
        <p:nvPicPr>
          <p:cNvPr id="35848" name="Picture 8" descr="горох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2714625"/>
            <a:ext cx="12858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6" name="Picture 6" descr="салат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4375"/>
            <a:ext cx="1954213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00100" y="0"/>
            <a:ext cx="692951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en-US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E</a:t>
            </a:r>
            <a:endParaRPr lang="ru-RU" sz="4400" dirty="0"/>
          </a:p>
        </p:txBody>
      </p:sp>
      <p:pic>
        <p:nvPicPr>
          <p:cNvPr id="15" name="Picture 9" descr="41547491a4d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5" y="2214563"/>
            <a:ext cx="3567113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5" descr="136e3fa14eab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630738"/>
            <a:ext cx="223837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9" descr="яйцо разр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715000"/>
            <a:ext cx="165258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6" descr="молоко яйцо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94"/>
          <a:stretch>
            <a:fillRect/>
          </a:stretch>
        </p:blipFill>
        <p:spPr bwMode="auto">
          <a:xfrm>
            <a:off x="142875" y="2571750"/>
            <a:ext cx="108585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13" descr="ar27">
            <a:hlinkClick r:id="rId12" action="ppaction://hlinksldjump"/>
          </p:cNvPr>
          <p:cNvPicPr>
            <a:picLocks noChangeAspect="1" noChangeArrowheads="1" noCrop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2214563"/>
            <a:ext cx="788988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938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5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orashar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09"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857250" y="4000500"/>
            <a:ext cx="4357688" cy="2062163"/>
          </a:xfrm>
          <a:prstGeom prst="rect">
            <a:avLst/>
          </a:prstGeom>
          <a:solidFill>
            <a:schemeClr val="bg1">
              <a:alpha val="4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>
                <a:solidFill>
                  <a:schemeClr val="accent2"/>
                </a:solidFill>
              </a:rPr>
              <a:t>А также желательно </a:t>
            </a:r>
          </a:p>
          <a:p>
            <a:pPr algn="ctr"/>
            <a:r>
              <a:rPr lang="ru-RU" altLang="ru-RU" b="1">
                <a:solidFill>
                  <a:schemeClr val="accent2"/>
                </a:solidFill>
              </a:rPr>
              <a:t>дополнительно принимать </a:t>
            </a:r>
          </a:p>
          <a:p>
            <a:pPr algn="ctr"/>
            <a:r>
              <a:rPr lang="ru-RU" altLang="ru-RU" b="1">
                <a:solidFill>
                  <a:schemeClr val="accent2"/>
                </a:solidFill>
              </a:rPr>
              <a:t>специальные</a:t>
            </a:r>
          </a:p>
          <a:p>
            <a:pPr algn="ctr"/>
            <a:r>
              <a:rPr lang="ru-RU" altLang="ru-RU" sz="2000" b="1">
                <a:solidFill>
                  <a:schemeClr val="accent2"/>
                </a:solidFill>
              </a:rPr>
              <a:t>витаминные комплексы</a:t>
            </a:r>
            <a:r>
              <a:rPr lang="ru-RU" altLang="ru-RU" b="1">
                <a:solidFill>
                  <a:schemeClr val="accent2"/>
                </a:solidFill>
              </a:rPr>
              <a:t>, </a:t>
            </a:r>
          </a:p>
          <a:p>
            <a:pPr algn="ctr"/>
            <a:r>
              <a:rPr lang="ru-RU" altLang="ru-RU" b="1">
                <a:solidFill>
                  <a:schemeClr val="accent2"/>
                </a:solidFill>
              </a:rPr>
              <a:t>так как не все витамины </a:t>
            </a:r>
          </a:p>
          <a:p>
            <a:pPr algn="ctr"/>
            <a:r>
              <a:rPr lang="ru-RU" altLang="ru-RU" b="1">
                <a:solidFill>
                  <a:schemeClr val="accent2"/>
                </a:solidFill>
              </a:rPr>
              <a:t>хорошо усваиваются </a:t>
            </a:r>
          </a:p>
          <a:p>
            <a:pPr algn="ctr"/>
            <a:r>
              <a:rPr lang="ru-RU" altLang="ru-RU" b="1">
                <a:solidFill>
                  <a:schemeClr val="accent2"/>
                </a:solidFill>
              </a:rPr>
              <a:t>из продуктов питания.</a:t>
            </a:r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3714750"/>
            <a:ext cx="3143250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643438" y="714375"/>
            <a:ext cx="4286250" cy="2246313"/>
          </a:xfrm>
          <a:prstGeom prst="rect">
            <a:avLst/>
          </a:prstGeom>
          <a:solidFill>
            <a:schemeClr val="bg1">
              <a:alpha val="47058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ru-RU" altLang="ru-RU" sz="2000" b="1">
                <a:solidFill>
                  <a:schemeClr val="accent2"/>
                </a:solidFill>
              </a:rPr>
              <a:t>  Каждый вид продуктов полезен по - своему. </a:t>
            </a:r>
          </a:p>
          <a:p>
            <a:pPr algn="ctr"/>
            <a:r>
              <a:rPr lang="ru-RU" altLang="ru-RU" sz="2000" b="1">
                <a:solidFill>
                  <a:schemeClr val="accent2"/>
                </a:solidFill>
              </a:rPr>
              <a:t>Очень важно, </a:t>
            </a:r>
          </a:p>
          <a:p>
            <a:pPr algn="ctr"/>
            <a:r>
              <a:rPr lang="ru-RU" altLang="ru-RU" sz="2000" b="1">
                <a:solidFill>
                  <a:schemeClr val="accent2"/>
                </a:solidFill>
              </a:rPr>
              <a:t>чтобы мы употребляли в правильной пропорции </a:t>
            </a:r>
          </a:p>
          <a:p>
            <a:pPr algn="ctr"/>
            <a:r>
              <a:rPr lang="ru-RU" altLang="ru-RU" sz="2000" b="1">
                <a:solidFill>
                  <a:schemeClr val="accent2"/>
                </a:solidFill>
              </a:rPr>
              <a:t>все необходимые </a:t>
            </a:r>
          </a:p>
          <a:p>
            <a:pPr algn="ctr"/>
            <a:r>
              <a:rPr lang="ru-RU" altLang="ru-RU" sz="2000" b="1">
                <a:solidFill>
                  <a:schemeClr val="accent2"/>
                </a:solidFill>
              </a:rPr>
              <a:t>продукты.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6088063"/>
            <a:ext cx="9144000" cy="769937"/>
          </a:xfrm>
          <a:prstGeom prst="rect">
            <a:avLst/>
          </a:prstGeom>
          <a:gradFill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</a:gra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dirty="0">
                <a:solidFill>
                  <a:schemeClr val="bg1"/>
                </a:solidFill>
              </a:rPr>
              <a:t>ВСЕМ ЗДОРОВЬЯ!!!</a:t>
            </a:r>
          </a:p>
        </p:txBody>
      </p:sp>
      <p:pic>
        <p:nvPicPr>
          <p:cNvPr id="17" name="Рисунок 16" descr="Healthy Foods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7188"/>
            <a:ext cx="4572000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11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1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70" decel="100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770" decel="100000"/>
                                        <p:tgtEl>
                                          <p:spTgt spid="41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77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103" grpId="0" animBg="1"/>
      <p:bldP spid="18" grpId="0" animBg="1" autoUpdateAnimBg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425</Words>
  <Application>Microsoft Office PowerPoint</Application>
  <PresentationFormat>Экран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</dc:creator>
  <cp:lastModifiedBy>Диана</cp:lastModifiedBy>
  <cp:revision>2</cp:revision>
  <dcterms:created xsi:type="dcterms:W3CDTF">2014-04-05T05:41:15Z</dcterms:created>
  <dcterms:modified xsi:type="dcterms:W3CDTF">2014-04-05T05:46:26Z</dcterms:modified>
</cp:coreProperties>
</file>