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F7866-3E99-4A8A-A76D-AE15AE14A4EE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AC2B3-E34B-4AAF-9629-F1CAAACF4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1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F2C0C1C-3CFB-47D1-BAD7-C4F4AAE9E313}" type="slidenum">
              <a:rPr lang="ru-RU" altLang="ru-RU" smtClean="0">
                <a:latin typeface="Arial" charset="0"/>
              </a:rPr>
              <a:pPr/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2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6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2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0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C27C0-4525-4A25-912A-BBBBC8E56C2B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05CD-1CBC-41EC-AA92-522E3F4D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image" Target="../media/image15.wmf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8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image" Target="../media/image24.jpe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1.gif"/><Relationship Id="rId3" Type="http://schemas.openxmlformats.org/officeDocument/2006/relationships/image" Target="../media/image30.jpeg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image" Target="../media/image25.wmf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itrus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214563" y="1214438"/>
            <a:ext cx="45720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/>
              <a:t>Значительное количество витамина С содержится в продуктах растительного происхождения: цитрусовые, черная смородина, земляника, яблоки, абрикосы, персики, хурма, облепиха, шиповник, рябина, дыня, </a:t>
            </a:r>
          </a:p>
        </p:txBody>
      </p:sp>
      <p:pic>
        <p:nvPicPr>
          <p:cNvPr id="13" name="Picture 4" descr="ab317d46da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71688"/>
            <a:ext cx="19288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4bc08ef21d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57290" y="214290"/>
            <a:ext cx="692951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endParaRPr lang="ru-RU" sz="4400" dirty="0"/>
          </a:p>
        </p:txBody>
      </p:sp>
      <p:pic>
        <p:nvPicPr>
          <p:cNvPr id="21514" name="Picture 10" descr="frukty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72063"/>
            <a:ext cx="21177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f6b141a09f5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500313"/>
            <a:ext cx="25828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caf8ca853b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708400"/>
            <a:ext cx="19780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6f023580af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643188"/>
            <a:ext cx="442912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0b9421e4da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857375"/>
            <a:ext cx="18573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5894953e3b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830888"/>
            <a:ext cx="10001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ХУРМ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00063"/>
            <a:ext cx="20716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5894953e3b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643563"/>
            <a:ext cx="10715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1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itrus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1"/>
          <p:cNvSpPr txBox="1">
            <a:spLocks noChangeArrowheads="1"/>
          </p:cNvSpPr>
          <p:nvPr/>
        </p:nvSpPr>
        <p:spPr bwMode="auto">
          <a:xfrm>
            <a:off x="250825" y="260350"/>
            <a:ext cx="35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286000" y="928688"/>
            <a:ext cx="4572000" cy="277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овощи листовые зеленые, </a:t>
            </a:r>
          </a:p>
          <a:p>
            <a:pPr algn="ctr"/>
            <a:r>
              <a:rPr lang="ru-RU" altLang="ru-RU" b="1"/>
              <a:t>брокколи, брюссельская капуста, цветная и кочанная капуста, болгарский перец, помидоры, печеный картофель в «мундире» </a:t>
            </a:r>
          </a:p>
          <a:p>
            <a:pPr algn="ctr"/>
            <a:r>
              <a:rPr lang="ru-RU" altLang="ru-RU" sz="1400" b="1"/>
              <a:t>Травы: люцерна, коровяк, корень лопуха, хмель, хвощ, ламинария, мята перечная, крапива, овес, кайенский перец, красный перец, петрушка, сосновые иглы, тысячелистник, подорожник, лист малины, красный клевер,</a:t>
            </a:r>
          </a:p>
          <a:p>
            <a:pPr algn="ctr"/>
            <a:r>
              <a:rPr lang="ru-RU" altLang="ru-RU" sz="1400" b="1"/>
              <a:t> плоды шиповника, щавель.</a:t>
            </a:r>
          </a:p>
        </p:txBody>
      </p:sp>
      <p:pic>
        <p:nvPicPr>
          <p:cNvPr id="22" name="Picture 6" descr="сала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42875"/>
            <a:ext cx="1857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85852" y="142852"/>
            <a:ext cx="692951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ru-RU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endParaRPr lang="ru-RU" sz="4400" dirty="0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14313" y="5429250"/>
            <a:ext cx="3429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В продуктах животного происхождения витамин С представлен незначительно (печень, почки).</a:t>
            </a:r>
          </a:p>
        </p:txBody>
      </p:sp>
      <p:pic>
        <p:nvPicPr>
          <p:cNvPr id="22540" name="Picture 12" descr="редис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0000">
            <a:off x="474662" y="3549651"/>
            <a:ext cx="31527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2c135862f99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2786063"/>
            <a:ext cx="35321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картофел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571875"/>
            <a:ext cx="11525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картофел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1663"/>
            <a:ext cx="144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eb2588564e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8750"/>
            <a:ext cx="1828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eb2588564e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214563"/>
            <a:ext cx="14684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петруш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929063"/>
            <a:ext cx="24368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капуст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2016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0a531029b2c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9"/>
          <a:stretch>
            <a:fillRect/>
          </a:stretch>
        </p:blipFill>
        <p:spPr bwMode="auto">
          <a:xfrm>
            <a:off x="0" y="2000250"/>
            <a:ext cx="22240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ar27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0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ck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back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071563" y="2214563"/>
            <a:ext cx="4572000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Основная функция витамина D - обеспечение нормального роста, развития костей и зубов, </a:t>
            </a:r>
          </a:p>
          <a:p>
            <a:pPr algn="ctr"/>
            <a:r>
              <a:rPr lang="ru-RU" altLang="ru-RU" b="1"/>
              <a:t>предупреждение рахита и остеопороза. </a:t>
            </a:r>
          </a:p>
          <a:p>
            <a:pPr algn="ctr"/>
            <a:r>
              <a:rPr lang="ru-RU" altLang="ru-RU" b="1"/>
              <a:t>Он регулирует минеральный обмен и способствует отложению кальция в костной ткани и дентине, таким образом, препятствуя остеомаляции (размягчению) костей.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928688" y="428625"/>
            <a:ext cx="52990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333137"/>
            <a:ext cx="1813954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5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back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3" r="269" b="70625"/>
          <a:stretch>
            <a:fillRect/>
          </a:stretch>
        </p:blipFill>
        <p:spPr bwMode="auto">
          <a:xfrm>
            <a:off x="6715125" y="0"/>
            <a:ext cx="2428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14348" y="214290"/>
            <a:ext cx="692951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en-US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ru-RU" sz="4400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14375" y="928688"/>
            <a:ext cx="6215063" cy="261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Витамин D образуется в коже под действием солнечных</a:t>
            </a:r>
            <a:r>
              <a:rPr lang="en-US" altLang="ru-RU" b="1"/>
              <a:t> </a:t>
            </a:r>
            <a:r>
              <a:rPr lang="ru-RU" altLang="ru-RU" b="1"/>
              <a:t>лучей. </a:t>
            </a:r>
          </a:p>
          <a:p>
            <a:pPr algn="ctr"/>
            <a:r>
              <a:rPr lang="ru-RU" altLang="ru-RU" sz="1600" b="1"/>
              <a:t>При условии, что организм получает достаточное количество ультрафиолетового излучения, потребность в витамине D компенсируется полностью. Наиболее эффективны солнечные лучи утром и на закате. </a:t>
            </a:r>
          </a:p>
          <a:p>
            <a:pPr algn="ctr"/>
            <a:r>
              <a:rPr lang="ru-RU" altLang="ru-RU" sz="1600" b="1"/>
              <a:t>Но нужно учесть, что чем темнее кожа, тем меньше витамина D вырабатывается под действием солнечного света, а также стареющая кожа теряет свою способность вырабатывать витамин D. </a:t>
            </a:r>
          </a:p>
        </p:txBody>
      </p:sp>
      <p:pic>
        <p:nvPicPr>
          <p:cNvPr id="14" name="Picture 9" descr="115407890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"/>
          <a:stretch>
            <a:fillRect/>
          </a:stretch>
        </p:blipFill>
        <p:spPr bwMode="auto">
          <a:xfrm>
            <a:off x="142875" y="3357563"/>
            <a:ext cx="21875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яйцо разр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838825"/>
            <a:ext cx="16525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214813"/>
            <a:ext cx="20716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ar27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76925"/>
            <a:ext cx="78898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4286" b="9999"/>
          <a:stretch>
            <a:fillRect/>
          </a:stretch>
        </p:blipFill>
        <p:spPr bwMode="auto">
          <a:xfrm>
            <a:off x="2571750" y="5429250"/>
            <a:ext cx="2428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571750" y="3643313"/>
            <a:ext cx="4319588" cy="200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accent2"/>
                </a:solidFill>
              </a:rPr>
              <a:t>Дополнительные пищевые источники витамина D</a:t>
            </a:r>
            <a:r>
              <a:rPr lang="ru-RU" altLang="ru-RU" b="1">
                <a:solidFill>
                  <a:schemeClr val="accent2"/>
                </a:solidFill>
              </a:rPr>
              <a:t>: </a:t>
            </a:r>
          </a:p>
          <a:p>
            <a:pPr algn="ctr"/>
            <a:r>
              <a:rPr lang="ru-RU" altLang="ru-RU" b="1"/>
              <a:t>молочные продукты, рыбий жир, сардины, сельдь, лосось, тунец, яичный желток, сливочное масло, сыр, икра, растительные масла, крапива, петрушка</a:t>
            </a:r>
            <a:endParaRPr lang="ru-RU" altLang="ru-RU"/>
          </a:p>
        </p:txBody>
      </p:sp>
      <p:pic>
        <p:nvPicPr>
          <p:cNvPr id="20" name="Picture 15" descr="50d0a76164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9250"/>
            <a:ext cx="2143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икр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492750"/>
            <a:ext cx="164306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петрушк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434013"/>
            <a:ext cx="14287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0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rashar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9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928688" y="428625"/>
            <a:ext cx="52990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Витамин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333137"/>
            <a:ext cx="1813954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</a:t>
            </a:r>
            <a:r>
              <a:rPr lang="ru-RU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928688" y="2286000"/>
            <a:ext cx="5214937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Витамин Е улучшает циркуляцию крови, необходим для регенерации тканей. Он обеспечивает нормальную свертываемость крови и заживление; снижает возможность образования шрамов от некоторых ран;</a:t>
            </a:r>
          </a:p>
          <a:p>
            <a:pPr algn="ctr"/>
            <a:r>
              <a:rPr lang="ru-RU" altLang="ru-RU" b="1"/>
              <a:t> снижает кровяное давление; </a:t>
            </a:r>
          </a:p>
          <a:p>
            <a:pPr algn="ctr"/>
            <a:r>
              <a:rPr lang="ru-RU" altLang="ru-RU" b="1"/>
              <a:t>улучшает атлетические достижения; поддерживает здоровье нервов и мускулов.</a:t>
            </a:r>
          </a:p>
        </p:txBody>
      </p:sp>
    </p:spTree>
    <p:extLst>
      <p:ext uri="{BB962C8B-B14F-4D97-AF65-F5344CB8AC3E}">
        <p14:creationId xmlns:p14="http://schemas.microsoft.com/office/powerpoint/2010/main" val="34624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rashar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9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лук з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357688"/>
            <a:ext cx="34067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571625" y="928688"/>
            <a:ext cx="6286500" cy="258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Растительные масла: </a:t>
            </a:r>
          </a:p>
          <a:p>
            <a:pPr algn="ctr"/>
            <a:r>
              <a:rPr lang="ru-RU" altLang="ru-RU" b="1"/>
              <a:t>подсолнечное, хлопковое, кукурузное,</a:t>
            </a:r>
            <a:r>
              <a:rPr lang="ru-RU" altLang="ru-RU"/>
              <a:t> </a:t>
            </a:r>
            <a:r>
              <a:rPr lang="ru-RU" altLang="ru-RU" b="1"/>
              <a:t>оливковое; </a:t>
            </a:r>
          </a:p>
          <a:p>
            <a:pPr algn="ctr"/>
            <a:r>
              <a:rPr lang="ru-RU" altLang="ru-RU" b="1"/>
              <a:t>семечки яблок, орехи (миндаль, арахис), </a:t>
            </a:r>
          </a:p>
          <a:p>
            <a:pPr algn="ctr"/>
            <a:r>
              <a:rPr lang="ru-RU" altLang="ru-RU" b="1"/>
              <a:t>зеленые листовые овощи, </a:t>
            </a:r>
          </a:p>
          <a:p>
            <a:pPr algn="ctr"/>
            <a:r>
              <a:rPr lang="ru-RU" altLang="ru-RU" b="1"/>
              <a:t>злаковые (овсянка, соя, пшеница и ее проростки), броколли, брюссельская капуста, </a:t>
            </a:r>
          </a:p>
          <a:p>
            <a:pPr algn="ctr"/>
            <a:r>
              <a:rPr lang="ru-RU" altLang="ru-RU" b="1"/>
              <a:t>листовая зелень, шпинат, бобовые,</a:t>
            </a:r>
          </a:p>
          <a:p>
            <a:pPr algn="ctr"/>
            <a:endParaRPr lang="ru-RU" altLang="ru-RU" b="1"/>
          </a:p>
          <a:p>
            <a:pPr algn="ctr"/>
            <a:r>
              <a:rPr lang="ru-RU" altLang="ru-RU" b="1"/>
              <a:t>яичный желток, печень, молоко.</a:t>
            </a:r>
          </a:p>
        </p:txBody>
      </p:sp>
      <p:pic>
        <p:nvPicPr>
          <p:cNvPr id="35848" name="Picture 8" descr="горо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14625"/>
            <a:ext cx="12858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сала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9542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00100" y="0"/>
            <a:ext cx="692951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ИСТОЧНИКИ ВИТАМИНА </a:t>
            </a:r>
            <a:r>
              <a:rPr lang="en-US" sz="4400" b="1" dirty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endParaRPr lang="ru-RU" sz="4400" dirty="0"/>
          </a:p>
        </p:txBody>
      </p:sp>
      <p:pic>
        <p:nvPicPr>
          <p:cNvPr id="15" name="Picture 9" descr="41547491a4d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214563"/>
            <a:ext cx="35671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136e3fa14ea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630738"/>
            <a:ext cx="223837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яйцо разр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715000"/>
            <a:ext cx="16525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молоко яйц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4"/>
          <a:stretch>
            <a:fillRect/>
          </a:stretch>
        </p:blipFill>
        <p:spPr bwMode="auto">
          <a:xfrm>
            <a:off x="142875" y="2571750"/>
            <a:ext cx="10858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ar27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214563"/>
            <a:ext cx="78898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orashar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9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857250" y="4000500"/>
            <a:ext cx="4357688" cy="2062163"/>
          </a:xfrm>
          <a:prstGeom prst="rect">
            <a:avLst/>
          </a:prstGeom>
          <a:solidFill>
            <a:schemeClr val="bg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accent2"/>
                </a:solidFill>
              </a:rPr>
              <a:t>А также желательно </a:t>
            </a:r>
          </a:p>
          <a:p>
            <a:pPr algn="ctr"/>
            <a:r>
              <a:rPr lang="ru-RU" altLang="ru-RU" b="1">
                <a:solidFill>
                  <a:schemeClr val="accent2"/>
                </a:solidFill>
              </a:rPr>
              <a:t>дополнительно принимать </a:t>
            </a:r>
          </a:p>
          <a:p>
            <a:pPr algn="ctr"/>
            <a:r>
              <a:rPr lang="ru-RU" altLang="ru-RU" b="1">
                <a:solidFill>
                  <a:schemeClr val="accent2"/>
                </a:solidFill>
              </a:rPr>
              <a:t>специальные</a:t>
            </a:r>
          </a:p>
          <a:p>
            <a:pPr algn="ctr"/>
            <a:r>
              <a:rPr lang="ru-RU" altLang="ru-RU" sz="2000" b="1">
                <a:solidFill>
                  <a:schemeClr val="accent2"/>
                </a:solidFill>
              </a:rPr>
              <a:t>витаминные комплексы</a:t>
            </a:r>
            <a:r>
              <a:rPr lang="ru-RU" altLang="ru-RU" b="1">
                <a:solidFill>
                  <a:schemeClr val="accent2"/>
                </a:solidFill>
              </a:rPr>
              <a:t>, </a:t>
            </a:r>
          </a:p>
          <a:p>
            <a:pPr algn="ctr"/>
            <a:r>
              <a:rPr lang="ru-RU" altLang="ru-RU" b="1">
                <a:solidFill>
                  <a:schemeClr val="accent2"/>
                </a:solidFill>
              </a:rPr>
              <a:t>так как не все витамины </a:t>
            </a:r>
          </a:p>
          <a:p>
            <a:pPr algn="ctr"/>
            <a:r>
              <a:rPr lang="ru-RU" altLang="ru-RU" b="1">
                <a:solidFill>
                  <a:schemeClr val="accent2"/>
                </a:solidFill>
              </a:rPr>
              <a:t>хорошо усваиваются </a:t>
            </a:r>
          </a:p>
          <a:p>
            <a:pPr algn="ctr"/>
            <a:r>
              <a:rPr lang="ru-RU" altLang="ru-RU" b="1">
                <a:solidFill>
                  <a:schemeClr val="accent2"/>
                </a:solidFill>
              </a:rPr>
              <a:t>из продуктов питания.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14750"/>
            <a:ext cx="31432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43438" y="714375"/>
            <a:ext cx="4286250" cy="2246313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accent2"/>
                </a:solidFill>
              </a:rPr>
              <a:t>  Каждый вид продуктов полезен по - своему. </a:t>
            </a:r>
          </a:p>
          <a:p>
            <a:pPr algn="ctr"/>
            <a:r>
              <a:rPr lang="ru-RU" altLang="ru-RU" sz="2000" b="1">
                <a:solidFill>
                  <a:schemeClr val="accent2"/>
                </a:solidFill>
              </a:rPr>
              <a:t>Очень важно, </a:t>
            </a:r>
          </a:p>
          <a:p>
            <a:pPr algn="ctr"/>
            <a:r>
              <a:rPr lang="ru-RU" altLang="ru-RU" sz="2000" b="1">
                <a:solidFill>
                  <a:schemeClr val="accent2"/>
                </a:solidFill>
              </a:rPr>
              <a:t>чтобы мы употребляли в правильной пропорции </a:t>
            </a:r>
          </a:p>
          <a:p>
            <a:pPr algn="ctr"/>
            <a:r>
              <a:rPr lang="ru-RU" altLang="ru-RU" sz="2000" b="1">
                <a:solidFill>
                  <a:schemeClr val="accent2"/>
                </a:solidFill>
              </a:rPr>
              <a:t>все необходимые </a:t>
            </a:r>
          </a:p>
          <a:p>
            <a:pPr algn="ctr"/>
            <a:r>
              <a:rPr lang="ru-RU" altLang="ru-RU" sz="2000" b="1">
                <a:solidFill>
                  <a:schemeClr val="accent2"/>
                </a:solidFill>
              </a:rPr>
              <a:t>продукты.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088063"/>
            <a:ext cx="9144000" cy="76993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</a:rPr>
              <a:t>ВСЕМ ЗДОРОВЬЯ!!!</a:t>
            </a:r>
          </a:p>
        </p:txBody>
      </p:sp>
      <p:pic>
        <p:nvPicPr>
          <p:cNvPr id="17" name="Рисунок 16" descr="Healthy Food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45720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1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103" grpId="0" animBg="1"/>
      <p:bldP spid="18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425</Words>
  <Application>Microsoft Office PowerPoint</Application>
  <PresentationFormat>Экран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Диана</cp:lastModifiedBy>
  <cp:revision>2</cp:revision>
  <dcterms:created xsi:type="dcterms:W3CDTF">2014-04-05T05:41:15Z</dcterms:created>
  <dcterms:modified xsi:type="dcterms:W3CDTF">2014-04-05T05:46:26Z</dcterms:modified>
</cp:coreProperties>
</file>