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69" r:id="rId1"/>
  </p:sldMasterIdLst>
  <p:notesMasterIdLst>
    <p:notesMasterId r:id="rId18"/>
  </p:notesMasterIdLst>
  <p:sldIdLst>
    <p:sldId id="297" r:id="rId2"/>
    <p:sldId id="299" r:id="rId3"/>
    <p:sldId id="298" r:id="rId4"/>
    <p:sldId id="257" r:id="rId5"/>
    <p:sldId id="258" r:id="rId6"/>
    <p:sldId id="300" r:id="rId7"/>
    <p:sldId id="259" r:id="rId8"/>
    <p:sldId id="301" r:id="rId9"/>
    <p:sldId id="260" r:id="rId10"/>
    <p:sldId id="270" r:id="rId11"/>
    <p:sldId id="276" r:id="rId12"/>
    <p:sldId id="291" r:id="rId13"/>
    <p:sldId id="293" r:id="rId14"/>
    <p:sldId id="294" r:id="rId15"/>
    <p:sldId id="295" r:id="rId16"/>
    <p:sldId id="296" r:id="rId17"/>
  </p:sldIdLst>
  <p:sldSz cx="9144000" cy="6858000" type="screen4x3"/>
  <p:notesSz cx="6858000" cy="9144000"/>
  <p:defaultTextStyle>
    <a:defPPr>
      <a:defRPr lang="en-GB"/>
    </a:defPPr>
    <a:lvl1pPr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1pPr>
    <a:lvl2pPr marL="742950" indent="-28575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2pPr>
    <a:lvl3pPr marL="11430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3pPr>
    <a:lvl4pPr marL="16002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4pPr>
    <a:lvl5pPr marL="2057400" indent="-228600" algn="l" defTabSz="449263" rtl="0" eaLnBrk="0" fontAlgn="base" hangingPunct="0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+mn-ea"/>
        <a:cs typeface="Arial Unicode MS" charset="0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+mn-ea"/>
        <a:cs typeface="Arial Unicode MS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  <p:clrMru>
    <a:srgbClr val="00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903" autoAdjust="0"/>
  </p:normalViewPr>
  <p:slideViewPr>
    <p:cSldViewPr>
      <p:cViewPr varScale="1">
        <p:scale>
          <a:sx n="74" d="100"/>
          <a:sy n="74" d="100"/>
        </p:scale>
        <p:origin x="-126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-270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1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695325"/>
            <a:ext cx="0" cy="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3074" name="Rectangle 2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84813" cy="4113213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40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27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373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475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505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60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47107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5427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9635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95325"/>
            <a:ext cx="4572000" cy="3429000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7168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  <a:ln/>
        </p:spPr>
        <p:txBody>
          <a:bodyPr wrap="none" anchor="ctr"/>
          <a:lstStyle/>
          <a:p>
            <a:endParaRPr lang="ru-RU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3/26/2014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886F2F05-5822-4183-8619-E80E5AEC3D3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217746-5764-4197-B959-3A49BF8707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B344CA3-BE27-40B6-81BF-EDF09980AE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C0F4724-1263-4768-88F5-E9031BF722F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DE51F3-272E-4162-802A-DEA70BC415F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EE8D7-CC73-4CF3-A632-3A2C31BB1D4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44213AF-26F6-41FA-8D85-E2C5388D6E58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>
              <a:defRPr/>
            </a:pPr>
            <a:fld id="{01883B15-1036-47F0-B090-469FA2EEA7D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44213AF-26F6-41FA-8D85-E2C5388D6E58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pPr>
              <a:defRPr/>
            </a:pPr>
            <a:fld id="{A8CFBE5A-1778-4655-B178-9822369D47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8DDFD6C-F32D-4F12-94A4-E6566B5C436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3/26/2014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74E00F5-CC0A-4581-B3F7-41B15BF337F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3/26/2014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F45D44-9382-4FE3-8E3F-0183CDB6583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3/26/2014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7F3745ED-DFC2-469A-9370-CB3F2D5B6DB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59632" y="620688"/>
            <a:ext cx="6555000" cy="501675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Заманауи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сабақ және 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оны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жаңа білім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беру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стандартына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4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сәйкес моделдеу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»</a:t>
            </a:r>
            <a:endParaRPr lang="ru-RU" sz="4000" dirty="0" smtClean="0">
              <a:solidFill>
                <a:schemeClr val="accent2"/>
              </a:solidFill>
            </a:endParaRP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«М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оделирование 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урока 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в 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свете 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новых 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образовательных </a:t>
            </a:r>
          </a:p>
          <a:p>
            <a:pPr algn="ctr"/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тандартов»</a:t>
            </a:r>
            <a:endParaRPr lang="ru-RU" sz="40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286000" y="3573016"/>
            <a:ext cx="4572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За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3D1DF"/>
            </a:gs>
            <a:gs pos="100000">
              <a:srgbClr val="80A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"/>
          <p:cNvSpPr txBox="1">
            <a:spLocks noChangeArrowheads="1"/>
          </p:cNvSpPr>
          <p:nvPr/>
        </p:nvSpPr>
        <p:spPr bwMode="auto">
          <a:xfrm>
            <a:off x="381000" y="228600"/>
            <a:ext cx="8382000" cy="1447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4000" b="1" i="1">
                <a:solidFill>
                  <a:srgbClr val="C00000"/>
                </a:solidFill>
                <a:latin typeface="Times New Roman" pitchFamily="16" charset="0"/>
              </a:rPr>
              <a:t>Где же зона творчества учителя?</a:t>
            </a:r>
          </a:p>
        </p:txBody>
      </p:sp>
      <p:sp>
        <p:nvSpPr>
          <p:cNvPr id="17411" name="Text Box 2"/>
          <p:cNvSpPr txBox="1">
            <a:spLocks noChangeArrowheads="1"/>
          </p:cNvSpPr>
          <p:nvPr/>
        </p:nvSpPr>
        <p:spPr bwMode="auto">
          <a:xfrm>
            <a:off x="228600" y="1981200"/>
            <a:ext cx="8686800" cy="4876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273050" indent="-271463" eaLnBrk="1" hangingPunct="1">
              <a:spcBef>
                <a:spcPts val="800"/>
              </a:spcBef>
              <a:buClrTx/>
              <a:buSzPct val="60000"/>
              <a:buFontTx/>
              <a:buNone/>
              <a:tabLst>
                <a:tab pos="2730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 b="1">
                <a:solidFill>
                  <a:srgbClr val="FFFFFF"/>
                </a:solidFill>
                <a:latin typeface="Times New Roman" pitchFamily="16" charset="0"/>
              </a:rPr>
              <a:t>	</a:t>
            </a:r>
            <a:r>
              <a:rPr lang="ru-RU" sz="3200">
                <a:solidFill>
                  <a:srgbClr val="FFFFFF"/>
                </a:solidFill>
                <a:latin typeface="Times New Roman" pitchFamily="16" charset="0"/>
              </a:rPr>
              <a:t>Может изменяться:</a:t>
            </a:r>
          </a:p>
          <a:p>
            <a:pPr marL="273050" indent="-271463" eaLnBrk="1" hangingPunct="1">
              <a:spcBef>
                <a:spcPts val="800"/>
              </a:spcBef>
              <a:buClr>
                <a:srgbClr val="0000FF"/>
              </a:buClr>
              <a:buSzPct val="60000"/>
              <a:buFont typeface="Wingdings" charset="2"/>
              <a:buChar char=""/>
              <a:tabLst>
                <a:tab pos="2730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C00000"/>
                </a:solidFill>
                <a:latin typeface="Times New Roman" pitchFamily="16" charset="0"/>
              </a:rPr>
              <a:t>время</a:t>
            </a:r>
            <a:r>
              <a:rPr lang="ru-RU" sz="3200">
                <a:solidFill>
                  <a:srgbClr val="FFFFFF"/>
                </a:solidFill>
                <a:latin typeface="Times New Roman" pitchFamily="16" charset="0"/>
              </a:rPr>
              <a:t>, отводимое педагогом на каждый этап (т.е. длительность этапа);</a:t>
            </a:r>
          </a:p>
          <a:p>
            <a:pPr marL="273050" indent="-271463" eaLnBrk="1" hangingPunct="1">
              <a:spcBef>
                <a:spcPts val="800"/>
              </a:spcBef>
              <a:buClr>
                <a:srgbClr val="0000FF"/>
              </a:buClr>
              <a:buSzPct val="60000"/>
              <a:buFont typeface="Wingdings" charset="2"/>
              <a:buChar char=""/>
              <a:tabLst>
                <a:tab pos="2730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C00000"/>
                </a:solidFill>
                <a:latin typeface="Times New Roman" pitchFamily="16" charset="0"/>
              </a:rPr>
              <a:t>содержание</a:t>
            </a:r>
            <a:r>
              <a:rPr lang="ru-RU" sz="3200">
                <a:solidFill>
                  <a:srgbClr val="FFFFFF"/>
                </a:solidFill>
                <a:latin typeface="Times New Roman" pitchFamily="16" charset="0"/>
              </a:rPr>
              <a:t> (система дидактических развиваю-щих заданий) этапа;</a:t>
            </a:r>
          </a:p>
          <a:p>
            <a:pPr marL="273050" indent="-271463" eaLnBrk="1" hangingPunct="1">
              <a:spcBef>
                <a:spcPts val="800"/>
              </a:spcBef>
              <a:buClr>
                <a:srgbClr val="0000FF"/>
              </a:buClr>
              <a:buSzPct val="60000"/>
              <a:buFont typeface="Wingdings" charset="2"/>
              <a:buChar char=""/>
              <a:tabLst>
                <a:tab pos="2730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C00000"/>
                </a:solidFill>
                <a:latin typeface="Times New Roman" pitchFamily="16" charset="0"/>
              </a:rPr>
              <a:t>методы</a:t>
            </a:r>
            <a:r>
              <a:rPr lang="ru-RU" sz="3200">
                <a:solidFill>
                  <a:srgbClr val="FFFFFF"/>
                </a:solidFill>
                <a:latin typeface="Times New Roman" pitchFamily="16" charset="0"/>
              </a:rPr>
              <a:t> и </a:t>
            </a:r>
            <a:r>
              <a:rPr lang="ru-RU" sz="3200">
                <a:solidFill>
                  <a:srgbClr val="C00000"/>
                </a:solidFill>
                <a:latin typeface="Times New Roman" pitchFamily="16" charset="0"/>
              </a:rPr>
              <a:t>способ</a:t>
            </a:r>
            <a:r>
              <a:rPr lang="ru-RU" sz="3200">
                <a:solidFill>
                  <a:srgbClr val="FFFFFF"/>
                </a:solidFill>
                <a:latin typeface="Times New Roman" pitchFamily="16" charset="0"/>
              </a:rPr>
              <a:t> обучения;</a:t>
            </a:r>
          </a:p>
          <a:p>
            <a:pPr marL="273050" indent="-271463" eaLnBrk="1" hangingPunct="1">
              <a:spcBef>
                <a:spcPts val="800"/>
              </a:spcBef>
              <a:buClr>
                <a:srgbClr val="0000FF"/>
              </a:buClr>
              <a:buSzPct val="60000"/>
              <a:buFont typeface="Wingdings" charset="2"/>
              <a:buChar char=""/>
              <a:tabLst>
                <a:tab pos="273050" algn="l"/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</a:pPr>
            <a:r>
              <a:rPr lang="ru-RU" sz="3200">
                <a:solidFill>
                  <a:srgbClr val="C00000"/>
                </a:solidFill>
                <a:latin typeface="Times New Roman" pitchFamily="16" charset="0"/>
              </a:rPr>
              <a:t>средства</a:t>
            </a:r>
            <a:r>
              <a:rPr lang="ru-RU" sz="3200">
                <a:solidFill>
                  <a:srgbClr val="FFFFFF"/>
                </a:solidFill>
                <a:latin typeface="Times New Roman" pitchFamily="16" charset="0"/>
              </a:rPr>
              <a:t> и </a:t>
            </a:r>
            <a:r>
              <a:rPr lang="ru-RU" sz="3200">
                <a:solidFill>
                  <a:srgbClr val="C00000"/>
                </a:solidFill>
                <a:latin typeface="Times New Roman" pitchFamily="16" charset="0"/>
              </a:rPr>
              <a:t>формы</a:t>
            </a:r>
            <a:r>
              <a:rPr lang="ru-RU" sz="3200">
                <a:solidFill>
                  <a:srgbClr val="FFFFFF"/>
                </a:solidFill>
                <a:latin typeface="Times New Roman" pitchFamily="16" charset="0"/>
              </a:rPr>
              <a:t> организации учебно-воспитательного процесса.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3D1DF"/>
            </a:gs>
            <a:gs pos="100000">
              <a:srgbClr val="80A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1524000" y="0"/>
            <a:ext cx="68707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algn="ctr" eaLnBrk="1" hangingPunct="1"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ru-RU" sz="40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81000" y="1371600"/>
            <a:ext cx="8610600" cy="561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pPr marL="341313" indent="-341313" eaLnBrk="1" hangingPunct="1">
              <a:spcBef>
                <a:spcPts val="800"/>
              </a:spcBef>
              <a:buClrTx/>
              <a:buSzPct val="6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endParaRPr lang="ru-RU" sz="3200" i="1" dirty="0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pitchFamily="16" charset="0"/>
            </a:endParaRPr>
          </a:p>
        </p:txBody>
      </p:sp>
      <p:pic>
        <p:nvPicPr>
          <p:cNvPr id="2048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52400"/>
            <a:ext cx="1446213" cy="13081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1152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800" b="1" dirty="0" smtClean="0"/>
              <a:t>Организационный   момент</a:t>
            </a:r>
            <a:endParaRPr lang="ru-RU" sz="2800" dirty="0" smtClean="0"/>
          </a:p>
          <a:p>
            <a:r>
              <a:rPr lang="ru-RU" sz="2800" b="1" dirty="0" smtClean="0"/>
              <a:t>Актуализация знаний</a:t>
            </a:r>
            <a:endParaRPr lang="ru-RU" sz="2800" dirty="0" smtClean="0"/>
          </a:p>
          <a:p>
            <a:r>
              <a:rPr lang="ru-RU" sz="2800" b="1" dirty="0" smtClean="0"/>
              <a:t>Проблемное объяснение нового знания</a:t>
            </a:r>
            <a:endParaRPr lang="ru-RU" sz="2800" dirty="0" smtClean="0"/>
          </a:p>
          <a:p>
            <a:r>
              <a:rPr lang="ru-RU" sz="2800" b="1" dirty="0" smtClean="0"/>
              <a:t>Первичное закрепление во внешней речи</a:t>
            </a:r>
            <a:endParaRPr lang="ru-RU" sz="2800" dirty="0" smtClean="0"/>
          </a:p>
          <a:p>
            <a:r>
              <a:rPr lang="ru-RU" sz="2800" b="1" dirty="0" smtClean="0"/>
              <a:t>Самостоятельная работа с самопроверкой</a:t>
            </a:r>
            <a:endParaRPr lang="ru-RU" sz="2800" dirty="0" smtClean="0"/>
          </a:p>
          <a:p>
            <a:r>
              <a:rPr lang="ru-RU" sz="2800" b="1" dirty="0" smtClean="0"/>
              <a:t>Включение нового знания в систему знаний. Повторение .</a:t>
            </a:r>
            <a:endParaRPr lang="ru-RU" sz="2800" dirty="0" smtClean="0"/>
          </a:p>
          <a:p>
            <a:r>
              <a:rPr lang="ru-RU" sz="2800" b="1" dirty="0" smtClean="0"/>
              <a:t>Рефлексия. Итог урока.</a:t>
            </a:r>
            <a:endParaRPr lang="ru-RU" sz="2800" dirty="0" smtClean="0"/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000101" y="764704"/>
            <a:ext cx="7929617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Структура урока </a:t>
            </a:r>
            <a:endParaRPr lang="ru-RU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3D1DF"/>
            </a:gs>
            <a:gs pos="100000">
              <a:srgbClr val="80A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842" name="Group 1"/>
          <p:cNvGrpSpPr>
            <a:grpSpLocks/>
          </p:cNvGrpSpPr>
          <p:nvPr/>
        </p:nvGrpSpPr>
        <p:grpSpPr bwMode="auto">
          <a:xfrm>
            <a:off x="0" y="304800"/>
            <a:ext cx="8913813" cy="7767638"/>
            <a:chOff x="0" y="192"/>
            <a:chExt cx="5615" cy="3887"/>
          </a:xfrm>
        </p:grpSpPr>
        <p:pic>
          <p:nvPicPr>
            <p:cNvPr id="35843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192"/>
              <a:ext cx="5615" cy="38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</p:pic>
        <p:sp>
          <p:nvSpPr>
            <p:cNvPr id="35844" name="Text Box 3"/>
            <p:cNvSpPr txBox="1">
              <a:spLocks noChangeArrowheads="1"/>
            </p:cNvSpPr>
            <p:nvPr/>
          </p:nvSpPr>
          <p:spPr bwMode="auto">
            <a:xfrm>
              <a:off x="0" y="192"/>
              <a:ext cx="5615" cy="3887"/>
            </a:xfrm>
            <a:prstGeom prst="rect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3D1DF"/>
            </a:gs>
            <a:gs pos="100000">
              <a:srgbClr val="80A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685800"/>
            <a:ext cx="8382000" cy="6172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3D1DF"/>
            </a:gs>
            <a:gs pos="100000">
              <a:srgbClr val="80A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1000"/>
            <a:ext cx="8534400" cy="609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3D1DF"/>
            </a:gs>
            <a:gs pos="100000">
              <a:srgbClr val="80A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381000"/>
            <a:ext cx="8382000" cy="6096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3D1DF"/>
            </a:gs>
            <a:gs pos="100000">
              <a:srgbClr val="80A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04800"/>
            <a:ext cx="8534400" cy="6324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>
            <a:lum bright="-18000" contrast="30000"/>
          </a:blip>
          <a:srcRect l="13849" r="14763" b="16949"/>
          <a:stretch>
            <a:fillRect/>
          </a:stretch>
        </p:blipFill>
        <p:spPr bwMode="auto">
          <a:xfrm>
            <a:off x="539552" y="476672"/>
            <a:ext cx="7920880" cy="5400600"/>
          </a:xfrm>
          <a:prstGeom prst="rect">
            <a:avLst/>
          </a:prstGeom>
          <a:noFill/>
          <a:ln w="9525">
            <a:solidFill>
              <a:srgbClr val="808080"/>
            </a:solidFill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err="1" smtClean="0"/>
              <a:t>Заманауи</a:t>
            </a:r>
            <a:r>
              <a:rPr lang="ru-RU" dirty="0" smtClean="0"/>
              <a:t> </a:t>
            </a:r>
            <a:r>
              <a:rPr lang="ru-RU" dirty="0" err="1" smtClean="0"/>
              <a:t>сабақ дегеніміз</a:t>
            </a:r>
            <a:r>
              <a:rPr lang="ru-RU" dirty="0" smtClean="0"/>
              <a:t> не? Что </a:t>
            </a:r>
            <a:r>
              <a:rPr lang="ru-RU" dirty="0" smtClean="0"/>
              <a:t>такое современный урок? </a:t>
            </a:r>
          </a:p>
          <a:p>
            <a:r>
              <a:rPr lang="ru-RU" dirty="0" err="1" smtClean="0"/>
              <a:t>Заманауи</a:t>
            </a:r>
            <a:r>
              <a:rPr lang="ru-RU" dirty="0" smtClean="0"/>
              <a:t> </a:t>
            </a:r>
            <a:r>
              <a:rPr lang="ru-RU" dirty="0" err="1" smtClean="0"/>
              <a:t>сабақтың түрі.</a:t>
            </a:r>
            <a:r>
              <a:rPr lang="ru-RU" dirty="0" err="1" smtClean="0"/>
              <a:t>Структура </a:t>
            </a:r>
            <a:r>
              <a:rPr lang="ru-RU" dirty="0" smtClean="0"/>
              <a:t>современного урока.</a:t>
            </a:r>
          </a:p>
          <a:p>
            <a:r>
              <a:rPr lang="ru-RU" dirty="0" err="1" smtClean="0"/>
              <a:t>Қандай факторға байланысты</a:t>
            </a:r>
            <a:r>
              <a:rPr lang="ru-RU" dirty="0" smtClean="0"/>
              <a:t> </a:t>
            </a:r>
            <a:r>
              <a:rPr lang="ru-RU" dirty="0" err="1" smtClean="0"/>
              <a:t>заманауи</a:t>
            </a:r>
            <a:r>
              <a:rPr lang="ru-RU" dirty="0" smtClean="0"/>
              <a:t> </a:t>
            </a:r>
            <a:r>
              <a:rPr lang="ru-RU" dirty="0" err="1" smtClean="0"/>
              <a:t>сабақтарды кіріктіруге</a:t>
            </a:r>
            <a:r>
              <a:rPr lang="ru-RU" dirty="0" smtClean="0"/>
              <a:t> </a:t>
            </a:r>
            <a:r>
              <a:rPr lang="ru-RU" dirty="0" err="1" smtClean="0"/>
              <a:t>қажеттілік туындады</a:t>
            </a:r>
            <a:r>
              <a:rPr lang="ru-RU" dirty="0" smtClean="0"/>
              <a:t>? Какие </a:t>
            </a:r>
            <a:r>
              <a:rPr lang="ru-RU" dirty="0" smtClean="0"/>
              <a:t>факторы влияют на необходимость внедрения современного урока? </a:t>
            </a:r>
          </a:p>
          <a:p>
            <a:r>
              <a:rPr lang="ru-RU" dirty="0" err="1" smtClean="0"/>
              <a:t>Заманауи</a:t>
            </a:r>
            <a:r>
              <a:rPr lang="ru-RU" dirty="0" smtClean="0"/>
              <a:t> </a:t>
            </a:r>
            <a:r>
              <a:rPr lang="ru-RU" dirty="0" err="1" smtClean="0"/>
              <a:t>сабақтың қандай  ерекшелігі</a:t>
            </a:r>
            <a:r>
              <a:rPr lang="ru-RU" dirty="0" smtClean="0"/>
              <a:t> </a:t>
            </a:r>
            <a:r>
              <a:rPr lang="ru-RU" dirty="0" smtClean="0"/>
              <a:t>бар</a:t>
            </a:r>
            <a:r>
              <a:rPr lang="ru-RU" dirty="0" smtClean="0"/>
              <a:t>? Какие </a:t>
            </a:r>
            <a:r>
              <a:rPr lang="ru-RU" dirty="0" smtClean="0"/>
              <a:t>особенности имеет современный урок?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60648"/>
            <a:ext cx="8208912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Қандай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сұрақтарға жауап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алғым келеді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На 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какие вопросы хочу </a:t>
            </a:r>
          </a:p>
          <a:p>
            <a:pPr algn="ctr"/>
            <a:r>
              <a:rPr lang="ru-RU" sz="3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получитьответ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3D1DF"/>
            </a:gs>
            <a:gs pos="100000">
              <a:srgbClr val="80A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571479"/>
            <a:ext cx="8229600" cy="849333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smtClean="0">
                <a:solidFill>
                  <a:schemeClr val="accent1">
                    <a:satMod val="150000"/>
                  </a:schemeClr>
                </a:solidFill>
              </a:rPr>
              <a:t>          Кредо успешного педагога</a:t>
            </a:r>
          </a:p>
        </p:txBody>
      </p:sp>
      <p:sp>
        <p:nvSpPr>
          <p:cNvPr id="10243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2286000"/>
            <a:ext cx="8229600" cy="3844925"/>
          </a:xfrm>
        </p:spPr>
        <p:txBody>
          <a:bodyPr>
            <a:normAutofit lnSpcReduction="10000"/>
          </a:bodyPr>
          <a:lstStyle/>
          <a:p>
            <a:pPr marL="341313" indent="-341313" eaLnBrk="1" hangingPunct="1">
              <a:spcBef>
                <a:spcPts val="1100"/>
              </a:spcBef>
              <a:buClr>
                <a:srgbClr val="0000FF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z="4400" b="1" i="1" smtClean="0"/>
              <a:t>«Если мы будем учить сегодня так, как мы учили вчера, мы украдем у наших детей завтра»</a:t>
            </a:r>
          </a:p>
          <a:p>
            <a:pPr marL="341313" indent="-341313" eaLnBrk="1" hangingPunct="1">
              <a:buClrTx/>
              <a:buSzPct val="60000"/>
              <a:buFontTx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mtClean="0"/>
              <a:t>                                                    Джон Дьюи</a:t>
            </a:r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1981200" cy="1735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3D1DF"/>
            </a:gs>
            <a:gs pos="100000">
              <a:srgbClr val="80A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6900" y="277813"/>
            <a:ext cx="7950200" cy="1143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6146" name="Rectangle 2"/>
          <p:cNvSpPr>
            <a:spLocks noGrp="1" noChangeArrowheads="1"/>
          </p:cNvSpPr>
          <p:nvPr>
            <p:ph sz="half" idx="1"/>
          </p:nvPr>
        </p:nvSpPr>
        <p:spPr>
          <a:xfrm>
            <a:off x="323528" y="1600200"/>
            <a:ext cx="4248472" cy="4530725"/>
          </a:xfrm>
        </p:spPr>
        <p:txBody>
          <a:bodyPr rtlCol="0">
            <a:normAutofit/>
          </a:bodyPr>
          <a:lstStyle/>
          <a:p>
            <a:pPr marL="438912" indent="-341313" eaLnBrk="1" fontAlgn="auto" hangingPunct="1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33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Дәстүрлі көзқарас:</a:t>
            </a:r>
            <a:endParaRPr lang="ru-RU" sz="3300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438912" indent="-341313">
              <a:lnSpc>
                <a:spcPct val="90000"/>
              </a:lnSpc>
              <a:spcBef>
                <a:spcPts val="825"/>
              </a:spcBef>
              <a:buClrTx/>
              <a:buSzPct val="60000"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Мектептің 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баста </a:t>
            </a:r>
            <a:r>
              <a:rPr lang="ru-RU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міндеті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–</a:t>
            </a:r>
            <a:r>
              <a:rPr lang="ru-RU" sz="2400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жақсы білім</a:t>
            </a:r>
            <a:r>
              <a:rPr lang="ru-RU" sz="2400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беру.</a:t>
            </a:r>
            <a:r>
              <a:rPr lang="ru-RU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33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Традиционный </a:t>
            </a:r>
            <a:r>
              <a:rPr lang="ru-RU" sz="33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взгляд: </a:t>
            </a:r>
          </a:p>
          <a:p>
            <a:pPr marL="438912" indent="-341313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Основная </a:t>
            </a:r>
            <a:r>
              <a:rPr lang="ru-RU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задача школы - дать хорошие</a:t>
            </a:r>
            <a:r>
              <a:rPr lang="ru-RU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прочные ЗНАНИЯ</a:t>
            </a:r>
          </a:p>
          <a:p>
            <a:pPr marL="438912" indent="-341313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Pct val="60000"/>
              <a:buFontTx/>
              <a:buNone/>
              <a:tabLst>
                <a:tab pos="912813" algn="l"/>
                <a:tab pos="1827213" algn="l"/>
                <a:tab pos="2741613" algn="l"/>
                <a:tab pos="3656013" algn="l"/>
                <a:tab pos="4570413" algn="l"/>
                <a:tab pos="5484813" algn="l"/>
                <a:tab pos="6399213" algn="l"/>
                <a:tab pos="7313613" algn="l"/>
                <a:tab pos="8228013" algn="l"/>
                <a:tab pos="9142413" algn="l"/>
                <a:tab pos="10056813" algn="l"/>
              </a:tabLst>
              <a:defRPr/>
            </a:pPr>
            <a:endParaRPr lang="ru-RU" b="1" dirty="0" smtClean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68" name="Rectangle 3"/>
          <p:cNvSpPr>
            <a:spLocks noGrp="1" noChangeArrowheads="1"/>
          </p:cNvSpPr>
          <p:nvPr>
            <p:ph sz="half" idx="2"/>
          </p:nvPr>
        </p:nvSpPr>
        <p:spPr>
          <a:xfrm>
            <a:off x="4500563" y="1600200"/>
            <a:ext cx="4186237" cy="4953000"/>
          </a:xfrm>
        </p:spPr>
        <p:txBody>
          <a:bodyPr/>
          <a:lstStyle/>
          <a:p>
            <a:pPr marL="341313" indent="-341313">
              <a:lnSpc>
                <a:spcPct val="90000"/>
              </a:lnSpc>
              <a:buClr>
                <a:srgbClr val="0000FF"/>
              </a:buClr>
              <a:buSzPct val="60000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b="1" dirty="0" smtClean="0">
                <a:solidFill>
                  <a:srgbClr val="0000FF"/>
                </a:solidFill>
              </a:rPr>
              <a:t>«</a:t>
            </a:r>
            <a:r>
              <a:rPr lang="ru-RU" b="1" dirty="0" err="1" smtClean="0">
                <a:solidFill>
                  <a:srgbClr val="0000FF"/>
                </a:solidFill>
              </a:rPr>
              <a:t>Білім</a:t>
            </a:r>
            <a:r>
              <a:rPr lang="ru-RU" b="1" dirty="0" smtClean="0">
                <a:solidFill>
                  <a:srgbClr val="0000FF"/>
                </a:solidFill>
              </a:rPr>
              <a:t> беру </a:t>
            </a:r>
            <a:r>
              <a:rPr lang="ru-RU" b="1" dirty="0" err="1" smtClean="0">
                <a:solidFill>
                  <a:srgbClr val="0000FF"/>
                </a:solidFill>
              </a:rPr>
              <a:t>парадигмасының өзгеруі</a:t>
            </a:r>
            <a:r>
              <a:rPr lang="ru-RU" dirty="0" err="1" smtClean="0"/>
              <a:t> </a:t>
            </a:r>
            <a:r>
              <a:rPr lang="ru-RU" dirty="0" smtClean="0"/>
              <a:t>(</a:t>
            </a:r>
            <a:r>
              <a:rPr lang="ru-RU" dirty="0" err="1" smtClean="0"/>
              <a:t>мақсаты</a:t>
            </a:r>
            <a:r>
              <a:rPr lang="ru-RU" dirty="0" smtClean="0"/>
              <a:t>). </a:t>
            </a:r>
            <a:r>
              <a:rPr lang="ru-RU" dirty="0" err="1" smtClean="0"/>
              <a:t>Көптеген білім</a:t>
            </a:r>
            <a:r>
              <a:rPr lang="ru-RU" dirty="0" smtClean="0"/>
              <a:t> </a:t>
            </a:r>
            <a:r>
              <a:rPr lang="ru-RU" dirty="0" err="1" smtClean="0"/>
              <a:t>беруден</a:t>
            </a:r>
            <a:r>
              <a:rPr lang="ru-RU" dirty="0" smtClean="0"/>
              <a:t> </a:t>
            </a:r>
            <a:r>
              <a:rPr lang="ru-RU" dirty="0" err="1" smtClean="0"/>
              <a:t>гөрі </a:t>
            </a:r>
            <a:r>
              <a:rPr lang="ru-RU" dirty="0" smtClean="0"/>
              <a:t>– </a:t>
            </a:r>
            <a:r>
              <a:rPr lang="ru-RU" dirty="0" err="1" smtClean="0"/>
              <a:t>әр түрлі әдіс-тәсілдер арқылы оқушы </a:t>
            </a:r>
            <a:r>
              <a:rPr lang="ru-RU" b="1" dirty="0" smtClean="0">
                <a:solidFill>
                  <a:srgbClr val="2B03F5"/>
                </a:solidFill>
              </a:rPr>
              <a:t>ТҰЛҒАСЫНЫҢ </a:t>
            </a:r>
            <a:r>
              <a:rPr lang="ru-RU" b="1" dirty="0" err="1" smtClean="0">
                <a:solidFill>
                  <a:srgbClr val="2B03F5"/>
                </a:solidFill>
              </a:rPr>
              <a:t>д</a:t>
            </a:r>
            <a:r>
              <a:rPr lang="ru-RU" b="1" dirty="0" err="1" smtClean="0">
                <a:solidFill>
                  <a:srgbClr val="2B03F5"/>
                </a:solidFill>
              </a:rPr>
              <a:t>амуына</a:t>
            </a:r>
            <a:r>
              <a:rPr lang="ru-RU" b="1" dirty="0" smtClean="0">
                <a:solidFill>
                  <a:srgbClr val="2B03F5"/>
                </a:solidFill>
              </a:rPr>
              <a:t> </a:t>
            </a:r>
            <a:r>
              <a:rPr lang="ru-RU" dirty="0" smtClean="0"/>
              <a:t> </a:t>
            </a:r>
            <a:r>
              <a:rPr lang="ru-RU" dirty="0" err="1" smtClean="0"/>
              <a:t>ықпал ету</a:t>
            </a:r>
            <a:r>
              <a:rPr lang="ru-RU" dirty="0" smtClean="0"/>
              <a:t>.</a:t>
            </a:r>
            <a:endParaRPr lang="ru-RU" dirty="0" smtClean="0"/>
          </a:p>
          <a:p>
            <a:pPr marL="341313" indent="-341313" eaLnBrk="1" hangingPunct="1">
              <a:lnSpc>
                <a:spcPct val="90000"/>
              </a:lnSpc>
              <a:buClr>
                <a:srgbClr val="0000FF"/>
              </a:buClr>
              <a:buSzPct val="60000"/>
              <a:buFont typeface="Wingdings" charset="2"/>
              <a:buNone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b="1" dirty="0" smtClean="0">
                <a:solidFill>
                  <a:srgbClr val="0000FF"/>
                </a:solidFill>
              </a:rPr>
              <a:t>«</a:t>
            </a:r>
            <a:r>
              <a:rPr lang="ru-RU" b="1" dirty="0" smtClean="0">
                <a:solidFill>
                  <a:srgbClr val="0000FF"/>
                </a:solidFill>
              </a:rPr>
              <a:t>Смена образовательной парадигмы</a:t>
            </a:r>
            <a:r>
              <a:rPr lang="ru-RU" dirty="0" smtClean="0"/>
              <a:t> (цели). Вместо передачи суммы знаний - </a:t>
            </a:r>
            <a:r>
              <a:rPr lang="ru-RU" b="1" dirty="0" smtClean="0">
                <a:solidFill>
                  <a:srgbClr val="2B03F5"/>
                </a:solidFill>
              </a:rPr>
              <a:t>РАЗВИТИЕ личности </a:t>
            </a:r>
            <a:r>
              <a:rPr lang="ru-RU" dirty="0" smtClean="0"/>
              <a:t>учащегося на основе освоения способов деятельности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k-KZ" dirty="0" smtClean="0"/>
              <a:t>Топтық жұмыс. Работа в группах</a:t>
            </a:r>
            <a:endParaRPr lang="ru-RU" dirty="0"/>
          </a:p>
        </p:txBody>
      </p:sp>
      <p:sp>
        <p:nvSpPr>
          <p:cNvPr id="2" name="Содержимое 1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b="1" i="1" dirty="0" smtClean="0">
                <a:solidFill>
                  <a:schemeClr val="tx2"/>
                </a:solidFill>
              </a:rPr>
              <a:t>1 </a:t>
            </a:r>
            <a:r>
              <a:rPr lang="ru-RU" b="1" i="1" dirty="0" err="1" smtClean="0">
                <a:solidFill>
                  <a:schemeClr val="tx2"/>
                </a:solidFill>
              </a:rPr>
              <a:t>топ.Заманауи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сабақ </a:t>
            </a:r>
            <a:r>
              <a:rPr lang="ru-RU" b="1" i="1" dirty="0" smtClean="0">
                <a:solidFill>
                  <a:schemeClr val="tx2"/>
                </a:solidFill>
              </a:rPr>
              <a:t>пен </a:t>
            </a:r>
            <a:r>
              <a:rPr lang="ru-RU" b="1" i="1" dirty="0" err="1" smtClean="0">
                <a:solidFill>
                  <a:schemeClr val="tx2"/>
                </a:solidFill>
              </a:rPr>
              <a:t>дәстүрлі сабақты салыстырмалы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err="1" smtClean="0">
                <a:solidFill>
                  <a:schemeClr val="tx2"/>
                </a:solidFill>
              </a:rPr>
              <a:t>түрде </a:t>
            </a:r>
            <a:r>
              <a:rPr lang="ru-RU" b="1" i="1" dirty="0" err="1" smtClean="0">
                <a:solidFill>
                  <a:schemeClr val="tx2"/>
                </a:solidFill>
              </a:rPr>
              <a:t>талдау</a:t>
            </a:r>
            <a:endParaRPr lang="ru-RU" b="1" i="1" dirty="0" smtClean="0">
              <a:solidFill>
                <a:schemeClr val="tx2"/>
              </a:solidFill>
            </a:endParaRPr>
          </a:p>
          <a:p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smtClean="0"/>
              <a:t>2топ.Заманауи </a:t>
            </a:r>
            <a:r>
              <a:rPr lang="ru-RU" b="1" i="1" dirty="0" err="1" smtClean="0"/>
              <a:t>сабақты жобалау</a:t>
            </a:r>
            <a:r>
              <a:rPr lang="ru-RU" b="1" i="1" dirty="0" smtClean="0"/>
              <a:t>. </a:t>
            </a:r>
            <a:endParaRPr lang="ru-RU" b="1" i="1" dirty="0" smtClean="0"/>
          </a:p>
          <a:p>
            <a:r>
              <a:rPr lang="ru-RU" b="1" i="1" dirty="0" smtClean="0"/>
              <a:t>3 </a:t>
            </a:r>
            <a:r>
              <a:rPr lang="ru-RU" b="1" i="1" dirty="0" smtClean="0"/>
              <a:t>топ. </a:t>
            </a:r>
            <a:r>
              <a:rPr lang="ru-RU" b="1" i="1" dirty="0" err="1" smtClean="0"/>
              <a:t>Заманауи</a:t>
            </a:r>
            <a:r>
              <a:rPr lang="ru-RU" b="1" i="1" dirty="0" smtClean="0"/>
              <a:t> </a:t>
            </a:r>
            <a:r>
              <a:rPr lang="ru-RU" b="1" i="1" dirty="0" err="1" smtClean="0"/>
              <a:t>сабақтығ моделін</a:t>
            </a:r>
            <a:r>
              <a:rPr lang="ru-RU" b="1" i="1" dirty="0" smtClean="0"/>
              <a:t> </a:t>
            </a:r>
            <a:r>
              <a:rPr lang="ru-RU" b="1" i="1" dirty="0" err="1" smtClean="0"/>
              <a:t>құру.</a:t>
            </a:r>
            <a:endParaRPr lang="ru-RU" b="1" i="1" dirty="0" smtClean="0"/>
          </a:p>
          <a:p>
            <a:endParaRPr lang="ru-RU" b="1" i="1" dirty="0" smtClean="0"/>
          </a:p>
          <a:p>
            <a:endParaRPr lang="ru-RU" b="1" i="1" dirty="0" smtClean="0">
              <a:solidFill>
                <a:schemeClr val="tx2"/>
              </a:solidFill>
            </a:endParaRPr>
          </a:p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tx2"/>
                </a:solidFill>
              </a:rPr>
              <a:t>1 </a:t>
            </a:r>
            <a:r>
              <a:rPr lang="ru-RU" b="1" i="1" dirty="0" err="1" smtClean="0">
                <a:solidFill>
                  <a:schemeClr val="tx2"/>
                </a:solidFill>
              </a:rPr>
              <a:t>группа.Сравнительный</a:t>
            </a:r>
            <a:r>
              <a:rPr lang="ru-RU" b="1" i="1" dirty="0" smtClean="0">
                <a:solidFill>
                  <a:schemeClr val="tx2"/>
                </a:solidFill>
              </a:rPr>
              <a:t> </a:t>
            </a:r>
            <a:r>
              <a:rPr lang="ru-RU" b="1" i="1" dirty="0" smtClean="0">
                <a:solidFill>
                  <a:schemeClr val="tx2"/>
                </a:solidFill>
              </a:rPr>
              <a:t>анализ современного урока и традиционного</a:t>
            </a:r>
            <a:endParaRPr lang="ru-RU" dirty="0" smtClean="0"/>
          </a:p>
          <a:p>
            <a:pPr>
              <a:buNone/>
            </a:pPr>
            <a:r>
              <a:rPr lang="ru-RU" b="1" i="1" dirty="0" smtClean="0"/>
              <a:t>2 </a:t>
            </a:r>
            <a:r>
              <a:rPr lang="ru-RU" b="1" i="1" dirty="0" err="1" smtClean="0"/>
              <a:t>группа.Проектирование</a:t>
            </a:r>
            <a:r>
              <a:rPr lang="ru-RU" b="1" i="1" dirty="0" smtClean="0"/>
              <a:t> </a:t>
            </a:r>
            <a:r>
              <a:rPr lang="ru-RU" b="1" i="1" dirty="0" smtClean="0"/>
              <a:t>структуры современного </a:t>
            </a:r>
            <a:r>
              <a:rPr lang="ru-RU" b="1" i="1" dirty="0" smtClean="0"/>
              <a:t>урока.</a:t>
            </a:r>
          </a:p>
          <a:p>
            <a:pPr>
              <a:buNone/>
            </a:pPr>
            <a:r>
              <a:rPr lang="ru-RU" b="1" i="1" dirty="0" smtClean="0"/>
              <a:t>3  группа. Моделирование </a:t>
            </a:r>
            <a:r>
              <a:rPr lang="ru-RU" b="1" i="1" dirty="0" smtClean="0"/>
              <a:t>современного урока.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3D1DF"/>
            </a:gs>
            <a:gs pos="100000">
              <a:srgbClr val="80A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1"/>
          <p:cNvSpPr txBox="1">
            <a:spLocks noChangeArrowheads="1"/>
          </p:cNvSpPr>
          <p:nvPr/>
        </p:nvSpPr>
        <p:spPr bwMode="auto">
          <a:xfrm>
            <a:off x="304800" y="381000"/>
            <a:ext cx="8458200" cy="30527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3025">
              <a:spcBef>
                <a:spcPts val="1100"/>
              </a:spcBef>
              <a:buClrTx/>
              <a:buSzPct val="60000"/>
              <a:buFontTx/>
              <a:buNone/>
              <a:tabLst>
                <a:tab pos="642938" algn="l"/>
                <a:tab pos="1557338" algn="l"/>
                <a:tab pos="2471738" algn="l"/>
                <a:tab pos="3386138" algn="l"/>
                <a:tab pos="4300538" algn="l"/>
                <a:tab pos="5214938" algn="l"/>
                <a:tab pos="6129338" algn="l"/>
                <a:tab pos="7043738" algn="l"/>
                <a:tab pos="7958138" algn="l"/>
                <a:tab pos="8872538" algn="l"/>
                <a:tab pos="9786938" algn="l"/>
              </a:tabLst>
            </a:pPr>
            <a:r>
              <a:rPr lang="ru-RU" sz="4400" b="1" i="1">
                <a:solidFill>
                  <a:srgbClr val="0000FF"/>
                </a:solidFill>
                <a:latin typeface="Times New Roman" pitchFamily="16" charset="0"/>
              </a:rPr>
              <a:t>В основе Стандарта -      </a:t>
            </a:r>
            <a:r>
              <a:rPr lang="ru-RU" sz="4400" b="1" i="1">
                <a:solidFill>
                  <a:srgbClr val="000000"/>
                </a:solidFill>
                <a:latin typeface="Times New Roman" pitchFamily="16" charset="0"/>
              </a:rPr>
              <a:t>системно-деятельностный </a:t>
            </a:r>
          </a:p>
          <a:p>
            <a:pPr marL="73025">
              <a:spcBef>
                <a:spcPts val="1100"/>
              </a:spcBef>
              <a:buClrTx/>
              <a:buSzPct val="60000"/>
              <a:buFontTx/>
              <a:buNone/>
              <a:tabLst>
                <a:tab pos="642938" algn="l"/>
                <a:tab pos="1557338" algn="l"/>
                <a:tab pos="2471738" algn="l"/>
                <a:tab pos="3386138" algn="l"/>
                <a:tab pos="4300538" algn="l"/>
                <a:tab pos="5214938" algn="l"/>
                <a:tab pos="6129338" algn="l"/>
                <a:tab pos="7043738" algn="l"/>
                <a:tab pos="7958138" algn="l"/>
                <a:tab pos="8872538" algn="l"/>
                <a:tab pos="9786938" algn="l"/>
              </a:tabLst>
            </a:pPr>
            <a:r>
              <a:rPr lang="ru-RU" sz="4400" b="1" i="1">
                <a:solidFill>
                  <a:srgbClr val="000000"/>
                </a:solidFill>
                <a:latin typeface="Times New Roman" pitchFamily="16" charset="0"/>
              </a:rPr>
              <a:t>                  подход</a:t>
            </a:r>
          </a:p>
          <a:p>
            <a:pPr marL="73025">
              <a:spcBef>
                <a:spcPts val="1100"/>
              </a:spcBef>
              <a:buClrTx/>
              <a:buSzPct val="60000"/>
              <a:buFontTx/>
              <a:buNone/>
              <a:tabLst>
                <a:tab pos="642938" algn="l"/>
                <a:tab pos="1557338" algn="l"/>
                <a:tab pos="2471738" algn="l"/>
                <a:tab pos="3386138" algn="l"/>
                <a:tab pos="4300538" algn="l"/>
                <a:tab pos="5214938" algn="l"/>
                <a:tab pos="6129338" algn="l"/>
                <a:tab pos="7043738" algn="l"/>
                <a:tab pos="7958138" algn="l"/>
                <a:tab pos="8872538" algn="l"/>
                <a:tab pos="9786938" algn="l"/>
              </a:tabLst>
            </a:pPr>
            <a:endParaRPr lang="en-US" sz="4400" b="1" i="1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12291" name="Rectangle 2"/>
          <p:cNvSpPr>
            <a:spLocks noChangeArrowheads="1"/>
          </p:cNvSpPr>
          <p:nvPr/>
        </p:nvSpPr>
        <p:spPr bwMode="auto">
          <a:xfrm>
            <a:off x="533400" y="3417888"/>
            <a:ext cx="8001000" cy="18478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 eaLnBrk="1" hangingPunct="1">
              <a:lnSpc>
                <a:spcPct val="90000"/>
              </a:lnSpc>
              <a:spcBef>
                <a:spcPts val="800"/>
              </a:spcBef>
              <a:buClrTx/>
              <a:buFontTx/>
              <a:buNone/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ru-RU" sz="3200" b="1" i="1">
                <a:solidFill>
                  <a:srgbClr val="FF0000"/>
                </a:solidFill>
              </a:rPr>
              <a:t>Когда людей станут учить не тому, что они должны думать, а тому, как они должны думать, то тогда исчезнут всякие недоразумения</a:t>
            </a:r>
            <a:r>
              <a:rPr lang="ru-RU" sz="3200">
                <a:solidFill>
                  <a:srgbClr val="FF0000"/>
                </a:solidFill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dirty="0" err="1" smtClean="0">
                <a:solidFill>
                  <a:srgbClr val="C00000"/>
                </a:solidFill>
              </a:rPr>
              <a:t>Сабақ туралы</a:t>
            </a:r>
            <a:r>
              <a:rPr lang="ru-RU" sz="4000" dirty="0" smtClean="0">
                <a:solidFill>
                  <a:srgbClr val="C00000"/>
                </a:solidFill>
              </a:rPr>
              <a:t> </a:t>
            </a:r>
            <a:r>
              <a:rPr lang="ru-RU" sz="4000" dirty="0" err="1" smtClean="0">
                <a:solidFill>
                  <a:srgbClr val="C00000"/>
                </a:solidFill>
              </a:rPr>
              <a:t>жаңаша көзқарас</a:t>
            </a:r>
            <a:endParaRPr lang="ru-RU" sz="4000" dirty="0" smtClean="0">
              <a:solidFill>
                <a:srgbClr val="C00000"/>
              </a:solidFill>
            </a:endParaRP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/>
          </a:bodyPr>
          <a:lstStyle/>
          <a:p>
            <a:pPr marL="341313" indent="-341313">
              <a:buClr>
                <a:srgbClr val="0000FF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dirty="0" err="1" smtClean="0"/>
              <a:t>Сабақ </a:t>
            </a:r>
            <a:r>
              <a:rPr lang="ru-RU" dirty="0" smtClean="0"/>
              <a:t>– </a:t>
            </a:r>
            <a:r>
              <a:rPr lang="ru-RU" dirty="0" err="1" smtClean="0"/>
              <a:t>мұғалім </a:t>
            </a:r>
            <a:r>
              <a:rPr lang="ru-RU" dirty="0" smtClean="0"/>
              <a:t>мен </a:t>
            </a:r>
            <a:r>
              <a:rPr lang="ru-RU" dirty="0" err="1" smtClean="0"/>
              <a:t>оқушының өз қажеттілігіне орай</a:t>
            </a:r>
            <a:r>
              <a:rPr lang="ru-RU" dirty="0" smtClean="0"/>
              <a:t> </a:t>
            </a:r>
            <a:r>
              <a:rPr lang="ru-RU" dirty="0" err="1" smtClean="0"/>
              <a:t>оқу әрекеттерін яғни білімді</a:t>
            </a:r>
            <a:r>
              <a:rPr lang="ru-RU" dirty="0" smtClean="0"/>
              <a:t> </a:t>
            </a:r>
            <a:r>
              <a:rPr lang="ru-RU" dirty="0" err="1" smtClean="0"/>
              <a:t>меңгерту мен</a:t>
            </a:r>
            <a:r>
              <a:rPr lang="ru-RU" dirty="0" smtClean="0"/>
              <a:t> </a:t>
            </a:r>
            <a:r>
              <a:rPr lang="ru-RU" dirty="0" err="1" smtClean="0"/>
              <a:t>меңгеру</a:t>
            </a:r>
            <a:r>
              <a:rPr lang="ru-RU" dirty="0" smtClean="0"/>
              <a:t>, </a:t>
            </a:r>
            <a:r>
              <a:rPr lang="ru-RU" dirty="0" err="1" smtClean="0"/>
              <a:t>машық дағдыны қалыптастыру</a:t>
            </a:r>
            <a:r>
              <a:rPr lang="ru-RU" dirty="0" smtClean="0"/>
              <a:t>, </a:t>
            </a:r>
            <a:r>
              <a:rPr lang="ru-RU" dirty="0" err="1" smtClean="0"/>
              <a:t>ізденіске</a:t>
            </a:r>
            <a:r>
              <a:rPr lang="ru-RU" dirty="0" smtClean="0"/>
              <a:t> </a:t>
            </a:r>
            <a:r>
              <a:rPr lang="ru-RU" dirty="0" smtClean="0"/>
              <a:t>баулу,</a:t>
            </a:r>
            <a:r>
              <a:rPr lang="ru-RU" dirty="0" err="1" smtClean="0"/>
              <a:t>шығармашылық </a:t>
            </a:r>
            <a:r>
              <a:rPr lang="ru-RU" dirty="0" smtClean="0"/>
              <a:t>пен </a:t>
            </a:r>
            <a:r>
              <a:rPr lang="ru-RU" dirty="0" err="1" smtClean="0"/>
              <a:t>талапты</a:t>
            </a:r>
            <a:r>
              <a:rPr lang="ru-RU" dirty="0" smtClean="0"/>
              <a:t> </a:t>
            </a:r>
            <a:r>
              <a:rPr lang="ru-RU" dirty="0" err="1" smtClean="0"/>
              <a:t>ұштап</a:t>
            </a:r>
            <a:r>
              <a:rPr lang="ru-RU" dirty="0" smtClean="0"/>
              <a:t>, </a:t>
            </a:r>
            <a:r>
              <a:rPr lang="ru-RU" dirty="0" err="1" smtClean="0"/>
              <a:t>дамытуды</a:t>
            </a:r>
            <a:r>
              <a:rPr lang="ru-RU" dirty="0" smtClean="0"/>
              <a:t> </a:t>
            </a:r>
            <a:r>
              <a:rPr lang="ru-RU" dirty="0" err="1" smtClean="0"/>
              <a:t>қажет еткен</a:t>
            </a:r>
            <a:r>
              <a:rPr lang="ru-RU" dirty="0" smtClean="0"/>
              <a:t> </a:t>
            </a:r>
            <a:r>
              <a:rPr lang="ru-RU" dirty="0" err="1" smtClean="0"/>
              <a:t>мақсат міндеттер</a:t>
            </a:r>
            <a:r>
              <a:rPr lang="ru-RU" dirty="0" smtClean="0"/>
              <a:t> </a:t>
            </a:r>
            <a:r>
              <a:rPr lang="ru-RU" dirty="0" err="1" smtClean="0"/>
              <a:t>тұрғысынан бірлесе</a:t>
            </a:r>
            <a:r>
              <a:rPr lang="ru-RU" dirty="0" smtClean="0"/>
              <a:t> </a:t>
            </a:r>
            <a:r>
              <a:rPr lang="ru-RU" dirty="0" err="1" smtClean="0"/>
              <a:t>жұмыс істейтін</a:t>
            </a:r>
            <a:r>
              <a:rPr lang="ru-RU" dirty="0" smtClean="0"/>
              <a:t> </a:t>
            </a:r>
            <a:r>
              <a:rPr lang="ru-RU" dirty="0" err="1" smtClean="0"/>
              <a:t>ынтымақтастық алаңы</a:t>
            </a:r>
            <a:r>
              <a:rPr lang="ru-RU" dirty="0" smtClean="0"/>
              <a:t>. </a:t>
            </a:r>
            <a:r>
              <a:rPr lang="ru-RU" dirty="0" err="1" smtClean="0"/>
              <a:t>Сабақ </a:t>
            </a:r>
            <a:r>
              <a:rPr lang="ru-RU" dirty="0" smtClean="0"/>
              <a:t>тек </a:t>
            </a:r>
            <a:r>
              <a:rPr lang="ru-RU" dirty="0" err="1" smtClean="0"/>
              <a:t>жалаң білім</a:t>
            </a:r>
            <a:r>
              <a:rPr lang="ru-RU" dirty="0" smtClean="0"/>
              <a:t> </a:t>
            </a:r>
            <a:r>
              <a:rPr lang="ru-RU" dirty="0" err="1" smtClean="0"/>
              <a:t>беруге</a:t>
            </a:r>
            <a:r>
              <a:rPr lang="ru-RU" dirty="0" smtClean="0"/>
              <a:t> </a:t>
            </a:r>
            <a:r>
              <a:rPr lang="ru-RU" dirty="0" err="1" smtClean="0"/>
              <a:t>құралмай</a:t>
            </a:r>
            <a:r>
              <a:rPr lang="ru-RU" dirty="0" smtClean="0"/>
              <a:t>, </a:t>
            </a:r>
            <a:r>
              <a:rPr lang="ru-RU" dirty="0" err="1" smtClean="0"/>
              <a:t>оқушының шынайы</a:t>
            </a:r>
            <a:r>
              <a:rPr lang="ru-RU" dirty="0" smtClean="0"/>
              <a:t> </a:t>
            </a:r>
            <a:r>
              <a:rPr lang="ru-RU" dirty="0" err="1" smtClean="0"/>
              <a:t>қызығуы </a:t>
            </a:r>
            <a:r>
              <a:rPr lang="ru-RU" dirty="0" smtClean="0"/>
              <a:t>мен </a:t>
            </a:r>
            <a:r>
              <a:rPr lang="ru-RU" dirty="0" err="1" smtClean="0"/>
              <a:t>өз қажеттілігі мен</a:t>
            </a:r>
            <a:r>
              <a:rPr lang="ru-RU" dirty="0" smtClean="0"/>
              <a:t> </a:t>
            </a:r>
            <a:r>
              <a:rPr lang="ru-RU" dirty="0" err="1" smtClean="0"/>
              <a:t>сұранысын қамтамасыз етерлік</a:t>
            </a:r>
            <a:r>
              <a:rPr lang="ru-RU" dirty="0" smtClean="0"/>
              <a:t> </a:t>
            </a:r>
            <a:r>
              <a:rPr lang="ru-RU" dirty="0" err="1" smtClean="0"/>
              <a:t>шығармашылық ізденіс</a:t>
            </a:r>
            <a:r>
              <a:rPr lang="ru-RU" dirty="0" smtClean="0"/>
              <a:t> </a:t>
            </a:r>
            <a:r>
              <a:rPr lang="ru-RU" dirty="0" err="1" smtClean="0"/>
              <a:t>танымына</a:t>
            </a:r>
            <a:r>
              <a:rPr lang="ru-RU" dirty="0" smtClean="0"/>
              <a:t> </a:t>
            </a:r>
            <a:r>
              <a:rPr lang="ru-RU" dirty="0" err="1" smtClean="0"/>
              <a:t>орай</a:t>
            </a:r>
            <a:r>
              <a:rPr lang="ru-RU" dirty="0" smtClean="0"/>
              <a:t> </a:t>
            </a:r>
            <a:r>
              <a:rPr lang="ru-RU" dirty="0" err="1" smtClean="0"/>
              <a:t>құрылуы қажет</a:t>
            </a:r>
            <a:r>
              <a:rPr lang="ru-RU" dirty="0" smtClean="0"/>
              <a:t>.</a:t>
            </a:r>
            <a:br>
              <a:rPr lang="ru-RU" dirty="0" smtClean="0"/>
            </a:br>
            <a:endParaRPr lang="ru-RU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B3D1DF"/>
            </a:gs>
            <a:gs pos="100000">
              <a:srgbClr val="80ACC4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r>
              <a:rPr lang="ru-RU" sz="4000" smtClean="0">
                <a:solidFill>
                  <a:srgbClr val="C00000"/>
                </a:solidFill>
              </a:rPr>
              <a:t>Современный взгляд на урок</a:t>
            </a:r>
          </a:p>
        </p:txBody>
      </p:sp>
      <p:sp>
        <p:nvSpPr>
          <p:cNvPr id="13315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marL="341313" indent="-341313" eaLnBrk="1" hangingPunct="1">
              <a:buClr>
                <a:srgbClr val="0000FF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mtClean="0">
                <a:solidFill>
                  <a:srgbClr val="C00000"/>
                </a:solidFill>
              </a:rPr>
              <a:t>Эффективный урок </a:t>
            </a:r>
            <a:r>
              <a:rPr lang="ru-RU" smtClean="0"/>
              <a:t>- искусственная, открытая, динамичная, централизованная и деятельностная система, предусматривающая взаимодействие как минимум двух субъектов, приводящее к появлению нового качества.</a:t>
            </a:r>
          </a:p>
          <a:p>
            <a:pPr marL="341313" indent="-341313" eaLnBrk="1" hangingPunct="1">
              <a:buClr>
                <a:srgbClr val="0000FF"/>
              </a:buClr>
              <a:buSzPct val="60000"/>
              <a:buFont typeface="Wingdings" charset="2"/>
              <a:buChar char=""/>
              <a:tabLst>
                <a:tab pos="911225" algn="l"/>
                <a:tab pos="1825625" algn="l"/>
                <a:tab pos="2740025" algn="l"/>
                <a:tab pos="3654425" algn="l"/>
                <a:tab pos="4568825" algn="l"/>
                <a:tab pos="5483225" algn="l"/>
                <a:tab pos="6397625" algn="l"/>
                <a:tab pos="7312025" algn="l"/>
                <a:tab pos="8226425" algn="l"/>
                <a:tab pos="9140825" algn="l"/>
                <a:tab pos="10055225" algn="l"/>
              </a:tabLst>
            </a:pPr>
            <a:r>
              <a:rPr lang="ru-RU" smtClean="0"/>
              <a:t>Новое качество определяется </a:t>
            </a:r>
            <a:r>
              <a:rPr lang="ru-RU" smtClean="0">
                <a:solidFill>
                  <a:srgbClr val="C00000"/>
                </a:solidFill>
              </a:rPr>
              <a:t>новой целью </a:t>
            </a:r>
            <a:r>
              <a:rPr lang="ru-RU" smtClean="0"/>
              <a:t>– овладением учащимися УУД в ходе обучения и воспитания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1019</TotalTime>
  <Words>403</Words>
  <Application>Microsoft Office PowerPoint</Application>
  <PresentationFormat>Экран (4:3)</PresentationFormat>
  <Paragraphs>48</Paragraphs>
  <Slides>16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Городская</vt:lpstr>
      <vt:lpstr>Слайд 1</vt:lpstr>
      <vt:lpstr>Слайд 2</vt:lpstr>
      <vt:lpstr>Слайд 3</vt:lpstr>
      <vt:lpstr>          Кредо успешного педагога</vt:lpstr>
      <vt:lpstr>Слайд 5</vt:lpstr>
      <vt:lpstr>Топтық жұмыс. Работа в группах</vt:lpstr>
      <vt:lpstr>Слайд 7</vt:lpstr>
      <vt:lpstr>Сабақ туралы жаңаша көзқарас</vt:lpstr>
      <vt:lpstr>Современный взгляд на урок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Akimova</cp:lastModifiedBy>
  <cp:revision>60</cp:revision>
  <cp:lastPrinted>1601-01-01T00:00:00Z</cp:lastPrinted>
  <dcterms:created xsi:type="dcterms:W3CDTF">1601-01-01T00:00:00Z</dcterms:created>
  <dcterms:modified xsi:type="dcterms:W3CDTF">2014-03-26T16:46:00Z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