
<file path=[Content_Types].xml><?xml version="1.0" encoding="utf-8"?>
<Types xmlns="http://schemas.openxmlformats.org/package/2006/content-types">
  <Default Extension="mp3" ContentType="audio/mpeg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1"/>
  </p:notesMasterIdLst>
  <p:sldIdLst>
    <p:sldId id="256" r:id="rId2"/>
    <p:sldId id="257" r:id="rId3"/>
    <p:sldId id="275" r:id="rId4"/>
    <p:sldId id="277" r:id="rId5"/>
    <p:sldId id="278" r:id="rId6"/>
    <p:sldId id="279" r:id="rId7"/>
    <p:sldId id="280" r:id="rId8"/>
    <p:sldId id="282" r:id="rId9"/>
    <p:sldId id="283" r:id="rId10"/>
    <p:sldId id="284" r:id="rId11"/>
    <p:sldId id="285" r:id="rId12"/>
    <p:sldId id="286" r:id="rId13"/>
    <p:sldId id="258" r:id="rId14"/>
    <p:sldId id="259" r:id="rId15"/>
    <p:sldId id="272" r:id="rId16"/>
    <p:sldId id="260" r:id="rId17"/>
    <p:sldId id="261" r:id="rId18"/>
    <p:sldId id="262" r:id="rId19"/>
    <p:sldId id="263" r:id="rId20"/>
    <p:sldId id="273" r:id="rId21"/>
    <p:sldId id="264" r:id="rId22"/>
    <p:sldId id="265" r:id="rId23"/>
    <p:sldId id="274" r:id="rId24"/>
    <p:sldId id="266" r:id="rId25"/>
    <p:sldId id="267" r:id="rId26"/>
    <p:sldId id="268" r:id="rId27"/>
    <p:sldId id="269" r:id="rId28"/>
    <p:sldId id="270" r:id="rId29"/>
    <p:sldId id="27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2604E-C372-4A1F-91ED-3F77BF9F962E}" type="datetimeFigureOut">
              <a:rPr lang="ru-RU" smtClean="0"/>
              <a:t>25.02.2014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F41130-AC34-4364-A967-33C8A71DB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678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CA6E004-53E7-4C98-B584-845D4D51EC86}" type="slidenum">
              <a:rPr lang="ru-RU"/>
              <a:pPr eaLnBrk="1" hangingPunct="1"/>
              <a:t>8</a:t>
            </a:fld>
            <a:endParaRPr lang="ru-RU"/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243590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813391-F3D5-44B2-B75A-428F095335AD}" type="slidenum">
              <a:rPr lang="ru-RU"/>
              <a:pPr eaLnBrk="1" hangingPunct="1"/>
              <a:t>10</a:t>
            </a:fld>
            <a:endParaRPr lang="ru-RU"/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75354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385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50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2230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458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2173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822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85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085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088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442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762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254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281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902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79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69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317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595" y="1844824"/>
            <a:ext cx="5826719" cy="1646302"/>
          </a:xfrm>
        </p:spPr>
        <p:txBody>
          <a:bodyPr/>
          <a:lstStyle/>
          <a:p>
            <a:r>
              <a:rPr lang="ru-RU" dirty="0" smtClean="0"/>
              <a:t>Урок русского языка 6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595" y="3717032"/>
            <a:ext cx="5826719" cy="1096899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rgbClr val="00B050"/>
                </a:solidFill>
              </a:rPr>
              <a:t>Имя числительное в словосочетании и предложении, морфологический разбор числительного</a:t>
            </a:r>
            <a:endParaRPr lang="ru-RU" sz="2800" b="1" u="sng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705"/>
          <p:cNvSpPr txBox="1">
            <a:spLocks noChangeArrowheads="1"/>
          </p:cNvSpPr>
          <p:nvPr/>
        </p:nvSpPr>
        <p:spPr bwMode="auto">
          <a:xfrm>
            <a:off x="2590800" y="228600"/>
            <a:ext cx="4556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800000"/>
                </a:solidFill>
              </a:rPr>
              <a:t>Имена числительные</a:t>
            </a:r>
          </a:p>
        </p:txBody>
      </p:sp>
      <p:sp>
        <p:nvSpPr>
          <p:cNvPr id="16387" name="Text Box 706"/>
          <p:cNvSpPr txBox="1">
            <a:spLocks noChangeArrowheads="1"/>
          </p:cNvSpPr>
          <p:nvPr/>
        </p:nvSpPr>
        <p:spPr bwMode="auto">
          <a:xfrm>
            <a:off x="1066800" y="1273175"/>
            <a:ext cx="3568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/>
              <a:t>количественные</a:t>
            </a:r>
          </a:p>
        </p:txBody>
      </p:sp>
      <p:sp>
        <p:nvSpPr>
          <p:cNvPr id="16388" name="Text Box 707"/>
          <p:cNvSpPr txBox="1">
            <a:spLocks noChangeArrowheads="1"/>
          </p:cNvSpPr>
          <p:nvPr/>
        </p:nvSpPr>
        <p:spPr bwMode="auto">
          <a:xfrm>
            <a:off x="5486400" y="1273175"/>
            <a:ext cx="26939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/>
              <a:t>порядковые</a:t>
            </a:r>
          </a:p>
        </p:txBody>
      </p:sp>
      <p:grpSp>
        <p:nvGrpSpPr>
          <p:cNvPr id="16389" name="Group 732"/>
          <p:cNvGrpSpPr>
            <a:grpSpLocks/>
          </p:cNvGrpSpPr>
          <p:nvPr/>
        </p:nvGrpSpPr>
        <p:grpSpPr bwMode="auto">
          <a:xfrm>
            <a:off x="2895600" y="1774825"/>
            <a:ext cx="3733800" cy="1828800"/>
            <a:chOff x="1584" y="1056"/>
            <a:chExt cx="2352" cy="1152"/>
          </a:xfrm>
        </p:grpSpPr>
        <p:sp>
          <p:nvSpPr>
            <p:cNvPr id="16409" name="Line 708"/>
            <p:cNvSpPr>
              <a:spLocks noChangeShapeType="1"/>
            </p:cNvSpPr>
            <p:nvPr/>
          </p:nvSpPr>
          <p:spPr bwMode="auto">
            <a:xfrm>
              <a:off x="1584" y="1056"/>
              <a:ext cx="0" cy="288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Line 709"/>
            <p:cNvSpPr>
              <a:spLocks noChangeShapeType="1"/>
            </p:cNvSpPr>
            <p:nvPr/>
          </p:nvSpPr>
          <p:spPr bwMode="auto">
            <a:xfrm>
              <a:off x="3936" y="1056"/>
              <a:ext cx="0" cy="288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Line 710"/>
            <p:cNvSpPr>
              <a:spLocks noChangeShapeType="1"/>
            </p:cNvSpPr>
            <p:nvPr/>
          </p:nvSpPr>
          <p:spPr bwMode="auto">
            <a:xfrm>
              <a:off x="1584" y="1344"/>
              <a:ext cx="2352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2" name="Line 711"/>
            <p:cNvSpPr>
              <a:spLocks noChangeShapeType="1"/>
            </p:cNvSpPr>
            <p:nvPr/>
          </p:nvSpPr>
          <p:spPr bwMode="auto">
            <a:xfrm>
              <a:off x="2688" y="1344"/>
              <a:ext cx="0" cy="864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3" name="Line 712"/>
            <p:cNvSpPr>
              <a:spLocks noChangeShapeType="1"/>
            </p:cNvSpPr>
            <p:nvPr/>
          </p:nvSpPr>
          <p:spPr bwMode="auto">
            <a:xfrm>
              <a:off x="2688" y="2208"/>
              <a:ext cx="432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Line 714"/>
            <p:cNvSpPr>
              <a:spLocks noChangeShapeType="1"/>
            </p:cNvSpPr>
            <p:nvPr/>
          </p:nvSpPr>
          <p:spPr bwMode="auto">
            <a:xfrm>
              <a:off x="2688" y="1920"/>
              <a:ext cx="432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Line 715"/>
            <p:cNvSpPr>
              <a:spLocks noChangeShapeType="1"/>
            </p:cNvSpPr>
            <p:nvPr/>
          </p:nvSpPr>
          <p:spPr bwMode="auto">
            <a:xfrm>
              <a:off x="2688" y="1632"/>
              <a:ext cx="432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390" name="Text Box 716"/>
          <p:cNvSpPr txBox="1">
            <a:spLocks noChangeArrowheads="1"/>
          </p:cNvSpPr>
          <p:nvPr/>
        </p:nvSpPr>
        <p:spPr bwMode="auto">
          <a:xfrm>
            <a:off x="5410200" y="2324100"/>
            <a:ext cx="1922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/>
              <a:t>простые</a:t>
            </a:r>
          </a:p>
        </p:txBody>
      </p:sp>
      <p:sp>
        <p:nvSpPr>
          <p:cNvPr id="16391" name="Text Box 717"/>
          <p:cNvSpPr txBox="1">
            <a:spLocks noChangeArrowheads="1"/>
          </p:cNvSpPr>
          <p:nvPr/>
        </p:nvSpPr>
        <p:spPr bwMode="auto">
          <a:xfrm>
            <a:off x="5410200" y="2827338"/>
            <a:ext cx="20240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/>
              <a:t>сложные</a:t>
            </a:r>
          </a:p>
        </p:txBody>
      </p:sp>
      <p:sp>
        <p:nvSpPr>
          <p:cNvPr id="16392" name="Text Box 718"/>
          <p:cNvSpPr txBox="1">
            <a:spLocks noChangeArrowheads="1"/>
          </p:cNvSpPr>
          <p:nvPr/>
        </p:nvSpPr>
        <p:spPr bwMode="auto">
          <a:xfrm>
            <a:off x="5410200" y="3208338"/>
            <a:ext cx="23749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/>
              <a:t>составные</a:t>
            </a:r>
          </a:p>
        </p:txBody>
      </p:sp>
      <p:grpSp>
        <p:nvGrpSpPr>
          <p:cNvPr id="16393" name="Group 733"/>
          <p:cNvGrpSpPr>
            <a:grpSpLocks/>
          </p:cNvGrpSpPr>
          <p:nvPr/>
        </p:nvGrpSpPr>
        <p:grpSpPr bwMode="auto">
          <a:xfrm>
            <a:off x="1371600" y="1843088"/>
            <a:ext cx="1371600" cy="4267200"/>
            <a:chOff x="624" y="1056"/>
            <a:chExt cx="864" cy="2688"/>
          </a:xfrm>
        </p:grpSpPr>
        <p:sp>
          <p:nvSpPr>
            <p:cNvPr id="16405" name="Line 719"/>
            <p:cNvSpPr>
              <a:spLocks noChangeShapeType="1"/>
            </p:cNvSpPr>
            <p:nvPr/>
          </p:nvSpPr>
          <p:spPr bwMode="auto">
            <a:xfrm>
              <a:off x="624" y="1056"/>
              <a:ext cx="0" cy="2688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Line 720"/>
            <p:cNvSpPr>
              <a:spLocks noChangeShapeType="1"/>
            </p:cNvSpPr>
            <p:nvPr/>
          </p:nvSpPr>
          <p:spPr bwMode="auto">
            <a:xfrm>
              <a:off x="624" y="2448"/>
              <a:ext cx="864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Line 721"/>
            <p:cNvSpPr>
              <a:spLocks noChangeShapeType="1"/>
            </p:cNvSpPr>
            <p:nvPr/>
          </p:nvSpPr>
          <p:spPr bwMode="auto">
            <a:xfrm>
              <a:off x="624" y="3024"/>
              <a:ext cx="864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Line 722"/>
            <p:cNvSpPr>
              <a:spLocks noChangeShapeType="1"/>
            </p:cNvSpPr>
            <p:nvPr/>
          </p:nvSpPr>
          <p:spPr bwMode="auto">
            <a:xfrm>
              <a:off x="624" y="3744"/>
              <a:ext cx="864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394" name="Text Box 723"/>
          <p:cNvSpPr txBox="1">
            <a:spLocks noChangeArrowheads="1"/>
          </p:cNvSpPr>
          <p:nvPr/>
        </p:nvSpPr>
        <p:spPr bwMode="auto">
          <a:xfrm>
            <a:off x="2971800" y="3763963"/>
            <a:ext cx="14906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/>
              <a:t>целые</a:t>
            </a:r>
          </a:p>
        </p:txBody>
      </p:sp>
      <p:sp>
        <p:nvSpPr>
          <p:cNvPr id="16395" name="Text Box 724"/>
          <p:cNvSpPr txBox="1">
            <a:spLocks noChangeArrowheads="1"/>
          </p:cNvSpPr>
          <p:nvPr/>
        </p:nvSpPr>
        <p:spPr bwMode="auto">
          <a:xfrm>
            <a:off x="2971800" y="4648200"/>
            <a:ext cx="20081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/>
              <a:t>дробные</a:t>
            </a:r>
          </a:p>
        </p:txBody>
      </p:sp>
      <p:sp>
        <p:nvSpPr>
          <p:cNvPr id="16396" name="Text Box 725"/>
          <p:cNvSpPr txBox="1">
            <a:spLocks noChangeArrowheads="1"/>
          </p:cNvSpPr>
          <p:nvPr/>
        </p:nvSpPr>
        <p:spPr bwMode="auto">
          <a:xfrm>
            <a:off x="2971800" y="5638800"/>
            <a:ext cx="3381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/>
              <a:t>собирательные</a:t>
            </a:r>
          </a:p>
        </p:txBody>
      </p:sp>
      <p:grpSp>
        <p:nvGrpSpPr>
          <p:cNvPr id="16397" name="Group 731"/>
          <p:cNvGrpSpPr>
            <a:grpSpLocks/>
          </p:cNvGrpSpPr>
          <p:nvPr/>
        </p:nvGrpSpPr>
        <p:grpSpPr bwMode="auto">
          <a:xfrm>
            <a:off x="2057400" y="838200"/>
            <a:ext cx="4648200" cy="533400"/>
            <a:chOff x="1056" y="432"/>
            <a:chExt cx="2928" cy="336"/>
          </a:xfrm>
        </p:grpSpPr>
        <p:sp>
          <p:nvSpPr>
            <p:cNvPr id="16401" name="Line 727"/>
            <p:cNvSpPr>
              <a:spLocks noChangeShapeType="1"/>
            </p:cNvSpPr>
            <p:nvPr/>
          </p:nvSpPr>
          <p:spPr bwMode="auto">
            <a:xfrm>
              <a:off x="2640" y="432"/>
              <a:ext cx="0" cy="144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Line 728"/>
            <p:cNvSpPr>
              <a:spLocks noChangeShapeType="1"/>
            </p:cNvSpPr>
            <p:nvPr/>
          </p:nvSpPr>
          <p:spPr bwMode="auto">
            <a:xfrm>
              <a:off x="1056" y="576"/>
              <a:ext cx="2928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3" name="Line 729"/>
            <p:cNvSpPr>
              <a:spLocks noChangeShapeType="1"/>
            </p:cNvSpPr>
            <p:nvPr/>
          </p:nvSpPr>
          <p:spPr bwMode="auto">
            <a:xfrm>
              <a:off x="1056" y="576"/>
              <a:ext cx="0" cy="192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Line 730"/>
            <p:cNvSpPr>
              <a:spLocks noChangeShapeType="1"/>
            </p:cNvSpPr>
            <p:nvPr/>
          </p:nvSpPr>
          <p:spPr bwMode="auto">
            <a:xfrm>
              <a:off x="3984" y="576"/>
              <a:ext cx="0" cy="192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398" name="Group 736"/>
          <p:cNvGrpSpPr>
            <a:grpSpLocks/>
          </p:cNvGrpSpPr>
          <p:nvPr/>
        </p:nvGrpSpPr>
        <p:grpSpPr bwMode="auto">
          <a:xfrm>
            <a:off x="152400" y="228600"/>
            <a:ext cx="8763000" cy="6400800"/>
            <a:chOff x="96" y="144"/>
            <a:chExt cx="5520" cy="4032"/>
          </a:xfrm>
        </p:grpSpPr>
        <p:sp>
          <p:nvSpPr>
            <p:cNvPr id="16399" name="Line 737"/>
            <p:cNvSpPr>
              <a:spLocks noChangeShapeType="1"/>
            </p:cNvSpPr>
            <p:nvPr/>
          </p:nvSpPr>
          <p:spPr bwMode="auto">
            <a:xfrm>
              <a:off x="192" y="144"/>
              <a:ext cx="0" cy="4032"/>
            </a:xfrm>
            <a:prstGeom prst="line">
              <a:avLst/>
            </a:prstGeom>
            <a:noFill/>
            <a:ln w="76200" cmpd="tri">
              <a:solidFill>
                <a:srgbClr val="65432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Line 738"/>
            <p:cNvSpPr>
              <a:spLocks noChangeShapeType="1"/>
            </p:cNvSpPr>
            <p:nvPr/>
          </p:nvSpPr>
          <p:spPr bwMode="auto">
            <a:xfrm>
              <a:off x="96" y="4080"/>
              <a:ext cx="5520" cy="0"/>
            </a:xfrm>
            <a:prstGeom prst="line">
              <a:avLst/>
            </a:prstGeom>
            <a:noFill/>
            <a:ln w="76200" cmpd="tri">
              <a:solidFill>
                <a:srgbClr val="65432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1094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73" r="78526"/>
          <a:stretch>
            <a:fillRect/>
          </a:stretch>
        </p:blipFill>
        <p:spPr bwMode="auto">
          <a:xfrm>
            <a:off x="428625" y="4929188"/>
            <a:ext cx="1054100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28813" y="928688"/>
            <a:ext cx="3184525" cy="584200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числительные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9" b="49133"/>
          <a:stretch>
            <a:fillRect/>
          </a:stretch>
        </p:blipFill>
        <p:spPr bwMode="auto">
          <a:xfrm rot="645330">
            <a:off x="6834188" y="4884738"/>
            <a:ext cx="1952625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>
            <a:stCxn id="2" idx="2"/>
          </p:cNvCxnSpPr>
          <p:nvPr/>
        </p:nvCxnSpPr>
        <p:spPr>
          <a:xfrm rot="5400000">
            <a:off x="2094707" y="561181"/>
            <a:ext cx="474662" cy="2378075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7188" y="2071688"/>
            <a:ext cx="1552575" cy="14462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Шесть</a:t>
            </a:r>
          </a:p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Восьмой</a:t>
            </a:r>
          </a:p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Сотый</a:t>
            </a:r>
          </a:p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Сорок</a:t>
            </a:r>
            <a:endParaRPr lang="ru-RU" sz="2200" dirty="0"/>
          </a:p>
        </p:txBody>
      </p:sp>
      <p:cxnSp>
        <p:nvCxnSpPr>
          <p:cNvPr id="9" name="Прямая со стрелкой 8"/>
          <p:cNvCxnSpPr>
            <a:stCxn id="2" idx="2"/>
            <a:endCxn id="12" idx="0"/>
          </p:cNvCxnSpPr>
          <p:nvPr/>
        </p:nvCxnSpPr>
        <p:spPr>
          <a:xfrm rot="5400000">
            <a:off x="3240882" y="1791494"/>
            <a:ext cx="558800" cy="158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428875" y="2071688"/>
            <a:ext cx="2181225" cy="1446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Шестнадцать</a:t>
            </a:r>
          </a:p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Восемьдесят</a:t>
            </a:r>
          </a:p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Пятьсот</a:t>
            </a:r>
          </a:p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Двенадцатый </a:t>
            </a:r>
          </a:p>
        </p:txBody>
      </p:sp>
      <p:cxnSp>
        <p:nvCxnSpPr>
          <p:cNvPr id="18" name="Прямая со стрелкой 17"/>
          <p:cNvCxnSpPr>
            <a:stCxn id="2" idx="2"/>
          </p:cNvCxnSpPr>
          <p:nvPr/>
        </p:nvCxnSpPr>
        <p:spPr>
          <a:xfrm rot="16200000" flipH="1">
            <a:off x="4410075" y="623888"/>
            <a:ext cx="558800" cy="23368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883150" y="2143125"/>
            <a:ext cx="4244975" cy="11080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Сто пять</a:t>
            </a:r>
          </a:p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Шестьдесят два</a:t>
            </a:r>
          </a:p>
          <a:p>
            <a:pPr>
              <a:defRPr/>
            </a:pPr>
            <a:r>
              <a:rPr lang="ru-RU" sz="2200" b="1" dirty="0">
                <a:solidFill>
                  <a:srgbClr val="7030A0"/>
                </a:solidFill>
              </a:rPr>
              <a:t>Четыреста тридцать первый</a:t>
            </a:r>
          </a:p>
        </p:txBody>
      </p:sp>
      <p:pic>
        <p:nvPicPr>
          <p:cNvPr id="17419" name="Рисунок 5" descr="owl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357188"/>
            <a:ext cx="187166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285750" y="4357688"/>
            <a:ext cx="1627188" cy="4619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простые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71750" y="4357688"/>
            <a:ext cx="1570038" cy="4619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сложные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00688" y="4357688"/>
            <a:ext cx="1966912" cy="4619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составные</a:t>
            </a:r>
          </a:p>
        </p:txBody>
      </p:sp>
      <p:sp>
        <p:nvSpPr>
          <p:cNvPr id="30" name="Стрелка вниз 29"/>
          <p:cNvSpPr/>
          <p:nvPr/>
        </p:nvSpPr>
        <p:spPr>
          <a:xfrm>
            <a:off x="857250" y="3571875"/>
            <a:ext cx="285750" cy="71437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3214688" y="3571875"/>
            <a:ext cx="285750" cy="71437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357938" y="3571875"/>
            <a:ext cx="285750" cy="714375"/>
          </a:xfrm>
          <a:prstGeom prst="downArrow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3" name="Рисунок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94" r="41098" b="52913"/>
          <a:stretch>
            <a:fillRect/>
          </a:stretch>
        </p:blipFill>
        <p:spPr bwMode="auto">
          <a:xfrm rot="-645273">
            <a:off x="2401888" y="5019675"/>
            <a:ext cx="10890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28" b="54173"/>
          <a:stretch>
            <a:fillRect/>
          </a:stretch>
        </p:blipFill>
        <p:spPr bwMode="auto">
          <a:xfrm>
            <a:off x="3500438" y="5143500"/>
            <a:ext cx="944562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5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2" grpId="0" animBg="1"/>
      <p:bldP spid="19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0"/>
            <a:ext cx="87154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Виды количественных числительных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670265"/>
              </p:ext>
            </p:extLst>
          </p:nvPr>
        </p:nvGraphicFramePr>
        <p:xfrm>
          <a:off x="285750" y="1412775"/>
          <a:ext cx="8572500" cy="4159349"/>
        </p:xfrm>
        <a:graphic>
          <a:graphicData uri="http://schemas.openxmlformats.org/drawingml/2006/table">
            <a:tbl>
              <a:tblPr/>
              <a:tblGrid>
                <a:gridCol w="8572500"/>
              </a:tblGrid>
              <a:tr h="676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Количественные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числительные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82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Целые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C2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Дробные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Собирательные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пять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C2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 трети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семеро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двадцать два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C2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одна десятая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двое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15" name="Rectangle 1"/>
          <p:cNvSpPr>
            <a:spLocks noChangeArrowheads="1"/>
          </p:cNvSpPr>
          <p:nvPr/>
        </p:nvSpPr>
        <p:spPr bwMode="auto">
          <a:xfrm>
            <a:off x="214313" y="5715000"/>
            <a:ext cx="8215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  Количественные числительные делятся на три группы: целые, дробные и собирательные.</a:t>
            </a:r>
            <a:endParaRPr lang="ru-RU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0" name="PubPieSlice"/>
          <p:cNvSpPr>
            <a:spLocks noEditPoints="1" noChangeArrowheads="1"/>
          </p:cNvSpPr>
          <p:nvPr/>
        </p:nvSpPr>
        <p:spPr bwMode="auto">
          <a:xfrm rot="6690631">
            <a:off x="3638550" y="4067175"/>
            <a:ext cx="1414463" cy="1414463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Arial" charset="0"/>
            </a:endParaRPr>
          </a:p>
        </p:txBody>
      </p:sp>
      <p:pic>
        <p:nvPicPr>
          <p:cNvPr id="21517" name="Рисунок 5" descr="j034329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000500"/>
            <a:ext cx="1362075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Рисунок 35" descr="j02237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7604">
            <a:off x="609600" y="4264025"/>
            <a:ext cx="1401763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51273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476672"/>
            <a:ext cx="6347714" cy="5564691"/>
          </a:xfrm>
        </p:spPr>
        <p:txBody>
          <a:bodyPr/>
          <a:lstStyle/>
          <a:p>
            <a:pPr algn="ctr"/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10000" b="1" dirty="0" smtClean="0">
                <a:solidFill>
                  <a:srgbClr val="92D050"/>
                </a:solidFill>
              </a:rPr>
              <a:t>цифра</a:t>
            </a:r>
            <a:endParaRPr lang="ru-RU" sz="10000" b="1" dirty="0">
              <a:solidFill>
                <a:srgbClr val="92D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272190">
            <a:off x="1619672" y="663079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9</a:t>
            </a:r>
            <a:endParaRPr lang="ru-RU" sz="5400" dirty="0"/>
          </a:p>
        </p:txBody>
      </p:sp>
      <p:sp>
        <p:nvSpPr>
          <p:cNvPr id="5" name="TextBox 4"/>
          <p:cNvSpPr txBox="1"/>
          <p:nvPr/>
        </p:nvSpPr>
        <p:spPr>
          <a:xfrm rot="20272190">
            <a:off x="6687533" y="1517603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2</a:t>
            </a:r>
            <a:endParaRPr lang="ru-RU" sz="5400" dirty="0"/>
          </a:p>
        </p:txBody>
      </p:sp>
      <p:sp>
        <p:nvSpPr>
          <p:cNvPr id="6" name="TextBox 5"/>
          <p:cNvSpPr txBox="1"/>
          <p:nvPr/>
        </p:nvSpPr>
        <p:spPr>
          <a:xfrm rot="20272190">
            <a:off x="5103454" y="5280726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7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 rot="20272190">
            <a:off x="3400966" y="418157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8</a:t>
            </a:r>
            <a:endParaRPr lang="ru-RU" sz="5400" dirty="0"/>
          </a:p>
        </p:txBody>
      </p:sp>
      <p:sp>
        <p:nvSpPr>
          <p:cNvPr id="8" name="TextBox 7"/>
          <p:cNvSpPr txBox="1"/>
          <p:nvPr/>
        </p:nvSpPr>
        <p:spPr>
          <a:xfrm rot="20272190">
            <a:off x="498166" y="2799472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4</a:t>
            </a:r>
            <a:endParaRPr lang="ru-RU" sz="5400" dirty="0"/>
          </a:p>
        </p:txBody>
      </p:sp>
      <p:sp>
        <p:nvSpPr>
          <p:cNvPr id="9" name="TextBox 8"/>
          <p:cNvSpPr txBox="1"/>
          <p:nvPr/>
        </p:nvSpPr>
        <p:spPr>
          <a:xfrm rot="20272190">
            <a:off x="3802762" y="4181279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3</a:t>
            </a:r>
            <a:endParaRPr lang="ru-RU" sz="5400" dirty="0"/>
          </a:p>
        </p:txBody>
      </p:sp>
      <p:sp>
        <p:nvSpPr>
          <p:cNvPr id="10" name="TextBox 9"/>
          <p:cNvSpPr txBox="1"/>
          <p:nvPr/>
        </p:nvSpPr>
        <p:spPr>
          <a:xfrm rot="20272190">
            <a:off x="1446325" y="5280725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6</a:t>
            </a:r>
            <a:endParaRPr lang="ru-RU" sz="5400" dirty="0"/>
          </a:p>
        </p:txBody>
      </p:sp>
      <p:sp>
        <p:nvSpPr>
          <p:cNvPr id="11" name="TextBox 10"/>
          <p:cNvSpPr txBox="1"/>
          <p:nvPr/>
        </p:nvSpPr>
        <p:spPr>
          <a:xfrm rot="1344409">
            <a:off x="4878932" y="1027756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5</a:t>
            </a:r>
            <a:endParaRPr lang="ru-RU" sz="5400" dirty="0"/>
          </a:p>
        </p:txBody>
      </p:sp>
      <p:sp>
        <p:nvSpPr>
          <p:cNvPr id="12" name="TextBox 11"/>
          <p:cNvSpPr txBox="1"/>
          <p:nvPr/>
        </p:nvSpPr>
        <p:spPr>
          <a:xfrm rot="2237127">
            <a:off x="5577534" y="3890985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628800"/>
            <a:ext cx="6347714" cy="441256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Ц…</a:t>
            </a:r>
            <a:r>
              <a:rPr lang="ru-RU" sz="4400" dirty="0" err="1" smtClean="0"/>
              <a:t>рк</a:t>
            </a:r>
            <a:r>
              <a:rPr lang="ru-RU" sz="4400" dirty="0" smtClean="0"/>
              <a:t>,</a:t>
            </a:r>
          </a:p>
          <a:p>
            <a:r>
              <a:rPr lang="ru-RU" sz="4400" dirty="0" err="1" smtClean="0"/>
              <a:t>нац</a:t>
            </a:r>
            <a:r>
              <a:rPr lang="ru-RU" sz="4400" dirty="0" smtClean="0"/>
              <a:t>…я, </a:t>
            </a:r>
          </a:p>
          <a:p>
            <a:r>
              <a:rPr lang="ru-RU" sz="4400" dirty="0" smtClean="0"/>
              <a:t>гусениц…, </a:t>
            </a:r>
          </a:p>
          <a:p>
            <a:r>
              <a:rPr lang="ru-RU" sz="4400" dirty="0" smtClean="0"/>
              <a:t>сестриц…н, </a:t>
            </a:r>
          </a:p>
          <a:p>
            <a:r>
              <a:rPr lang="ru-RU" sz="4400" dirty="0" smtClean="0"/>
              <a:t>ц…</a:t>
            </a:r>
            <a:r>
              <a:rPr lang="ru-RU" sz="4400" dirty="0" err="1" smtClean="0"/>
              <a:t>ган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628800"/>
            <a:ext cx="6347714" cy="4412563"/>
          </a:xfrm>
        </p:spPr>
        <p:txBody>
          <a:bodyPr>
            <a:normAutofit fontScale="85000" lnSpcReduction="20000"/>
          </a:bodyPr>
          <a:lstStyle/>
          <a:p>
            <a:r>
              <a:rPr lang="ru-RU" sz="4400" dirty="0" smtClean="0"/>
              <a:t>Ц</a:t>
            </a:r>
            <a:r>
              <a:rPr lang="ru-RU" sz="7200" dirty="0" smtClean="0">
                <a:solidFill>
                  <a:srgbClr val="FF0000"/>
                </a:solidFill>
              </a:rPr>
              <a:t>и</a:t>
            </a:r>
            <a:r>
              <a:rPr lang="ru-RU" sz="4400" dirty="0" smtClean="0"/>
              <a:t>рк,</a:t>
            </a:r>
          </a:p>
          <a:p>
            <a:r>
              <a:rPr lang="ru-RU" sz="4400" dirty="0" smtClean="0"/>
              <a:t>нац</a:t>
            </a:r>
            <a:r>
              <a:rPr lang="ru-RU" sz="7200" dirty="0" smtClean="0">
                <a:solidFill>
                  <a:srgbClr val="FF0000"/>
                </a:solidFill>
              </a:rPr>
              <a:t>и</a:t>
            </a:r>
            <a:r>
              <a:rPr lang="ru-RU" sz="4400" dirty="0" smtClean="0"/>
              <a:t>я, </a:t>
            </a:r>
          </a:p>
          <a:p>
            <a:r>
              <a:rPr lang="ru-RU" sz="4400" dirty="0" smtClean="0"/>
              <a:t>гусениц</a:t>
            </a:r>
            <a:r>
              <a:rPr lang="ru-RU" sz="7200" dirty="0" smtClean="0">
                <a:solidFill>
                  <a:srgbClr val="FF0000"/>
                </a:solidFill>
              </a:rPr>
              <a:t>ы</a:t>
            </a:r>
            <a:r>
              <a:rPr lang="ru-RU" sz="4400" dirty="0" smtClean="0"/>
              <a:t>, </a:t>
            </a:r>
          </a:p>
          <a:p>
            <a:r>
              <a:rPr lang="ru-RU" sz="4400" dirty="0" smtClean="0"/>
              <a:t>сестриц</a:t>
            </a:r>
            <a:r>
              <a:rPr lang="ru-RU" sz="7200" dirty="0" smtClean="0">
                <a:solidFill>
                  <a:srgbClr val="FF0000"/>
                </a:solidFill>
              </a:rPr>
              <a:t>ы</a:t>
            </a:r>
            <a:r>
              <a:rPr lang="ru-RU" sz="4400" dirty="0" smtClean="0"/>
              <a:t>н, </a:t>
            </a:r>
          </a:p>
          <a:p>
            <a:r>
              <a:rPr lang="ru-RU" sz="4400" dirty="0" smtClean="0"/>
              <a:t>ц</a:t>
            </a:r>
            <a:r>
              <a:rPr lang="ru-RU" sz="7200" dirty="0" smtClean="0">
                <a:solidFill>
                  <a:srgbClr val="FF0000"/>
                </a:solidFill>
              </a:rPr>
              <a:t>ы</a:t>
            </a:r>
            <a:r>
              <a:rPr lang="ru-RU" sz="4400" dirty="0" smtClean="0"/>
              <a:t>ган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5202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Распределительный диктант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Шесть, двести, пятнадцать, девятый, двадцать седьмой, одиннадцатый, три, пятьдесят, миллион</a:t>
            </a:r>
          </a:p>
          <a:p>
            <a:pPr marL="0" indent="0">
              <a:buNone/>
            </a:pPr>
            <a:endParaRPr lang="ru-RU" sz="3200" dirty="0" smtClean="0"/>
          </a:p>
          <a:p>
            <a:r>
              <a:rPr lang="ru-RU" sz="3200" dirty="0" smtClean="0"/>
              <a:t>Подсказка! </a:t>
            </a:r>
            <a:r>
              <a:rPr lang="ru-RU" sz="3200" dirty="0" smtClean="0">
                <a:solidFill>
                  <a:srgbClr val="FF0000"/>
                </a:solidFill>
              </a:rPr>
              <a:t>Внимание</a:t>
            </a:r>
            <a:r>
              <a:rPr lang="ru-RU" sz="3200" dirty="0" smtClean="0"/>
              <a:t>, на какие вопросы отвечают числительные.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Цифровой диктант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/>
              <a:t>Триста, десятый, восемь, тысяча, тридцать четвёртый, семьдесят, сто, первый, пятнадцать, двое.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200" dirty="0" smtClean="0"/>
              <a:t>Задание. Определить разряд числительных и цифрами записать: 1 – количественные, 2 - порядковые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самопроверка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1</a:t>
            </a:r>
            <a:r>
              <a:rPr lang="ru-RU" sz="8000" dirty="0" smtClean="0">
                <a:solidFill>
                  <a:srgbClr val="0070C0"/>
                </a:solidFill>
              </a:rPr>
              <a:t>2</a:t>
            </a:r>
            <a:r>
              <a:rPr lang="ru-RU" sz="8000" dirty="0" smtClean="0">
                <a:solidFill>
                  <a:srgbClr val="FF0000"/>
                </a:solidFill>
              </a:rPr>
              <a:t>11</a:t>
            </a:r>
            <a:r>
              <a:rPr lang="ru-RU" sz="8000" dirty="0" smtClean="0">
                <a:solidFill>
                  <a:srgbClr val="0070C0"/>
                </a:solidFill>
              </a:rPr>
              <a:t>2</a:t>
            </a:r>
            <a:r>
              <a:rPr lang="ru-RU" sz="8000" dirty="0" smtClean="0">
                <a:solidFill>
                  <a:srgbClr val="FF0000"/>
                </a:solidFill>
              </a:rPr>
              <a:t>11</a:t>
            </a:r>
            <a:r>
              <a:rPr lang="ru-RU" sz="8000" dirty="0" smtClean="0">
                <a:solidFill>
                  <a:srgbClr val="0070C0"/>
                </a:solidFill>
              </a:rPr>
              <a:t>2</a:t>
            </a:r>
            <a:r>
              <a:rPr lang="ru-RU" sz="8000" dirty="0" smtClean="0">
                <a:solidFill>
                  <a:srgbClr val="FF0000"/>
                </a:solidFill>
              </a:rPr>
              <a:t>11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Комментированное списывание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930400"/>
            <a:ext cx="6347714" cy="4110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Задание. Найдите лишнее слово в ряду. Объясните, почему его не надо записывать.</a:t>
            </a:r>
          </a:p>
          <a:p>
            <a:endParaRPr lang="ru-RU" dirty="0" smtClean="0"/>
          </a:p>
          <a:p>
            <a:pPr lvl="1"/>
            <a:r>
              <a:rPr lang="ru-RU" sz="2800" dirty="0" smtClean="0"/>
              <a:t>Первый, первичный, один</a:t>
            </a:r>
          </a:p>
          <a:p>
            <a:pPr lvl="1"/>
            <a:r>
              <a:rPr lang="ru-RU" sz="2800" dirty="0" smtClean="0"/>
              <a:t>Пять, пятый, пятёрка, пятьсот</a:t>
            </a:r>
          </a:p>
          <a:p>
            <a:pPr lvl="1"/>
            <a:r>
              <a:rPr lang="ru-RU" sz="2800" dirty="0" smtClean="0"/>
              <a:t>Второй, два, удвоить, двести</a:t>
            </a:r>
          </a:p>
          <a:p>
            <a:pPr lvl="1"/>
            <a:r>
              <a:rPr lang="ru-RU" sz="2800" dirty="0" smtClean="0"/>
              <a:t>Дважды, семнадцать, семеро</a:t>
            </a:r>
          </a:p>
          <a:p>
            <a:pPr lvl="1"/>
            <a:r>
              <a:rPr lang="ru-RU" sz="2800" dirty="0" smtClean="0"/>
              <a:t>Первенство, десять, трое</a:t>
            </a:r>
          </a:p>
          <a:p>
            <a:pPr lvl="1"/>
            <a:r>
              <a:rPr lang="ru-RU" sz="2800" dirty="0" smtClean="0"/>
              <a:t>Тройной, тридцать, триста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/>
              <a:t>Цель: создать условия на уроке для самореализации учащихся, для проявления познавательной активности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600" dirty="0" smtClean="0"/>
              <a:t>Задачи:</a:t>
            </a:r>
          </a:p>
          <a:p>
            <a:pPr algn="just">
              <a:buNone/>
            </a:pPr>
            <a:r>
              <a:rPr lang="ru-RU" sz="2400" dirty="0" smtClean="0"/>
              <a:t>Закрепить понятие о числительном как часть речи, уметь находить числительное в тексте, отличать числительное от других частей речи; повторить правописание букв И </a:t>
            </a:r>
            <a:r>
              <a:rPr lang="ru-RU" sz="2400" dirty="0" err="1" smtClean="0"/>
              <a:t>и</a:t>
            </a:r>
            <a:r>
              <a:rPr lang="ru-RU" sz="2400" dirty="0" smtClean="0"/>
              <a:t> Ы после Ц в разных частях слова;</a:t>
            </a:r>
          </a:p>
          <a:p>
            <a:pPr algn="just">
              <a:buNone/>
            </a:pPr>
            <a:r>
              <a:rPr lang="ru-RU" sz="2400" dirty="0" smtClean="0"/>
              <a:t>Развивать мышление, внимание, память, речь, умение работать самостоятельно и в группах;</a:t>
            </a:r>
          </a:p>
          <a:p>
            <a:pPr algn="just">
              <a:buNone/>
            </a:pPr>
            <a:r>
              <a:rPr lang="ru-RU" sz="2400" dirty="0" smtClean="0"/>
              <a:t>Воспитывать  уважение к одноклассникам, чувство коллективизма, взаимопомощи и поддержки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Комментированное списывание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930400"/>
            <a:ext cx="6347714" cy="4110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Задание. Найдите лишнее слово в ряду. Объясните, почему его не надо записывать.</a:t>
            </a:r>
          </a:p>
          <a:p>
            <a:endParaRPr lang="ru-RU" dirty="0" smtClean="0"/>
          </a:p>
          <a:p>
            <a:pPr lvl="1"/>
            <a:r>
              <a:rPr lang="ru-RU" sz="2800" dirty="0" smtClean="0"/>
              <a:t>Первый, </a:t>
            </a:r>
            <a:r>
              <a:rPr lang="ru-RU" sz="2800" strike="sngStrike" dirty="0" smtClean="0">
                <a:solidFill>
                  <a:srgbClr val="0070C0"/>
                </a:solidFill>
              </a:rPr>
              <a:t>первичный</a:t>
            </a:r>
            <a:r>
              <a:rPr lang="ru-RU" sz="2800" dirty="0" smtClean="0"/>
              <a:t>, один</a:t>
            </a:r>
          </a:p>
          <a:p>
            <a:pPr lvl="1"/>
            <a:r>
              <a:rPr lang="ru-RU" sz="2800" dirty="0" smtClean="0"/>
              <a:t>Пять, пятый, </a:t>
            </a:r>
            <a:r>
              <a:rPr lang="ru-RU" sz="2800" strike="sngStrike" dirty="0" smtClean="0">
                <a:solidFill>
                  <a:srgbClr val="0070C0"/>
                </a:solidFill>
              </a:rPr>
              <a:t>пятёрка</a:t>
            </a:r>
            <a:r>
              <a:rPr lang="ru-RU" sz="2800" dirty="0" smtClean="0"/>
              <a:t>, пятьсот</a:t>
            </a:r>
          </a:p>
          <a:p>
            <a:pPr lvl="1"/>
            <a:r>
              <a:rPr lang="ru-RU" sz="2800" dirty="0" smtClean="0"/>
              <a:t>Второй, два, </a:t>
            </a:r>
            <a:r>
              <a:rPr lang="ru-RU" sz="2800" strike="sngStrike" dirty="0" smtClean="0">
                <a:solidFill>
                  <a:srgbClr val="0070C0"/>
                </a:solidFill>
              </a:rPr>
              <a:t>удвоить</a:t>
            </a:r>
            <a:r>
              <a:rPr lang="ru-RU" sz="2800" dirty="0" smtClean="0"/>
              <a:t>, двести</a:t>
            </a:r>
          </a:p>
          <a:p>
            <a:pPr lvl="1"/>
            <a:r>
              <a:rPr lang="ru-RU" sz="2800" strike="sngStrike" dirty="0" smtClean="0">
                <a:solidFill>
                  <a:srgbClr val="0070C0"/>
                </a:solidFill>
              </a:rPr>
              <a:t>Дважды</a:t>
            </a:r>
            <a:r>
              <a:rPr lang="ru-RU" sz="2800" dirty="0" smtClean="0"/>
              <a:t>, семнадцать, семеро</a:t>
            </a:r>
          </a:p>
          <a:p>
            <a:pPr lvl="1"/>
            <a:r>
              <a:rPr lang="ru-RU" sz="2800" strike="sngStrike" dirty="0" smtClean="0">
                <a:solidFill>
                  <a:srgbClr val="0070C0"/>
                </a:solidFill>
              </a:rPr>
              <a:t>Первенство</a:t>
            </a:r>
            <a:r>
              <a:rPr lang="ru-RU" sz="2800" dirty="0" smtClean="0"/>
              <a:t>, десять, трое</a:t>
            </a:r>
          </a:p>
          <a:p>
            <a:pPr lvl="1"/>
            <a:r>
              <a:rPr lang="ru-RU" sz="2800" strike="sngStrike" dirty="0" smtClean="0">
                <a:solidFill>
                  <a:srgbClr val="0070C0"/>
                </a:solidFill>
              </a:rPr>
              <a:t>Тройной</a:t>
            </a:r>
            <a:r>
              <a:rPr lang="ru-RU" sz="2800" dirty="0" smtClean="0"/>
              <a:t>, тридцать, триста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4673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запомни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Вывод:</a:t>
            </a:r>
            <a:r>
              <a:rPr lang="ru-RU" sz="2800" dirty="0" smtClean="0"/>
              <a:t> как отличить числительное от других частей речи? Значение числа имеют и другие части речи. Какие? Существительные, прилагательные, глаголы, наречия. Как отличить? </a:t>
            </a:r>
            <a:r>
              <a:rPr lang="ru-RU" sz="2800" u="sng" dirty="0" smtClean="0">
                <a:solidFill>
                  <a:srgbClr val="0070C0"/>
                </a:solidFill>
              </a:rPr>
              <a:t>Числительные  можно записать цифрами, а другие части речи можно записать только словами</a:t>
            </a:r>
            <a:endParaRPr lang="ru-RU" sz="2800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Синтаксический разбор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Служили два товарища в одном полку</a:t>
            </a:r>
          </a:p>
          <a:p>
            <a:endParaRPr lang="ru-RU" sz="2800" dirty="0" smtClean="0"/>
          </a:p>
          <a:p>
            <a:r>
              <a:rPr lang="ru-RU" sz="2800" dirty="0" smtClean="0"/>
              <a:t>К шести прибавьте  двенадцать</a:t>
            </a:r>
          </a:p>
          <a:p>
            <a:endParaRPr lang="ru-RU" sz="2800" dirty="0" smtClean="0"/>
          </a:p>
          <a:p>
            <a:r>
              <a:rPr lang="ru-RU" sz="2800" dirty="0" smtClean="0"/>
              <a:t>После третьего поворота две машины сошли с дистанции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Синтаксический разбор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u="dbl" dirty="0" smtClean="0"/>
              <a:t>Служили</a:t>
            </a:r>
            <a:r>
              <a:rPr lang="ru-RU" sz="2800" dirty="0" smtClean="0"/>
              <a:t> </a:t>
            </a:r>
            <a:r>
              <a:rPr lang="ru-RU" sz="2800" u="sng" dirty="0" smtClean="0"/>
              <a:t>два товарища </a:t>
            </a:r>
            <a:r>
              <a:rPr lang="ru-RU" sz="2800" dirty="0" smtClean="0"/>
              <a:t>в </a:t>
            </a:r>
            <a:r>
              <a:rPr lang="ru-RU" sz="2800" u="wavy" dirty="0" smtClean="0"/>
              <a:t>одном</a:t>
            </a:r>
            <a:r>
              <a:rPr lang="ru-RU" sz="2800" dirty="0" smtClean="0"/>
              <a:t> </a:t>
            </a:r>
            <a:r>
              <a:rPr lang="ru-RU" sz="2800" u="dash" dirty="0" smtClean="0"/>
              <a:t>полку.</a:t>
            </a:r>
          </a:p>
          <a:p>
            <a:endParaRPr lang="ru-RU" sz="2800" dirty="0" smtClean="0"/>
          </a:p>
          <a:p>
            <a:r>
              <a:rPr lang="ru-RU" sz="2800" dirty="0" smtClean="0"/>
              <a:t>К </a:t>
            </a:r>
            <a:r>
              <a:rPr lang="ru-RU" sz="2800" u="dashLong" dirty="0" smtClean="0"/>
              <a:t>шести</a:t>
            </a:r>
            <a:r>
              <a:rPr lang="ru-RU" sz="2800" dirty="0" smtClean="0"/>
              <a:t> </a:t>
            </a:r>
            <a:r>
              <a:rPr lang="ru-RU" sz="2800" u="dbl" dirty="0" smtClean="0"/>
              <a:t>прибавьте</a:t>
            </a:r>
            <a:r>
              <a:rPr lang="ru-RU" sz="2800" dirty="0" smtClean="0"/>
              <a:t>  </a:t>
            </a:r>
            <a:r>
              <a:rPr lang="ru-RU" sz="2800" u="sng" dirty="0" smtClean="0"/>
              <a:t>двенадцать.</a:t>
            </a:r>
          </a:p>
          <a:p>
            <a:endParaRPr lang="ru-RU" sz="2800" dirty="0" smtClean="0"/>
          </a:p>
          <a:p>
            <a:r>
              <a:rPr lang="ru-RU" sz="2800" dirty="0" smtClean="0"/>
              <a:t>После </a:t>
            </a:r>
            <a:r>
              <a:rPr lang="ru-RU" sz="2800" u="wavy" dirty="0" smtClean="0"/>
              <a:t>третьего</a:t>
            </a:r>
            <a:r>
              <a:rPr lang="ru-RU" sz="2800" dirty="0" smtClean="0"/>
              <a:t> </a:t>
            </a:r>
            <a:r>
              <a:rPr lang="ru-RU" sz="2800" u="dash" dirty="0" smtClean="0"/>
              <a:t>поворота</a:t>
            </a:r>
            <a:r>
              <a:rPr lang="ru-RU" sz="2800" dirty="0" smtClean="0"/>
              <a:t> </a:t>
            </a:r>
            <a:r>
              <a:rPr lang="ru-RU" sz="2800" u="sng" dirty="0" smtClean="0"/>
              <a:t>две машины</a:t>
            </a:r>
            <a:r>
              <a:rPr lang="ru-RU" sz="2800" dirty="0" smtClean="0"/>
              <a:t> </a:t>
            </a:r>
            <a:r>
              <a:rPr lang="ru-RU" sz="2800" u="dbl" dirty="0" smtClean="0"/>
              <a:t>сошли</a:t>
            </a:r>
            <a:r>
              <a:rPr lang="ru-RU" sz="2800" dirty="0" smtClean="0"/>
              <a:t> с </a:t>
            </a:r>
            <a:r>
              <a:rPr lang="ru-RU" sz="2800" u="dash" dirty="0" smtClean="0"/>
              <a:t>дистанции.</a:t>
            </a:r>
            <a:endParaRPr lang="ru-RU" sz="2800" u="dash" dirty="0"/>
          </a:p>
        </p:txBody>
      </p:sp>
    </p:spTree>
    <p:extLst>
      <p:ext uri="{BB962C8B-B14F-4D97-AF65-F5344CB8AC3E}">
        <p14:creationId xmlns:p14="http://schemas.microsoft.com/office/powerpoint/2010/main" val="363955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Подсказка!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8684" y="1700808"/>
            <a:ext cx="6347714" cy="3880773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количественное числительное в сочетании с существительным является одним членом предложения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Запомни!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772816"/>
            <a:ext cx="6347714" cy="4268547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Вывод:</a:t>
            </a:r>
            <a:r>
              <a:rPr lang="ru-RU" sz="2800" dirty="0" smtClean="0"/>
              <a:t> каким членом предложения является числительное? </a:t>
            </a:r>
            <a:r>
              <a:rPr lang="ru-RU" sz="2800" u="sng" dirty="0" smtClean="0">
                <a:solidFill>
                  <a:srgbClr val="0070C0"/>
                </a:solidFill>
              </a:rPr>
              <a:t>Количественные числительные являются разными членами предложения (подлежащим, дополнением, сказуемым, обстоятельством). Порядковые числительные в основном являются определением</a:t>
            </a:r>
            <a:endParaRPr lang="ru-RU" sz="2800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Морфологический разбор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556792"/>
            <a:ext cx="6842721" cy="448457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1.Часть речи. Общее значение.</a:t>
            </a:r>
          </a:p>
          <a:p>
            <a:r>
              <a:rPr lang="ru-RU" sz="2400" dirty="0" smtClean="0"/>
              <a:t>2. Морфологические признаки:</a:t>
            </a:r>
          </a:p>
          <a:p>
            <a:pPr lvl="1"/>
            <a:r>
              <a:rPr lang="ru-RU" sz="2400" dirty="0"/>
              <a:t>Начальная форма (именительный падеж).</a:t>
            </a:r>
          </a:p>
          <a:p>
            <a:pPr lvl="1"/>
            <a:r>
              <a:rPr lang="ru-RU" sz="2400" dirty="0"/>
              <a:t>Постоянные признаки: </a:t>
            </a:r>
            <a:r>
              <a:rPr lang="ru-RU" sz="2400" dirty="0" smtClean="0"/>
              <a:t>а)простое</a:t>
            </a:r>
            <a:r>
              <a:rPr lang="ru-RU" sz="2400" dirty="0"/>
              <a:t>, сложное или составное; б) количественное или порядковое.</a:t>
            </a:r>
          </a:p>
          <a:p>
            <a:pPr lvl="1"/>
            <a:r>
              <a:rPr lang="ru-RU" sz="2400" dirty="0"/>
              <a:t>Непостоянные признаки: а) падеж; б)число (если есть); в) род (если есть).</a:t>
            </a:r>
          </a:p>
          <a:p>
            <a:pPr marL="342900" lvl="1" indent="-342900"/>
            <a:r>
              <a:rPr lang="ru-RU" sz="2400" b="1" dirty="0" smtClean="0"/>
              <a:t>3</a:t>
            </a:r>
            <a:r>
              <a:rPr lang="ru-RU" sz="2400" b="1" dirty="0"/>
              <a:t>. Синтаксическая роль.</a:t>
            </a:r>
          </a:p>
          <a:p>
            <a:pPr marL="0" indent="0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1468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Повторить п. 49-54 – учебник К</a:t>
            </a:r>
          </a:p>
          <a:p>
            <a:r>
              <a:rPr lang="ru-RU" sz="2400" dirty="0" smtClean="0"/>
              <a:t>Повторить п. 59- 67 – учебник З</a:t>
            </a:r>
          </a:p>
          <a:p>
            <a:endParaRPr lang="ru-RU" sz="2400" dirty="0" smtClean="0"/>
          </a:p>
          <a:p>
            <a:r>
              <a:rPr lang="ru-RU" sz="2400" dirty="0" smtClean="0"/>
              <a:t>Заполнить таблицу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213763"/>
              </p:ext>
            </p:extLst>
          </p:nvPr>
        </p:nvGraphicFramePr>
        <p:xfrm>
          <a:off x="457201" y="3789040"/>
          <a:ext cx="7067128" cy="1311608"/>
        </p:xfrm>
        <a:graphic>
          <a:graphicData uri="http://schemas.openxmlformats.org/drawingml/2006/table">
            <a:tbl>
              <a:tblPr/>
              <a:tblGrid>
                <a:gridCol w="1571941"/>
                <a:gridCol w="1572636"/>
                <a:gridCol w="1690302"/>
                <a:gridCol w="2232249"/>
              </a:tblGrid>
              <a:tr h="37066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значение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68" marR="647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морфологические признаки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68" marR="647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синтаксические признаки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68" marR="647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8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постоянные признаки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68" marR="647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непостоянные признаки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768" marR="647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9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768" marR="647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768" marR="647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768" marR="647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768" marR="647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B0F0"/>
                </a:solidFill>
              </a:rPr>
              <a:t>Синквейн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186766" cy="4768865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/>
              <a:t>1. </a:t>
            </a:r>
            <a:r>
              <a:rPr lang="ru-RU" sz="2800" dirty="0" smtClean="0"/>
              <a:t>Первая  строка заключает в себе одно слово, обычно существительное, которое обозначает объект  или предмет, о котором идёт речь</a:t>
            </a:r>
          </a:p>
          <a:p>
            <a:r>
              <a:rPr lang="ru-RU" sz="2800" dirty="0" smtClean="0"/>
              <a:t>2. Во второй  строчке – два слова, прилагательные</a:t>
            </a:r>
          </a:p>
          <a:p>
            <a:r>
              <a:rPr lang="ru-RU" sz="2800" dirty="0" smtClean="0"/>
              <a:t>3. Третья строчка образована тремя глаголами, описывающими характерные действия объекта</a:t>
            </a:r>
          </a:p>
          <a:p>
            <a:r>
              <a:rPr lang="ru-RU" sz="2800" dirty="0" smtClean="0"/>
              <a:t>4. Четвёртая строка – фраза из четырёх слов, выражает личное отношение автора </a:t>
            </a:r>
            <a:r>
              <a:rPr lang="ru-RU" sz="2800" dirty="0" err="1" smtClean="0"/>
              <a:t>синквейна</a:t>
            </a:r>
            <a:r>
              <a:rPr lang="ru-RU" sz="2800" dirty="0" smtClean="0"/>
              <a:t> к описываемому предмету или объекту</a:t>
            </a:r>
          </a:p>
          <a:p>
            <a:r>
              <a:rPr lang="ru-RU" sz="2800" dirty="0" smtClean="0"/>
              <a:t>5. В пятой строке содержится одно слово, характеризующее суть предмета или объекта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err="1" smtClean="0"/>
              <a:t>Синквейн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930400"/>
            <a:ext cx="6347714" cy="44125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Имя числительное</a:t>
            </a:r>
          </a:p>
          <a:p>
            <a:r>
              <a:rPr lang="ru-RU" sz="3600" dirty="0" smtClean="0"/>
              <a:t>Количественное, порядковое</a:t>
            </a:r>
          </a:p>
          <a:p>
            <a:r>
              <a:rPr lang="ru-RU" sz="3600" dirty="0" smtClean="0"/>
              <a:t>Выучить, запомнить, знать</a:t>
            </a:r>
          </a:p>
          <a:p>
            <a:r>
              <a:rPr lang="ru-RU" sz="3600" dirty="0" smtClean="0"/>
              <a:t>Это нужно для меня</a:t>
            </a:r>
          </a:p>
          <a:p>
            <a:r>
              <a:rPr lang="ru-RU" sz="3600" dirty="0" smtClean="0"/>
              <a:t>Имя числительное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Эдуард Хиль - Дважды два четыре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599" y="5085184"/>
            <a:ext cx="609600" cy="609600"/>
          </a:xfrm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73" r="78526"/>
          <a:stretch>
            <a:fillRect/>
          </a:stretch>
        </p:blipFill>
        <p:spPr bwMode="auto">
          <a:xfrm>
            <a:off x="226994" y="3654738"/>
            <a:ext cx="1054100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9" b="49133"/>
          <a:stretch>
            <a:fillRect/>
          </a:stretch>
        </p:blipFill>
        <p:spPr bwMode="auto">
          <a:xfrm rot="1341723">
            <a:off x="5924398" y="3745829"/>
            <a:ext cx="1952625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94" r="41098" b="52913"/>
          <a:stretch>
            <a:fillRect/>
          </a:stretch>
        </p:blipFill>
        <p:spPr bwMode="auto">
          <a:xfrm rot="-645273">
            <a:off x="5479978" y="495989"/>
            <a:ext cx="10890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28" b="54173"/>
          <a:stretch>
            <a:fillRect/>
          </a:stretch>
        </p:blipFill>
        <p:spPr bwMode="auto">
          <a:xfrm>
            <a:off x="1109070" y="3592285"/>
            <a:ext cx="944562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73" r="78526"/>
          <a:stretch>
            <a:fillRect/>
          </a:stretch>
        </p:blipFill>
        <p:spPr bwMode="auto">
          <a:xfrm>
            <a:off x="3207148" y="2472524"/>
            <a:ext cx="1638263" cy="2035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9" b="49133"/>
          <a:stretch>
            <a:fillRect/>
          </a:stretch>
        </p:blipFill>
        <p:spPr bwMode="auto">
          <a:xfrm rot="20136251">
            <a:off x="1176418" y="1489817"/>
            <a:ext cx="1509180" cy="112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94" r="41098" b="52913"/>
          <a:stretch>
            <a:fillRect/>
          </a:stretch>
        </p:blipFill>
        <p:spPr bwMode="auto">
          <a:xfrm rot="-645273">
            <a:off x="4597174" y="5278745"/>
            <a:ext cx="913229" cy="1127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28" b="54173"/>
          <a:stretch>
            <a:fillRect/>
          </a:stretch>
        </p:blipFill>
        <p:spPr bwMode="auto">
          <a:xfrm>
            <a:off x="5364088" y="5293387"/>
            <a:ext cx="792088" cy="1098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559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1697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928688"/>
            <a:ext cx="8229600" cy="1143000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Имя числительное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Общее значение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Рисунок 4" descr="owl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1000125"/>
            <a:ext cx="18716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571500" y="3357563"/>
            <a:ext cx="6429375" cy="2143125"/>
          </a:xfrm>
          <a:prstGeom prst="wedgeRoundRectCallout">
            <a:avLst>
              <a:gd name="adj1" fmla="val 60205"/>
              <a:gd name="adj2" fmla="val -119184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Обозначает  число, количество предметов и их порядок  при счете, отвечает на вопросы  </a:t>
            </a:r>
            <a:r>
              <a:rPr lang="ru-RU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сколько? который? (какой?)</a:t>
            </a:r>
          </a:p>
        </p:txBody>
      </p:sp>
    </p:spTree>
    <p:extLst>
      <p:ext uri="{BB962C8B-B14F-4D97-AF65-F5344CB8AC3E}">
        <p14:creationId xmlns:p14="http://schemas.microsoft.com/office/powerpoint/2010/main" val="163423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1428750" y="1341438"/>
            <a:ext cx="62865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7200" b="1">
                <a:solidFill>
                  <a:srgbClr val="C00000"/>
                </a:solidFill>
              </a:rPr>
              <a:t>НЕ ПУТАЙТЕ!</a:t>
            </a:r>
          </a:p>
          <a:p>
            <a:pPr algn="ctr" eaLnBrk="1" hangingPunct="1"/>
            <a:endParaRPr lang="ru-RU" sz="72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70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2967038" y="5683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9219" name="AutoShape 5"/>
          <p:cNvSpPr>
            <a:spLocks noChangeArrowheads="1"/>
          </p:cNvSpPr>
          <p:nvPr/>
        </p:nvSpPr>
        <p:spPr bwMode="auto">
          <a:xfrm>
            <a:off x="539552" y="188640"/>
            <a:ext cx="8424862" cy="5471889"/>
          </a:xfrm>
          <a:prstGeom prst="wedgeRoundRectCallout">
            <a:avLst>
              <a:gd name="adj1" fmla="val -53051"/>
              <a:gd name="adj2" fmla="val 7397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/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755576" y="639763"/>
            <a:ext cx="7848872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dirty="0"/>
              <a:t>Числовое значение могут иметь, кроме   числительных, и другие части речи.</a:t>
            </a:r>
          </a:p>
          <a:p>
            <a:pPr eaLnBrk="1" hangingPunct="1"/>
            <a:r>
              <a:rPr lang="ru-RU" dirty="0"/>
              <a:t>Числительное можно записать цифрами, а  другие части речи – только словами.</a:t>
            </a:r>
          </a:p>
          <a:p>
            <a:pPr algn="ctr" eaLnBrk="1" hangingPunct="1"/>
            <a:r>
              <a:rPr lang="ru-RU" u="sng" dirty="0"/>
              <a:t> </a:t>
            </a:r>
            <a:r>
              <a:rPr lang="ru-RU" sz="2400" u="sng" dirty="0" smtClean="0">
                <a:solidFill>
                  <a:srgbClr val="0070C0"/>
                </a:solidFill>
              </a:rPr>
              <a:t>Имена </a:t>
            </a:r>
            <a:r>
              <a:rPr lang="ru-RU" sz="2400" u="sng" dirty="0">
                <a:solidFill>
                  <a:srgbClr val="0070C0"/>
                </a:solidFill>
              </a:rPr>
              <a:t>существительное - кто? что?:</a:t>
            </a:r>
          </a:p>
          <a:p>
            <a:pPr eaLnBrk="1" hangingPunct="1"/>
            <a:r>
              <a:rPr lang="ru-RU" sz="2400" i="1" dirty="0">
                <a:solidFill>
                  <a:srgbClr val="FF0000"/>
                </a:solidFill>
              </a:rPr>
              <a:t>Двойник, двойка,</a:t>
            </a:r>
          </a:p>
          <a:p>
            <a:pPr algn="ctr" eaLnBrk="1" hangingPunct="1"/>
            <a:r>
              <a:rPr lang="ru-RU" sz="2400" i="1" dirty="0">
                <a:solidFill>
                  <a:srgbClr val="0070C0"/>
                </a:solidFill>
              </a:rPr>
              <a:t> </a:t>
            </a:r>
            <a:r>
              <a:rPr lang="ru-RU" sz="2400" u="sng" dirty="0">
                <a:solidFill>
                  <a:srgbClr val="0070C0"/>
                </a:solidFill>
              </a:rPr>
              <a:t>Имя прилагательное - какой?  </a:t>
            </a:r>
            <a:r>
              <a:rPr lang="ru-RU" sz="2400" i="1" dirty="0">
                <a:solidFill>
                  <a:srgbClr val="0070C0"/>
                </a:solidFill>
              </a:rPr>
              <a:t>  </a:t>
            </a:r>
            <a:endParaRPr lang="ru-RU" sz="2400" dirty="0">
              <a:solidFill>
                <a:srgbClr val="0070C0"/>
              </a:solidFill>
            </a:endParaRPr>
          </a:p>
          <a:p>
            <a:pPr eaLnBrk="1" hangingPunct="1"/>
            <a:r>
              <a:rPr lang="ru-RU" sz="2400" dirty="0"/>
              <a:t> </a:t>
            </a:r>
            <a:r>
              <a:rPr lang="ru-RU" sz="2400" i="1" dirty="0">
                <a:solidFill>
                  <a:srgbClr val="FF0000"/>
                </a:solidFill>
              </a:rPr>
              <a:t>двойной, семидневный, трехмесячный.  </a:t>
            </a:r>
            <a:endParaRPr lang="ru-RU" sz="2400" u="sng" dirty="0">
              <a:solidFill>
                <a:srgbClr val="FF0000"/>
              </a:solidFill>
            </a:endParaRPr>
          </a:p>
          <a:p>
            <a:pPr algn="ctr" eaLnBrk="1" hangingPunct="1"/>
            <a:r>
              <a:rPr lang="ru-RU" sz="2400" u="sng" dirty="0">
                <a:solidFill>
                  <a:srgbClr val="0070C0"/>
                </a:solidFill>
              </a:rPr>
              <a:t>Имя числительное – сколько? который? </a:t>
            </a:r>
          </a:p>
          <a:p>
            <a:pPr eaLnBrk="1" hangingPunct="1"/>
            <a:r>
              <a:rPr lang="ru-RU" sz="2400" i="1" dirty="0">
                <a:solidFill>
                  <a:srgbClr val="FF0000"/>
                </a:solidFill>
              </a:rPr>
              <a:t>Пять, пятый, сто двадцать четыре. </a:t>
            </a:r>
          </a:p>
          <a:p>
            <a:pPr algn="ctr" eaLnBrk="1" hangingPunct="1"/>
            <a:r>
              <a:rPr lang="ru-RU" sz="2400" u="sng" dirty="0">
                <a:solidFill>
                  <a:srgbClr val="0070C0"/>
                </a:solidFill>
              </a:rPr>
              <a:t>Глагол – что сделать? что делать? </a:t>
            </a:r>
          </a:p>
          <a:p>
            <a:pPr eaLnBrk="1" hangingPunct="1"/>
            <a:r>
              <a:rPr lang="ru-RU" sz="2400" i="1" dirty="0">
                <a:solidFill>
                  <a:srgbClr val="FF0000"/>
                </a:solidFill>
              </a:rPr>
              <a:t>Удвоить, утроить, удесятерить.</a:t>
            </a:r>
          </a:p>
          <a:p>
            <a:pPr algn="ctr" eaLnBrk="1" hangingPunct="1"/>
            <a:r>
              <a:rPr lang="ru-RU" sz="2400" u="sng" dirty="0">
                <a:solidFill>
                  <a:srgbClr val="0070C0"/>
                </a:solidFill>
              </a:rPr>
              <a:t>Наречие – как? каким образом? </a:t>
            </a:r>
          </a:p>
          <a:p>
            <a:pPr eaLnBrk="1" hangingPunct="1"/>
            <a:r>
              <a:rPr lang="ru-RU" sz="2400" i="1" dirty="0">
                <a:solidFill>
                  <a:srgbClr val="FF0000"/>
                </a:solidFill>
              </a:rPr>
              <a:t>Впятеро, вдвое, в-третьих, во-вторых.</a:t>
            </a:r>
          </a:p>
        </p:txBody>
      </p:sp>
    </p:spTree>
    <p:extLst>
      <p:ext uri="{BB962C8B-B14F-4D97-AF65-F5344CB8AC3E}">
        <p14:creationId xmlns:p14="http://schemas.microsoft.com/office/powerpoint/2010/main" val="1805672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owl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0"/>
            <a:ext cx="187166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1000125"/>
            <a:ext cx="4214813" cy="914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числительные</a:t>
            </a:r>
          </a:p>
        </p:txBody>
      </p:sp>
      <p:cxnSp>
        <p:nvCxnSpPr>
          <p:cNvPr id="5" name="Прямая со стрелкой 4"/>
          <p:cNvCxnSpPr>
            <a:stCxn id="3" idx="2"/>
          </p:cNvCxnSpPr>
          <p:nvPr/>
        </p:nvCxnSpPr>
        <p:spPr>
          <a:xfrm rot="5400000">
            <a:off x="2760663" y="868362"/>
            <a:ext cx="585788" cy="2678113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3" idx="2"/>
          </p:cNvCxnSpPr>
          <p:nvPr/>
        </p:nvCxnSpPr>
        <p:spPr>
          <a:xfrm rot="16200000" flipH="1">
            <a:off x="5368132" y="939006"/>
            <a:ext cx="585788" cy="2536825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00063" y="2643188"/>
            <a:ext cx="2143125" cy="17145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Обозначают количество</a:t>
            </a:r>
          </a:p>
          <a:p>
            <a:pPr algn="ctr">
              <a:defRPr/>
            </a:pP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СКОЛЬКО?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75" y="4714875"/>
            <a:ext cx="3357563" cy="914400"/>
          </a:xfrm>
          <a:prstGeom prst="rect">
            <a:avLst/>
          </a:prstGeom>
          <a:solidFill>
            <a:srgbClr val="98E0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количественные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72125" y="2571750"/>
            <a:ext cx="3000375" cy="17145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Обозначают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при счете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КАКОЙ?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КОТОРЫЙ?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72125" y="4714875"/>
            <a:ext cx="3357563" cy="914400"/>
          </a:xfrm>
          <a:prstGeom prst="rect">
            <a:avLst/>
          </a:prstGeom>
          <a:solidFill>
            <a:srgbClr val="98E0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порядковые</a:t>
            </a:r>
          </a:p>
        </p:txBody>
      </p:sp>
    </p:spTree>
    <p:extLst>
      <p:ext uri="{BB962C8B-B14F-4D97-AF65-F5344CB8AC3E}">
        <p14:creationId xmlns:p14="http://schemas.microsoft.com/office/powerpoint/2010/main" val="338172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ChangeArrowheads="1"/>
          </p:cNvSpPr>
          <p:nvPr/>
        </p:nvSpPr>
        <p:spPr bwMode="auto">
          <a:xfrm>
            <a:off x="6234113" y="685800"/>
            <a:ext cx="2909887" cy="457200"/>
          </a:xfrm>
          <a:prstGeom prst="rect">
            <a:avLst/>
          </a:prstGeom>
          <a:solidFill>
            <a:srgbClr val="DFD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>
                <a:solidFill>
                  <a:srgbClr val="800000"/>
                </a:solidFill>
              </a:rPr>
              <a:t>Порядковые</a:t>
            </a:r>
          </a:p>
        </p:txBody>
      </p: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3276600" y="685800"/>
            <a:ext cx="2957513" cy="457200"/>
          </a:xfrm>
          <a:prstGeom prst="rect">
            <a:avLst/>
          </a:prstGeom>
          <a:solidFill>
            <a:srgbClr val="DFD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>
                <a:solidFill>
                  <a:srgbClr val="800000"/>
                </a:solidFill>
              </a:rPr>
              <a:t>Количественные</a:t>
            </a:r>
          </a:p>
        </p:txBody>
      </p:sp>
      <p:sp>
        <p:nvSpPr>
          <p:cNvPr id="13316" name="Rectangle 7"/>
          <p:cNvSpPr>
            <a:spLocks noChangeArrowheads="1"/>
          </p:cNvSpPr>
          <p:nvPr/>
        </p:nvSpPr>
        <p:spPr bwMode="auto">
          <a:xfrm>
            <a:off x="0" y="685800"/>
            <a:ext cx="3276600" cy="457200"/>
          </a:xfrm>
          <a:prstGeom prst="rect">
            <a:avLst/>
          </a:prstGeom>
          <a:solidFill>
            <a:srgbClr val="DFD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sz="2400" b="1">
              <a:solidFill>
                <a:srgbClr val="800000"/>
              </a:solidFill>
            </a:endParaRPr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3276600" y="5373688"/>
            <a:ext cx="2957513" cy="1187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/>
              <a:t>Могут быть любым членом предложения.</a:t>
            </a:r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3276600" y="3200400"/>
            <a:ext cx="2957513" cy="2282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/>
              <a:t>Изменяются по падежам. Числительное один изменяется по родам и числам, два только по родам.</a:t>
            </a:r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3276600" y="2695575"/>
            <a:ext cx="2957513" cy="4683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/>
              <a:t>Сколько?</a:t>
            </a:r>
          </a:p>
        </p:txBody>
      </p:sp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3276600" y="1143000"/>
            <a:ext cx="2957513" cy="1552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/>
              <a:t>Называет число (</a:t>
            </a:r>
            <a:r>
              <a:rPr lang="ru-RU" sz="2400" b="1"/>
              <a:t>количество</a:t>
            </a:r>
            <a:r>
              <a:rPr lang="ru-RU" sz="2400"/>
              <a:t>) предметов при счёте.</a:t>
            </a:r>
          </a:p>
        </p:txBody>
      </p:sp>
      <p:sp>
        <p:nvSpPr>
          <p:cNvPr id="13321" name="Rectangle 12"/>
          <p:cNvSpPr>
            <a:spLocks noChangeArrowheads="1"/>
          </p:cNvSpPr>
          <p:nvPr/>
        </p:nvSpPr>
        <p:spPr bwMode="auto">
          <a:xfrm>
            <a:off x="6234113" y="3163888"/>
            <a:ext cx="2909887" cy="2282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/>
              <a:t>Изменяются по падежам, числам и родам.</a:t>
            </a:r>
          </a:p>
        </p:txBody>
      </p:sp>
      <p:sp>
        <p:nvSpPr>
          <p:cNvPr id="13322" name="Rectangle 13"/>
          <p:cNvSpPr>
            <a:spLocks noChangeArrowheads="1"/>
          </p:cNvSpPr>
          <p:nvPr/>
        </p:nvSpPr>
        <p:spPr bwMode="auto">
          <a:xfrm>
            <a:off x="0" y="3163888"/>
            <a:ext cx="3276600" cy="2282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 b="1">
                <a:solidFill>
                  <a:srgbClr val="800000"/>
                </a:solidFill>
              </a:rPr>
              <a:t> 3. Морфологические</a:t>
            </a:r>
          </a:p>
          <a:p>
            <a:pPr eaLnBrk="1" hangingPunct="1">
              <a:spcBef>
                <a:spcPct val="20000"/>
              </a:spcBef>
            </a:pPr>
            <a:r>
              <a:rPr lang="ru-RU" sz="2400" b="1">
                <a:solidFill>
                  <a:srgbClr val="800000"/>
                </a:solidFill>
              </a:rPr>
              <a:t> признаки</a:t>
            </a:r>
          </a:p>
        </p:txBody>
      </p:sp>
      <p:sp>
        <p:nvSpPr>
          <p:cNvPr id="13323" name="Rectangle 14"/>
          <p:cNvSpPr>
            <a:spLocks noChangeArrowheads="1"/>
          </p:cNvSpPr>
          <p:nvPr/>
        </p:nvSpPr>
        <p:spPr bwMode="auto">
          <a:xfrm>
            <a:off x="6234113" y="2695575"/>
            <a:ext cx="2909887" cy="4683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/>
              <a:t>Какой (по счёту)?</a:t>
            </a:r>
          </a:p>
        </p:txBody>
      </p:sp>
      <p:sp>
        <p:nvSpPr>
          <p:cNvPr id="13324" name="Rectangle 15"/>
          <p:cNvSpPr>
            <a:spLocks noChangeArrowheads="1"/>
          </p:cNvSpPr>
          <p:nvPr/>
        </p:nvSpPr>
        <p:spPr bwMode="auto">
          <a:xfrm>
            <a:off x="0" y="2695575"/>
            <a:ext cx="3276600" cy="4683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 b="1">
                <a:solidFill>
                  <a:srgbClr val="800000"/>
                </a:solidFill>
              </a:rPr>
              <a:t> 2. Вопрос</a:t>
            </a:r>
          </a:p>
        </p:txBody>
      </p:sp>
      <p:sp>
        <p:nvSpPr>
          <p:cNvPr id="13325" name="Rectangle 16"/>
          <p:cNvSpPr>
            <a:spLocks noChangeArrowheads="1"/>
          </p:cNvSpPr>
          <p:nvPr/>
        </p:nvSpPr>
        <p:spPr bwMode="auto">
          <a:xfrm>
            <a:off x="6234113" y="5410200"/>
            <a:ext cx="2909887" cy="1187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/>
              <a:t>Определение, реже – сказуемое и подлежащее.</a:t>
            </a:r>
          </a:p>
        </p:txBody>
      </p:sp>
      <p:sp>
        <p:nvSpPr>
          <p:cNvPr id="13326" name="Rectangle 17"/>
          <p:cNvSpPr>
            <a:spLocks noChangeArrowheads="1"/>
          </p:cNvSpPr>
          <p:nvPr/>
        </p:nvSpPr>
        <p:spPr bwMode="auto">
          <a:xfrm>
            <a:off x="0" y="5446713"/>
            <a:ext cx="3276600" cy="1187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 b="1">
                <a:solidFill>
                  <a:srgbClr val="800000"/>
                </a:solidFill>
              </a:rPr>
              <a:t> 4. Синтаксическая</a:t>
            </a:r>
          </a:p>
          <a:p>
            <a:pPr eaLnBrk="1" hangingPunct="1">
              <a:spcBef>
                <a:spcPct val="20000"/>
              </a:spcBef>
            </a:pPr>
            <a:r>
              <a:rPr lang="ru-RU" sz="2400" b="1">
                <a:solidFill>
                  <a:srgbClr val="800000"/>
                </a:solidFill>
              </a:rPr>
              <a:t> функция</a:t>
            </a:r>
          </a:p>
        </p:txBody>
      </p:sp>
      <p:sp>
        <p:nvSpPr>
          <p:cNvPr id="13327" name="Rectangle 18"/>
          <p:cNvSpPr>
            <a:spLocks noChangeArrowheads="1"/>
          </p:cNvSpPr>
          <p:nvPr/>
        </p:nvSpPr>
        <p:spPr bwMode="auto">
          <a:xfrm>
            <a:off x="6234113" y="1143000"/>
            <a:ext cx="2909887" cy="1552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/>
              <a:t>Называет </a:t>
            </a:r>
            <a:r>
              <a:rPr lang="ru-RU" sz="2400" b="1"/>
              <a:t>порядковый</a:t>
            </a:r>
            <a:r>
              <a:rPr lang="ru-RU" sz="2400"/>
              <a:t> номер предметов при счёте.</a:t>
            </a:r>
          </a:p>
        </p:txBody>
      </p:sp>
      <p:sp>
        <p:nvSpPr>
          <p:cNvPr id="13328" name="Rectangle 19"/>
          <p:cNvSpPr>
            <a:spLocks noChangeArrowheads="1"/>
          </p:cNvSpPr>
          <p:nvPr/>
        </p:nvSpPr>
        <p:spPr bwMode="auto">
          <a:xfrm>
            <a:off x="0" y="1143000"/>
            <a:ext cx="3276600" cy="1552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 b="1">
                <a:solidFill>
                  <a:srgbClr val="800000"/>
                </a:solidFill>
              </a:rPr>
              <a:t> 1. Значение</a:t>
            </a:r>
          </a:p>
        </p:txBody>
      </p:sp>
      <p:sp>
        <p:nvSpPr>
          <p:cNvPr id="13329" name="Line 20"/>
          <p:cNvSpPr>
            <a:spLocks noChangeShapeType="1"/>
          </p:cNvSpPr>
          <p:nvPr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0" name="Line 21"/>
          <p:cNvSpPr>
            <a:spLocks noChangeShapeType="1"/>
          </p:cNvSpPr>
          <p:nvPr/>
        </p:nvSpPr>
        <p:spPr bwMode="auto">
          <a:xfrm>
            <a:off x="0" y="2695575"/>
            <a:ext cx="91440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1" name="Line 22"/>
          <p:cNvSpPr>
            <a:spLocks noChangeShapeType="1"/>
          </p:cNvSpPr>
          <p:nvPr/>
        </p:nvSpPr>
        <p:spPr bwMode="auto">
          <a:xfrm>
            <a:off x="0" y="6634163"/>
            <a:ext cx="91440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2" name="Line 23"/>
          <p:cNvSpPr>
            <a:spLocks noChangeShapeType="1"/>
          </p:cNvSpPr>
          <p:nvPr/>
        </p:nvSpPr>
        <p:spPr bwMode="auto">
          <a:xfrm>
            <a:off x="0" y="685800"/>
            <a:ext cx="0" cy="5948363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3" name="Line 24"/>
          <p:cNvSpPr>
            <a:spLocks noChangeShapeType="1"/>
          </p:cNvSpPr>
          <p:nvPr/>
        </p:nvSpPr>
        <p:spPr bwMode="auto">
          <a:xfrm>
            <a:off x="3276600" y="685800"/>
            <a:ext cx="0" cy="5948363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4" name="Line 25"/>
          <p:cNvSpPr>
            <a:spLocks noChangeShapeType="1"/>
          </p:cNvSpPr>
          <p:nvPr/>
        </p:nvSpPr>
        <p:spPr bwMode="auto">
          <a:xfrm>
            <a:off x="9144000" y="685800"/>
            <a:ext cx="0" cy="5948363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5" name="Line 26"/>
          <p:cNvSpPr>
            <a:spLocks noChangeShapeType="1"/>
          </p:cNvSpPr>
          <p:nvPr/>
        </p:nvSpPr>
        <p:spPr bwMode="auto">
          <a:xfrm>
            <a:off x="0" y="3200400"/>
            <a:ext cx="91440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6" name="Line 27"/>
          <p:cNvSpPr>
            <a:spLocks noChangeShapeType="1"/>
          </p:cNvSpPr>
          <p:nvPr/>
        </p:nvSpPr>
        <p:spPr bwMode="auto">
          <a:xfrm>
            <a:off x="0" y="5446713"/>
            <a:ext cx="91440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7" name="Line 28"/>
          <p:cNvSpPr>
            <a:spLocks noChangeShapeType="1"/>
          </p:cNvSpPr>
          <p:nvPr/>
        </p:nvSpPr>
        <p:spPr bwMode="auto">
          <a:xfrm>
            <a:off x="6248400" y="685800"/>
            <a:ext cx="0" cy="5948363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8" name="Line 29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28575" cap="sq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46800" rIns="0" bIns="46800"/>
          <a:lstStyle/>
          <a:p>
            <a:endParaRPr lang="ru-RU"/>
          </a:p>
        </p:txBody>
      </p:sp>
      <p:sp>
        <p:nvSpPr>
          <p:cNvPr id="13339" name="Text Box 30"/>
          <p:cNvSpPr txBox="1">
            <a:spLocks noChangeArrowheads="1"/>
          </p:cNvSpPr>
          <p:nvPr/>
        </p:nvSpPr>
        <p:spPr bwMode="auto">
          <a:xfrm>
            <a:off x="1236663" y="0"/>
            <a:ext cx="70596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b="1">
                <a:solidFill>
                  <a:srgbClr val="800000"/>
                </a:solidFill>
              </a:rPr>
              <a:t>Имя числительное как часть речи</a:t>
            </a:r>
          </a:p>
        </p:txBody>
      </p:sp>
    </p:spTree>
    <p:extLst>
      <p:ext uri="{BB962C8B-B14F-4D97-AF65-F5344CB8AC3E}">
        <p14:creationId xmlns:p14="http://schemas.microsoft.com/office/powerpoint/2010/main" val="10883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0"/>
            <a:ext cx="8715436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Синтаксический признаки числительных</a:t>
            </a:r>
          </a:p>
        </p:txBody>
      </p:sp>
      <p:graphicFrame>
        <p:nvGraphicFramePr>
          <p:cNvPr id="6161" name="Group 17"/>
          <p:cNvGraphicFramePr>
            <a:graphicFrameLocks noGrp="1"/>
          </p:cNvGraphicFramePr>
          <p:nvPr/>
        </p:nvGraphicFramePr>
        <p:xfrm>
          <a:off x="357188" y="1428750"/>
          <a:ext cx="8429625" cy="3902075"/>
        </p:xfrm>
        <a:graphic>
          <a:graphicData uri="http://schemas.openxmlformats.org/drawingml/2006/table">
            <a:tbl>
              <a:tblPr/>
              <a:tblGrid>
                <a:gridCol w="2357437"/>
                <a:gridCol w="6072188"/>
              </a:tblGrid>
              <a:tr h="2438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Количественные </a:t>
                      </a:r>
                      <a:r>
                        <a:rPr kumimoji="0" lang="ru-RU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числитель-ные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Два</a:t>
                      </a:r>
                      <a:r>
                        <a:rPr kumimoji="0" lang="ru-RU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да  </a:t>
                      </a:r>
                      <a:r>
                        <a:rPr kumimoji="0" lang="ru-RU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два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-  </a:t>
                      </a:r>
                      <a:r>
                        <a:rPr kumimoji="0" lang="ru-RU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четыре.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 купили </a:t>
                      </a:r>
                      <a:r>
                        <a:rPr kumimoji="0" lang="ru-RU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</a:t>
                      </a:r>
                      <a:r>
                        <a:rPr kumimoji="0" lang="ru-RU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тетради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Музей открывается </a:t>
                      </a:r>
                      <a:r>
                        <a:rPr kumimoji="0" lang="ru-RU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ru-RU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десять</a:t>
                      </a:r>
                      <a:r>
                        <a:rPr kumimoji="0" lang="ru-RU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часов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Два мальчика подошли к школе.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Порядковые числитель-ные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Прозвенел </a:t>
                      </a:r>
                      <a:r>
                        <a:rPr kumimoji="0" lang="ru-RU" sz="4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второй</a:t>
                      </a: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звонок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74" name="Rectangle 1"/>
          <p:cNvSpPr>
            <a:spLocks noChangeArrowheads="1"/>
          </p:cNvSpPr>
          <p:nvPr/>
        </p:nvSpPr>
        <p:spPr bwMode="auto">
          <a:xfrm>
            <a:off x="500063" y="5572125"/>
            <a:ext cx="8429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Количественные числительные могут быть разными членами предложения, а порядковые обычно бывают определениями.</a:t>
            </a:r>
            <a:endParaRPr lang="ru-RU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6146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154</TotalTime>
  <Words>956</Words>
  <Application>Microsoft Office PowerPoint</Application>
  <PresentationFormat>Экран (4:3)</PresentationFormat>
  <Paragraphs>193</Paragraphs>
  <Slides>29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Times New Roman</vt:lpstr>
      <vt:lpstr>Trebuchet MS</vt:lpstr>
      <vt:lpstr>Wingdings 3</vt:lpstr>
      <vt:lpstr>Грань</vt:lpstr>
      <vt:lpstr>Урок русского языка 6 класс</vt:lpstr>
      <vt:lpstr>Цель: создать условия на уроке для самореализации учащихся, для проявления познавательной активности</vt:lpstr>
      <vt:lpstr>Презентация PowerPoint</vt:lpstr>
      <vt:lpstr>Имя числительное I. Общее значение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Словарная работа</vt:lpstr>
      <vt:lpstr>Словарная работа</vt:lpstr>
      <vt:lpstr>Распределительный диктант</vt:lpstr>
      <vt:lpstr>Цифровой диктант</vt:lpstr>
      <vt:lpstr>самопроверка</vt:lpstr>
      <vt:lpstr>Комментированное списывание</vt:lpstr>
      <vt:lpstr>Комментированное списывание</vt:lpstr>
      <vt:lpstr>запомни</vt:lpstr>
      <vt:lpstr>Синтаксический разбор</vt:lpstr>
      <vt:lpstr>Синтаксический разбор</vt:lpstr>
      <vt:lpstr>Подсказка!</vt:lpstr>
      <vt:lpstr>Запомни!</vt:lpstr>
      <vt:lpstr>Морфологический разбор</vt:lpstr>
      <vt:lpstr>Домашнее задание</vt:lpstr>
      <vt:lpstr>Синквейн</vt:lpstr>
      <vt:lpstr>Синквейн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19</cp:revision>
  <dcterms:modified xsi:type="dcterms:W3CDTF">2014-02-25T08:12:55Z</dcterms:modified>
</cp:coreProperties>
</file>