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65" r:id="rId2"/>
    <p:sldId id="269" r:id="rId3"/>
    <p:sldId id="270" r:id="rId4"/>
    <p:sldId id="264" r:id="rId5"/>
    <p:sldId id="258" r:id="rId6"/>
    <p:sldId id="263" r:id="rId7"/>
    <p:sldId id="259" r:id="rId8"/>
    <p:sldId id="260" r:id="rId9"/>
    <p:sldId id="262" r:id="rId10"/>
    <p:sldId id="261" r:id="rId11"/>
    <p:sldId id="266" r:id="rId12"/>
    <p:sldId id="267" r:id="rId13"/>
    <p:sldId id="268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24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734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88;&#1072;&#1073;%20&#1089;&#1090;&#1086;&#1083;\&#1040;&#1085;&#1082;&#1077;&#1090;&#1072;%20&#1048;&#1050;&#1058;%20&#1092;&#1077;&#1074;&#1088;&#1072;&#1083;&#1100;\&#1072;&#1085;&#1082;&#1077;&#1090;&#1072;%20&#1048;&#1050;&#1058;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&#1060;&#1072;&#1081;&#1083;&#1099;%20Mail.Ru%20&#1040;&#1075;&#1077;&#1085;&#1090;&#1072;\asem_zhaz@mail.ru\irpypsik@mail.ru\&#1072;&#1085;&#1082;&#1077;&#1090;&#1072;%20&#1048;&#1050;&#1058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88;&#1072;&#1073;%20&#1089;&#1090;&#1086;&#1083;\&#1040;&#1085;&#1082;&#1077;&#1090;&#1072;%20&#1048;&#1050;&#1058;%20&#1092;&#1077;&#1074;&#1088;&#1072;&#1083;&#1100;\&#1072;&#1085;&#1082;&#1077;&#1090;&#1072;%20&#1048;&#1050;&#1058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88;&#1072;&#1073;%20&#1089;&#1090;&#1086;&#1083;\&#1040;&#1085;&#1082;&#1077;&#1090;&#1072;%20&#1048;&#1050;&#1058;%20&#1092;&#1077;&#1074;&#1088;&#1072;&#1083;&#1100;\&#1072;&#1085;&#1082;&#1077;&#1090;&#1072;%20&#1048;&#1050;&#1058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88;&#1072;&#1073;%20&#1089;&#1090;&#1086;&#1083;\&#1040;&#1085;&#1082;&#1077;&#1090;&#1072;%20&#1048;&#1050;&#1058;%20&#1092;&#1077;&#1074;&#1088;&#1072;&#1083;&#1100;\&#1072;&#1085;&#1082;&#1077;&#1090;&#1072;%20&#1048;&#1050;&#1058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88;&#1072;&#1073;%20&#1089;&#1090;&#1086;&#1083;\&#1040;&#1085;&#1082;&#1077;&#1090;&#1072;%20&#1048;&#1050;&#1058;%20&#1092;&#1077;&#1074;&#1088;&#1072;&#1083;&#1100;\&#1072;&#1085;&#1082;&#1077;&#1090;&#1072;%20&#1048;&#1050;&#1058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88;&#1072;&#1073;%20&#1089;&#1090;&#1086;&#1083;\&#1040;&#1085;&#1082;&#1077;&#1090;&#1072;%20&#1048;&#1050;&#1058;%20&#1092;&#1077;&#1074;&#1088;&#1072;&#1083;&#1100;\&#1072;&#1085;&#1082;&#1077;&#1090;&#1072;%20&#1048;&#1050;&#1058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88;&#1072;&#1073;%20&#1089;&#1090;&#1086;&#1083;\&#1040;&#1085;&#1082;&#1077;&#1090;&#1072;%20&#1048;&#1050;&#1058;%20&#1092;&#1077;&#1074;&#1088;&#1072;&#1083;&#1100;\&#1072;&#1085;&#1082;&#1077;&#1090;&#1072;%20&#1048;&#1050;&#1058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88;&#1072;&#1073;%20&#1089;&#1090;&#1086;&#1083;\&#1040;&#1085;&#1082;&#1077;&#1090;&#1072;%20&#1048;&#1050;&#1058;%20&#1092;&#1077;&#1074;&#1088;&#1072;&#1083;&#1100;\&#1072;&#1085;&#1082;&#1077;&#1090;&#1072;%20&#1048;&#1050;&#1058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88;&#1072;&#1073;%20&#1089;&#1090;&#1086;&#1083;\&#1040;&#1085;&#1082;&#1077;&#1090;&#1072;%20&#1048;&#1050;&#1058;%20&#1092;&#1077;&#1074;&#1088;&#1072;&#1083;&#1100;\&#1072;&#1085;&#1082;&#1077;&#1090;&#1072;%20&#1048;&#1050;&#1058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интерактивная доска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Лист1!$A$2:$B$2</c:f>
              <c:strCache>
                <c:ptCount val="1"/>
                <c:pt idx="0">
                  <c:v>интерактивная доска</c:v>
                </c:pt>
              </c:strCache>
            </c:strRef>
          </c:tx>
          <c:spPr>
            <a:solidFill>
              <a:schemeClr val="accent2"/>
            </a:solidFill>
            <a:ln w="25400" cap="flat" cmpd="sng" algn="ctr">
              <a:solidFill>
                <a:schemeClr val="accent2">
                  <a:shade val="50000"/>
                </a:schemeClr>
              </a:solidFill>
              <a:prstDash val="solid"/>
            </a:ln>
            <a:effectLst/>
          </c:spPr>
          <c:invertIfNegative val="0"/>
          <c:dLbls>
            <c:txPr>
              <a:bodyPr/>
              <a:lstStyle/>
              <a:p>
                <a:pPr>
                  <a:defRPr sz="2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Лист1!$C$1:$F$1</c:f>
              <c:strCache>
                <c:ptCount val="4"/>
                <c:pt idx="0">
                  <c:v>постоянно</c:v>
                </c:pt>
                <c:pt idx="1">
                  <c:v>часто</c:v>
                </c:pt>
                <c:pt idx="2">
                  <c:v>редко</c:v>
                </c:pt>
                <c:pt idx="3">
                  <c:v>никогда</c:v>
                </c:pt>
              </c:strCache>
            </c:strRef>
          </c:cat>
          <c:val>
            <c:numRef>
              <c:f>Лист1!$C$2:$F$2</c:f>
              <c:numCache>
                <c:formatCode>General</c:formatCode>
                <c:ptCount val="4"/>
                <c:pt idx="0">
                  <c:v>3</c:v>
                </c:pt>
                <c:pt idx="1">
                  <c:v>14</c:v>
                </c:pt>
                <c:pt idx="2">
                  <c:v>6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7478144"/>
        <c:axId val="137479680"/>
      </c:barChart>
      <c:catAx>
        <c:axId val="1374781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ru-RU"/>
          </a:p>
        </c:txPr>
        <c:crossAx val="137479680"/>
        <c:crosses val="autoZero"/>
        <c:auto val="1"/>
        <c:lblAlgn val="ctr"/>
        <c:lblOffset val="100"/>
        <c:noMultiLvlLbl val="0"/>
      </c:catAx>
      <c:valAx>
        <c:axId val="137479680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37478144"/>
        <c:crosses val="autoZero"/>
        <c:crossBetween val="between"/>
      </c:valAx>
      <c:spPr>
        <a:pattFill prst="pct5">
          <a:fgClr>
            <a:schemeClr val="accent1"/>
          </a:fgClr>
          <a:bgClr>
            <a:schemeClr val="bg1"/>
          </a:bgClr>
        </a:pattFill>
      </c:spPr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>
              <c:idx val="1"/>
              <c:layout>
                <c:manualLayout>
                  <c:x val="-6.443508888376126E-2"/>
                  <c:y val="-0.122561702545870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Лист1!$A$31:$A$37</c:f>
              <c:strCache>
                <c:ptCount val="7"/>
                <c:pt idx="0">
                  <c:v>презентации</c:v>
                </c:pt>
                <c:pt idx="1">
                  <c:v>флипчарты</c:v>
                </c:pt>
                <c:pt idx="2">
                  <c:v>видео</c:v>
                </c:pt>
                <c:pt idx="3">
                  <c:v>тесты</c:v>
                </c:pt>
                <c:pt idx="4">
                  <c:v>музыка</c:v>
                </c:pt>
                <c:pt idx="5">
                  <c:v>физ.минутка</c:v>
                </c:pt>
                <c:pt idx="6">
                  <c:v>ЦОР e-learning</c:v>
                </c:pt>
              </c:strCache>
            </c:strRef>
          </c:cat>
          <c:val>
            <c:numRef>
              <c:f>Лист1!$B$31:$B$37</c:f>
              <c:numCache>
                <c:formatCode>General</c:formatCode>
                <c:ptCount val="7"/>
                <c:pt idx="0">
                  <c:v>25</c:v>
                </c:pt>
                <c:pt idx="1">
                  <c:v>4</c:v>
                </c:pt>
                <c:pt idx="2">
                  <c:v>12</c:v>
                </c:pt>
                <c:pt idx="3">
                  <c:v>8</c:v>
                </c:pt>
                <c:pt idx="4">
                  <c:v>14</c:v>
                </c:pt>
                <c:pt idx="5">
                  <c:v>19</c:v>
                </c:pt>
                <c:pt idx="6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/>
            </a:pP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моноблок</a:t>
            </a:r>
          </a:p>
        </c:rich>
      </c:tx>
      <c:layout>
        <c:manualLayout>
          <c:xMode val="edge"/>
          <c:yMode val="edge"/>
          <c:x val="0.33577146748059206"/>
          <c:y val="4.0740752621975101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Лист1!$A$3:$B$3</c:f>
              <c:strCache>
                <c:ptCount val="1"/>
                <c:pt idx="0">
                  <c:v>моноблок</c:v>
                </c:pt>
              </c:strCache>
            </c:strRef>
          </c:tx>
          <c:spPr>
            <a:solidFill>
              <a:schemeClr val="accent2"/>
            </a:solidFill>
            <a:ln w="25400" cap="flat" cmpd="sng" algn="ctr">
              <a:solidFill>
                <a:schemeClr val="accent2">
                  <a:shade val="50000"/>
                </a:schemeClr>
              </a:solidFill>
              <a:prstDash val="solid"/>
            </a:ln>
            <a:effectLst/>
          </c:spPr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Лист1!$C$1:$F$1</c:f>
              <c:strCache>
                <c:ptCount val="4"/>
                <c:pt idx="0">
                  <c:v>постоянно</c:v>
                </c:pt>
                <c:pt idx="1">
                  <c:v>часто</c:v>
                </c:pt>
                <c:pt idx="2">
                  <c:v>редко</c:v>
                </c:pt>
                <c:pt idx="3">
                  <c:v>никогда</c:v>
                </c:pt>
              </c:strCache>
            </c:strRef>
          </c:cat>
          <c:val>
            <c:numRef>
              <c:f>Лист1!$C$3:$F$3</c:f>
              <c:numCache>
                <c:formatCode>General</c:formatCode>
                <c:ptCount val="4"/>
                <c:pt idx="0">
                  <c:v>8</c:v>
                </c:pt>
                <c:pt idx="1">
                  <c:v>12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7267456"/>
        <c:axId val="137281536"/>
      </c:barChart>
      <c:catAx>
        <c:axId val="1372674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ru-RU"/>
          </a:p>
        </c:txPr>
        <c:crossAx val="137281536"/>
        <c:crosses val="autoZero"/>
        <c:auto val="1"/>
        <c:lblAlgn val="ctr"/>
        <c:lblOffset val="100"/>
        <c:noMultiLvlLbl val="0"/>
      </c:catAx>
      <c:valAx>
        <c:axId val="137281536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37267456"/>
        <c:crosses val="autoZero"/>
        <c:crossBetween val="between"/>
      </c:valAx>
      <c:spPr>
        <a:pattFill prst="pct5">
          <a:fgClr>
            <a:schemeClr val="accent1"/>
          </a:fgClr>
          <a:bgClr>
            <a:schemeClr val="bg1"/>
          </a:bgClr>
        </a:pattFill>
      </c:spPr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презентации</a:t>
            </a:r>
          </a:p>
        </c:rich>
      </c:tx>
      <c:layout>
        <c:manualLayout>
          <c:xMode val="edge"/>
          <c:yMode val="edge"/>
          <c:x val="0.23638570387603991"/>
          <c:y val="1.7331516058117356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Лист1!$A$4:$B$4</c:f>
              <c:strCache>
                <c:ptCount val="1"/>
                <c:pt idx="0">
                  <c:v>презентации</c:v>
                </c:pt>
              </c:strCache>
            </c:strRef>
          </c:tx>
          <c:spPr>
            <a:solidFill>
              <a:schemeClr val="accent2"/>
            </a:solidFill>
            <a:ln w="25400" cap="flat" cmpd="sng" algn="ctr">
              <a:solidFill>
                <a:schemeClr val="accent2">
                  <a:shade val="50000"/>
                </a:schemeClr>
              </a:solidFill>
              <a:prstDash val="solid"/>
            </a:ln>
            <a:effectLst/>
          </c:spPr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Лист1!$C$1:$F$1</c:f>
              <c:strCache>
                <c:ptCount val="4"/>
                <c:pt idx="0">
                  <c:v>постоянно</c:v>
                </c:pt>
                <c:pt idx="1">
                  <c:v>часто</c:v>
                </c:pt>
                <c:pt idx="2">
                  <c:v>редко</c:v>
                </c:pt>
                <c:pt idx="3">
                  <c:v>никогда</c:v>
                </c:pt>
              </c:strCache>
            </c:strRef>
          </c:cat>
          <c:val>
            <c:numRef>
              <c:f>Лист1!$C$4:$F$4</c:f>
              <c:numCache>
                <c:formatCode>General</c:formatCode>
                <c:ptCount val="4"/>
                <c:pt idx="0">
                  <c:v>9</c:v>
                </c:pt>
                <c:pt idx="1">
                  <c:v>16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7298304"/>
        <c:axId val="137299840"/>
      </c:barChart>
      <c:catAx>
        <c:axId val="1372983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ru-RU"/>
          </a:p>
        </c:txPr>
        <c:crossAx val="137299840"/>
        <c:crosses val="autoZero"/>
        <c:auto val="1"/>
        <c:lblAlgn val="ctr"/>
        <c:lblOffset val="100"/>
        <c:noMultiLvlLbl val="0"/>
      </c:catAx>
      <c:valAx>
        <c:axId val="137299840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37298304"/>
        <c:crosses val="autoZero"/>
        <c:crossBetween val="between"/>
      </c:valAx>
      <c:spPr>
        <a:pattFill prst="pct5">
          <a:fgClr>
            <a:schemeClr val="accent1"/>
          </a:fgClr>
          <a:bgClr>
            <a:schemeClr val="bg1"/>
          </a:bgClr>
        </a:pattFill>
      </c:spPr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3200" dirty="0" err="1">
                <a:solidFill>
                  <a:schemeClr val="accent2">
                    <a:lumMod val="75000"/>
                  </a:schemeClr>
                </a:solidFill>
              </a:rPr>
              <a:t>флипчарты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c:rich>
      </c:tx>
      <c:layout>
        <c:manualLayout>
          <c:xMode val="edge"/>
          <c:yMode val="edge"/>
          <c:x val="0.18977914173919791"/>
          <c:y val="1.481164601239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Лист1!$A$5:$B$5</c:f>
              <c:strCache>
                <c:ptCount val="1"/>
                <c:pt idx="0">
                  <c:v>флипчарты</c:v>
                </c:pt>
              </c:strCache>
            </c:strRef>
          </c:tx>
          <c:spPr>
            <a:solidFill>
              <a:schemeClr val="accent2"/>
            </a:solidFill>
            <a:ln w="25400" cap="flat" cmpd="sng" algn="ctr">
              <a:solidFill>
                <a:schemeClr val="accent2">
                  <a:shade val="50000"/>
                </a:schemeClr>
              </a:solidFill>
              <a:prstDash val="solid"/>
            </a:ln>
            <a:effectLst/>
          </c:spPr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Лист1!$C$1:$F$1</c:f>
              <c:strCache>
                <c:ptCount val="4"/>
                <c:pt idx="0">
                  <c:v>постоянно</c:v>
                </c:pt>
                <c:pt idx="1">
                  <c:v>часто</c:v>
                </c:pt>
                <c:pt idx="2">
                  <c:v>редко</c:v>
                </c:pt>
                <c:pt idx="3">
                  <c:v>никогда</c:v>
                </c:pt>
              </c:strCache>
            </c:strRef>
          </c:cat>
          <c:val>
            <c:numRef>
              <c:f>Лист1!$C$5:$F$5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13</c:v>
                </c:pt>
                <c:pt idx="3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7361664"/>
        <c:axId val="140582912"/>
      </c:barChart>
      <c:catAx>
        <c:axId val="1373616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ru-RU"/>
          </a:p>
        </c:txPr>
        <c:crossAx val="140582912"/>
        <c:crosses val="autoZero"/>
        <c:auto val="1"/>
        <c:lblAlgn val="ctr"/>
        <c:lblOffset val="100"/>
        <c:noMultiLvlLbl val="0"/>
      </c:catAx>
      <c:valAx>
        <c:axId val="140582912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37361664"/>
        <c:crosses val="autoZero"/>
        <c:crossBetween val="between"/>
      </c:valAx>
      <c:spPr>
        <a:pattFill prst="pct5">
          <a:fgClr>
            <a:schemeClr val="accent1"/>
          </a:fgClr>
          <a:bgClr>
            <a:schemeClr val="bg1"/>
          </a:bgClr>
        </a:pattFill>
      </c:spPr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chemeClr val="accent2">
                    <a:lumMod val="75000"/>
                  </a:schemeClr>
                </a:solidFill>
              </a:defRPr>
            </a:pPr>
            <a:r>
              <a:rPr lang="ru-RU" sz="3200">
                <a:solidFill>
                  <a:schemeClr val="accent2">
                    <a:lumMod val="75000"/>
                  </a:schemeClr>
                </a:solidFill>
              </a:rPr>
              <a:t>видео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Лист1!$A$6:$B$6</c:f>
              <c:strCache>
                <c:ptCount val="1"/>
                <c:pt idx="0">
                  <c:v>видео</c:v>
                </c:pt>
              </c:strCache>
            </c:strRef>
          </c:tx>
          <c:spPr>
            <a:solidFill>
              <a:schemeClr val="accent2"/>
            </a:solidFill>
            <a:ln w="25400" cap="flat" cmpd="sng" algn="ctr">
              <a:solidFill>
                <a:schemeClr val="accent2">
                  <a:shade val="50000"/>
                </a:schemeClr>
              </a:solidFill>
              <a:prstDash val="solid"/>
            </a:ln>
            <a:effectLst/>
          </c:spPr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Лист1!$C$1:$F$1</c:f>
              <c:strCache>
                <c:ptCount val="4"/>
                <c:pt idx="0">
                  <c:v>постоянно</c:v>
                </c:pt>
                <c:pt idx="1">
                  <c:v>часто</c:v>
                </c:pt>
                <c:pt idx="2">
                  <c:v>редко</c:v>
                </c:pt>
                <c:pt idx="3">
                  <c:v>никогда</c:v>
                </c:pt>
              </c:strCache>
            </c:strRef>
          </c:cat>
          <c:val>
            <c:numRef>
              <c:f>Лист1!$C$6:$F$6</c:f>
              <c:numCache>
                <c:formatCode>General</c:formatCode>
                <c:ptCount val="4"/>
                <c:pt idx="0">
                  <c:v>2</c:v>
                </c:pt>
                <c:pt idx="1">
                  <c:v>10</c:v>
                </c:pt>
                <c:pt idx="2">
                  <c:v>10</c:v>
                </c:pt>
                <c:pt idx="3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12352"/>
        <c:axId val="140613888"/>
      </c:barChart>
      <c:catAx>
        <c:axId val="1406123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ru-RU"/>
          </a:p>
        </c:txPr>
        <c:crossAx val="140613888"/>
        <c:crosses val="autoZero"/>
        <c:auto val="1"/>
        <c:lblAlgn val="ctr"/>
        <c:lblOffset val="100"/>
        <c:noMultiLvlLbl val="0"/>
      </c:catAx>
      <c:valAx>
        <c:axId val="14061388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40612352"/>
        <c:crosses val="autoZero"/>
        <c:crossBetween val="between"/>
      </c:valAx>
      <c:spPr>
        <a:pattFill prst="pct5">
          <a:fgClr>
            <a:schemeClr val="accent1"/>
          </a:fgClr>
          <a:bgClr>
            <a:schemeClr val="bg1"/>
          </a:bgClr>
        </a:pattFill>
      </c:spPr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0156255786394104"/>
          <c:y val="1.4496106216508669E-2"/>
        </c:manualLayout>
      </c:layout>
      <c:overlay val="0"/>
      <c:txPr>
        <a:bodyPr/>
        <a:lstStyle/>
        <a:p>
          <a:pPr>
            <a:defRPr sz="3200">
              <a:solidFill>
                <a:schemeClr val="accent2">
                  <a:lumMod val="75000"/>
                </a:schemeClr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Лист1!$A$7:$B$7</c:f>
              <c:strCache>
                <c:ptCount val="1"/>
                <c:pt idx="0">
                  <c:v>тесты</c:v>
                </c:pt>
              </c:strCache>
            </c:strRef>
          </c:tx>
          <c:spPr>
            <a:solidFill>
              <a:schemeClr val="accent2"/>
            </a:solidFill>
            <a:ln w="25400" cap="flat" cmpd="sng" algn="ctr">
              <a:solidFill>
                <a:schemeClr val="accent2">
                  <a:shade val="50000"/>
                </a:schemeClr>
              </a:solidFill>
              <a:prstDash val="solid"/>
            </a:ln>
            <a:effectLst/>
          </c:spPr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Лист1!$C$1:$F$1</c:f>
              <c:strCache>
                <c:ptCount val="4"/>
                <c:pt idx="0">
                  <c:v>постоянно</c:v>
                </c:pt>
                <c:pt idx="1">
                  <c:v>часто</c:v>
                </c:pt>
                <c:pt idx="2">
                  <c:v>редко</c:v>
                </c:pt>
                <c:pt idx="3">
                  <c:v>никогда</c:v>
                </c:pt>
              </c:strCache>
            </c:strRef>
          </c:cat>
          <c:val>
            <c:numRef>
              <c:f>Лист1!$C$7:$F$7</c:f>
              <c:numCache>
                <c:formatCode>General</c:formatCode>
                <c:ptCount val="4"/>
                <c:pt idx="0">
                  <c:v>2</c:v>
                </c:pt>
                <c:pt idx="1">
                  <c:v>6</c:v>
                </c:pt>
                <c:pt idx="2">
                  <c:v>11</c:v>
                </c:pt>
                <c:pt idx="3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30656"/>
        <c:axId val="142565760"/>
      </c:barChart>
      <c:catAx>
        <c:axId val="1406306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ru-RU"/>
          </a:p>
        </c:txPr>
        <c:crossAx val="142565760"/>
        <c:crosses val="autoZero"/>
        <c:auto val="1"/>
        <c:lblAlgn val="ctr"/>
        <c:lblOffset val="100"/>
        <c:noMultiLvlLbl val="0"/>
      </c:catAx>
      <c:valAx>
        <c:axId val="142565760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40630656"/>
        <c:crosses val="autoZero"/>
        <c:crossBetween val="between"/>
      </c:valAx>
      <c:spPr>
        <a:pattFill prst="pct5">
          <a:fgClr>
            <a:schemeClr val="accent1"/>
          </a:fgClr>
          <a:bgClr>
            <a:schemeClr val="bg1"/>
          </a:bgClr>
        </a:pattFill>
      </c:spPr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chemeClr val="accent2">
                    <a:lumMod val="75000"/>
                  </a:schemeClr>
                </a:solidFill>
              </a:defRPr>
            </a:pPr>
            <a:r>
              <a:rPr lang="ru-RU" sz="3200">
                <a:solidFill>
                  <a:schemeClr val="accent2">
                    <a:lumMod val="75000"/>
                  </a:schemeClr>
                </a:solidFill>
              </a:rPr>
              <a:t>музыка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Лист1!$A$8:$B$8</c:f>
              <c:strCache>
                <c:ptCount val="1"/>
                <c:pt idx="0">
                  <c:v>музыка</c:v>
                </c:pt>
              </c:strCache>
            </c:strRef>
          </c:tx>
          <c:spPr>
            <a:solidFill>
              <a:schemeClr val="accent2"/>
            </a:solidFill>
            <a:ln w="25400" cap="flat" cmpd="sng" algn="ctr">
              <a:solidFill>
                <a:schemeClr val="accent2">
                  <a:shade val="50000"/>
                </a:schemeClr>
              </a:solidFill>
              <a:prstDash val="solid"/>
            </a:ln>
            <a:effectLst/>
          </c:spPr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Лист1!$C$1:$F$1</c:f>
              <c:strCache>
                <c:ptCount val="4"/>
                <c:pt idx="0">
                  <c:v>постоянно</c:v>
                </c:pt>
                <c:pt idx="1">
                  <c:v>часто</c:v>
                </c:pt>
                <c:pt idx="2">
                  <c:v>редко</c:v>
                </c:pt>
                <c:pt idx="3">
                  <c:v>никогда</c:v>
                </c:pt>
              </c:strCache>
            </c:strRef>
          </c:cat>
          <c:val>
            <c:numRef>
              <c:f>Лист1!$C$8:$F$8</c:f>
              <c:numCache>
                <c:formatCode>General</c:formatCode>
                <c:ptCount val="4"/>
                <c:pt idx="0">
                  <c:v>5</c:v>
                </c:pt>
                <c:pt idx="1">
                  <c:v>9</c:v>
                </c:pt>
                <c:pt idx="2">
                  <c:v>10</c:v>
                </c:pt>
                <c:pt idx="3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6478208"/>
        <c:axId val="146479744"/>
      </c:barChart>
      <c:catAx>
        <c:axId val="1464782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ru-RU"/>
          </a:p>
        </c:txPr>
        <c:crossAx val="146479744"/>
        <c:crosses val="autoZero"/>
        <c:auto val="1"/>
        <c:lblAlgn val="ctr"/>
        <c:lblOffset val="100"/>
        <c:noMultiLvlLbl val="0"/>
      </c:catAx>
      <c:valAx>
        <c:axId val="146479744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46478208"/>
        <c:crosses val="autoZero"/>
        <c:crossBetween val="between"/>
      </c:valAx>
      <c:spPr>
        <a:pattFill prst="pct5">
          <a:fgClr>
            <a:schemeClr val="accent1"/>
          </a:fgClr>
          <a:bgClr>
            <a:schemeClr val="bg1"/>
          </a:bgClr>
        </a:pattFill>
      </c:spPr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3200" dirty="0" err="1">
                <a:solidFill>
                  <a:schemeClr val="accent2">
                    <a:lumMod val="75000"/>
                  </a:schemeClr>
                </a:solidFill>
              </a:rPr>
              <a:t>физ.минутка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Лист1!$A$9:$B$9</c:f>
              <c:strCache>
                <c:ptCount val="1"/>
                <c:pt idx="0">
                  <c:v>физ.минутка</c:v>
                </c:pt>
              </c:strCache>
            </c:strRef>
          </c:tx>
          <c:spPr>
            <a:solidFill>
              <a:schemeClr val="accent2"/>
            </a:solidFill>
            <a:ln w="25400" cap="flat" cmpd="sng" algn="ctr">
              <a:solidFill>
                <a:schemeClr val="accent2">
                  <a:shade val="50000"/>
                </a:schemeClr>
              </a:solidFill>
              <a:prstDash val="solid"/>
            </a:ln>
            <a:effectLst/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Лист1!$C$1:$F$1</c:f>
              <c:strCache>
                <c:ptCount val="4"/>
                <c:pt idx="0">
                  <c:v>постоянно</c:v>
                </c:pt>
                <c:pt idx="1">
                  <c:v>часто</c:v>
                </c:pt>
                <c:pt idx="2">
                  <c:v>редко</c:v>
                </c:pt>
                <c:pt idx="3">
                  <c:v>никогда</c:v>
                </c:pt>
              </c:strCache>
            </c:strRef>
          </c:cat>
          <c:val>
            <c:numRef>
              <c:f>Лист1!$C$9:$F$9</c:f>
              <c:numCache>
                <c:formatCode>General</c:formatCode>
                <c:ptCount val="4"/>
                <c:pt idx="0">
                  <c:v>10</c:v>
                </c:pt>
                <c:pt idx="1">
                  <c:v>9</c:v>
                </c:pt>
                <c:pt idx="2">
                  <c:v>6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6526592"/>
        <c:axId val="146528128"/>
      </c:barChart>
      <c:catAx>
        <c:axId val="14652659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46528128"/>
        <c:crosses val="autoZero"/>
        <c:auto val="1"/>
        <c:lblAlgn val="ctr"/>
        <c:lblOffset val="100"/>
        <c:noMultiLvlLbl val="0"/>
      </c:catAx>
      <c:valAx>
        <c:axId val="146528128"/>
        <c:scaling>
          <c:orientation val="minMax"/>
        </c:scaling>
        <c:delete val="1"/>
        <c:axPos val="l"/>
        <c:majorGridlines/>
        <c:numFmt formatCode="General" sourceLinked="1"/>
        <c:majorTickMark val="none"/>
        <c:minorTickMark val="none"/>
        <c:tickLblPos val="nextTo"/>
        <c:crossAx val="146526592"/>
        <c:crosses val="autoZero"/>
        <c:crossBetween val="between"/>
      </c:valAx>
      <c:spPr>
        <a:pattFill prst="pct5">
          <a:fgClr>
            <a:schemeClr val="accent1"/>
          </a:fgClr>
          <a:bgClr>
            <a:schemeClr val="bg1"/>
          </a:bgClr>
        </a:patt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3200">
              <a:solidFill>
                <a:schemeClr val="accent2">
                  <a:lumMod val="75000"/>
                </a:schemeClr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Лист1!$A$10:$B$10</c:f>
              <c:strCache>
                <c:ptCount val="1"/>
                <c:pt idx="0">
                  <c:v>ЦОР e-learning</c:v>
                </c:pt>
              </c:strCache>
            </c:strRef>
          </c:tx>
          <c:spPr>
            <a:solidFill>
              <a:schemeClr val="accent2"/>
            </a:solidFill>
            <a:ln w="25400" cap="flat" cmpd="sng" algn="ctr">
              <a:solidFill>
                <a:schemeClr val="accent2">
                  <a:shade val="50000"/>
                </a:schemeClr>
              </a:solidFill>
              <a:prstDash val="solid"/>
            </a:ln>
            <a:effectLst/>
          </c:spPr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Лист1!$C$1:$F$1</c:f>
              <c:strCache>
                <c:ptCount val="4"/>
                <c:pt idx="0">
                  <c:v>постоянно</c:v>
                </c:pt>
                <c:pt idx="1">
                  <c:v>часто</c:v>
                </c:pt>
                <c:pt idx="2">
                  <c:v>редко</c:v>
                </c:pt>
                <c:pt idx="3">
                  <c:v>никогда</c:v>
                </c:pt>
              </c:strCache>
            </c:strRef>
          </c:cat>
          <c:val>
            <c:numRef>
              <c:f>Лист1!$C$10:$F$10</c:f>
              <c:numCache>
                <c:formatCode>General</c:formatCode>
                <c:ptCount val="4"/>
                <c:pt idx="0">
                  <c:v>6</c:v>
                </c:pt>
                <c:pt idx="1">
                  <c:v>5</c:v>
                </c:pt>
                <c:pt idx="2">
                  <c:v>8</c:v>
                </c:pt>
                <c:pt idx="3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6168064"/>
        <c:axId val="146178048"/>
      </c:barChart>
      <c:catAx>
        <c:axId val="1461680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ru-RU"/>
          </a:p>
        </c:txPr>
        <c:crossAx val="146178048"/>
        <c:crosses val="autoZero"/>
        <c:auto val="1"/>
        <c:lblAlgn val="ctr"/>
        <c:lblOffset val="100"/>
        <c:noMultiLvlLbl val="0"/>
      </c:catAx>
      <c:valAx>
        <c:axId val="14617804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46168064"/>
        <c:crosses val="autoZero"/>
        <c:crossBetween val="between"/>
      </c:valAx>
      <c:spPr>
        <a:pattFill prst="pct5">
          <a:fgClr>
            <a:schemeClr val="accent1"/>
          </a:fgClr>
          <a:bgClr>
            <a:schemeClr val="bg1"/>
          </a:bgClr>
        </a:pattFill>
      </c:spPr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28EAEC-0D9E-495F-ADAA-729F57C5C074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721D77-4BD5-4DA5-B17F-A31D3B7B45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426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1B5E-B2CA-4E21-9575-AE8B31165728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A1B5E-B2CA-4E21-9575-AE8B31165728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04DBC-267E-4147-9769-7D3BEB75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2666727"/>
          </a:xfrm>
        </p:spPr>
        <p:txBody>
          <a:bodyPr>
            <a:noAutofit/>
          </a:bodyPr>
          <a:lstStyle/>
          <a:p>
            <a:r>
              <a:rPr lang="ru-RU" sz="3400" b="1" dirty="0">
                <a:latin typeface="Comic Sans MS" pitchFamily="66" charset="0"/>
              </a:rPr>
              <a:t>Мониторинг использования интерактивного оборудования в образовательном процессе на основании введения индикатора «Активное компьютерное время</a:t>
            </a:r>
            <a:r>
              <a:rPr lang="ru-RU" sz="3400" b="1" dirty="0" smtClean="0">
                <a:latin typeface="Comic Sans MS" pitchFamily="66" charset="0"/>
              </a:rPr>
              <a:t>» в СОШ №62</a:t>
            </a:r>
            <a:endParaRPr lang="ru-RU" sz="3400" dirty="0">
              <a:latin typeface="Comic Sans MS" pitchFamily="66" charset="0"/>
            </a:endParaRPr>
          </a:p>
        </p:txBody>
      </p:sp>
      <p:pic>
        <p:nvPicPr>
          <p:cNvPr id="1026" name="Picture 2" descr="http://olga0207.files.wordpress.com/2011/02/23815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149080"/>
            <a:ext cx="3888432" cy="2418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5148064" y="3666270"/>
            <a:ext cx="3240360" cy="26667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000" b="1" dirty="0" smtClean="0">
                <a:latin typeface="Comic Sans MS" pitchFamily="66" charset="0"/>
              </a:rPr>
              <a:t>Зам. директора </a:t>
            </a:r>
          </a:p>
          <a:p>
            <a:pPr algn="r"/>
            <a:r>
              <a:rPr lang="ru-RU" sz="2000" b="1" dirty="0" smtClean="0">
                <a:latin typeface="Comic Sans MS" pitchFamily="66" charset="0"/>
              </a:rPr>
              <a:t>по информатизации </a:t>
            </a:r>
          </a:p>
          <a:p>
            <a:pPr algn="r"/>
            <a:r>
              <a:rPr lang="ru-RU" sz="2000" b="1" dirty="0" smtClean="0">
                <a:latin typeface="Comic Sans MS" pitchFamily="66" charset="0"/>
              </a:rPr>
              <a:t>Жазбекова А.Т.</a:t>
            </a:r>
            <a:endParaRPr lang="ru-RU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35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2249962"/>
              </p:ext>
            </p:extLst>
          </p:nvPr>
        </p:nvGraphicFramePr>
        <p:xfrm>
          <a:off x="467544" y="620688"/>
          <a:ext cx="4464496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AutoShape 2" descr="data:image/jpeg;base64,/9j/4AAQSkZJRgABAQAAAQABAAD/2wCEAAkGBhQSERUUEhQUFRQWFhUZFhgYFBwYFRUYGRcYFRgbGRcYHCYeFxkjGRcWHy8gIycpLCw4FSAxNTAqNSYrLCkBCQoKDgwOGg8PGiwlHyUuLCkpLiksLCwsLS8sLCwpLywsLCwsLCwtLCwsLywpLCwpKSwvLCwsLCw0LCwsLCwsKf/AABEIAN0A5AMBIgACEQEDEQH/xAAcAAEAAgMBAQEAAAAAAAAAAAAABQYDBAcCAQj/xABHEAABAwIDBQUEBwYEAwkAAAABAAIRAyEEEjEFBkFRYRMicYGRBzKhsRQjQlLB0fBicnOCkuEzorLxJDRTFRc1Q2PCw9Li/8QAGgEAAgMBAQAAAAAAAAAAAAAAAAQCAwUGAf/EADQRAAEDAwIDBQcEAgMAAAAAAAEAAgMEESESMQVBURNhcYHwIjKRobHB0QYUI+Fi8SQ0Qv/aAAwDAQACEQMRAD8A7iiIhCIirO+W+jcE1rWtD6zxLWkw0NmC5x5TYAXPS5UmtLjYIVmRc42d7U6g/wCYotcOdIkED917iHf1D8VO7v79NxmMfRo03dkyiHmo4ZTnLgMuWdIOvNp4QTN0L27hRDgdlakRFUpIi+Eqhb37+5O0p4c2ptJc8GcxgANaeAkiXDyVkcZebBVSytjbdyvocvq/P+x97araodnMzeLG/Ijj+iu3bA2sMRSDvtACesiQR4j8VZLAY8qmCqEptaxUkiIl02iIiEIiIhCIiIQiIiEIiIhCIiIQiIiEIiIhCIiIQtPa+1GYek6pUexgAsXuDQXH3WyeJNlwOvWNQuq1iXVahzGdbmdOAvYcNF33auAbWo1KTg1we0thwkXFvQwfJcQ2fu79Zhe0hzauUxJuM8XnWfxTUMjI2kn1glRc0uwPXJauCoNDC6ppPdB5eC2NzNoAYykafdd9IpttxY9zWOHUEE/oK3f922Fe8g1KtoJpipYA6C4LgPNYtvez1j3UW4YCl3mU5bJAZdxc693C5BmTME6ERHEInkNzn5Kf7VwuSV01mLYXFge0ubAc3MMwJGYSNRa6+YvGMpNzPcGj5nkBxPRUFuBfQcWvrGtUDu9VNnPI04mIADdT7q19qY4moHvJc4jU9JsOQvwScErZZnRdPms01w1OaBkGykH7Xq4kucXObSJIbTFhlFu9F3E8ZMKmbcwh7atT/wCo05epgOb6kR5qbw2ONMGQQwuJa6LSbkTpIWfH7uV8UGvZScHAAtcYbINxdxHithpDD0CVdeQcyVyqjIcOa7V7OKhygH/pm3g+3wJ9VX2+zatUqB1Sjkd9oiozK48yASRPQLoG7ewvo7DmjOYFtGtGgB+P+yjUSsLLAqVLDIJASLKZREWatlEREIRERCEREQhEREIRERCEREQhEREIRERCEREQhY69LM1zZLZBEtMOEiJB4ELn+N3Sdh306Qpvr4QOBY4y6tRc4yRLCH5c0HMBbMZ0v0Ra+OxQpsLuPAczwCjI5rWEu238O/xU2X1DSohtTTWI8b/qFnwOABfm5ODj+07LkHoAPRRuIoVSQWPEuOcyLZBAeBHGfmp3Z+PY9sN7pHA29OYWZDpL2h53yO9OSEhp0qo7QpfXPHOo7/M8/mpapu4x+YMhpblLR9mZmSOBtYjTW6i6zGtrQ33RUAF5tmEX42Vv2ezu5j9q/lw/PzVTYtdSOmSfXiue4fG18cuof+lFYbbNSm7JiGn96L+os8aaaTfkJyjWa4BzSCDxWHH4FtZha7yI1aeY6/7FVmnWfh6jmhwzDWPddIsSJ+GoiJ5uPlfTn2st68x49UxqfD72W9eY8VasTimUxL3Bo6n9SoTFb4MBimwv6k5R+J+CrtXPVqHtHd7m420m3KV4pYcnQEqmbiMbNs+C6SCih0hzjq59yljvjU+4z4/mvrd8ak3YyPMfGVq0tjuLHOsCIhp1Kwv2c8fZnwgpQ8UItcfNMCKmOLBT+E3vY61RpZ1HeH4H4Kaw+JbUGZjg4cwVz19GOYK9YbFvpOzMcQfgfEaFPQV7Jcc1TLw+NwvGbH5LoqKK2Nt5tex7rwLjgeZb+SlVoAg5CxpI3Ru0uGUREXqgiIiEIirW0d/MPh8W7D1z2YbSY8PIcQ5zi4Fohp0ABnqRwK2MHvvg6r2sZXaXPMNBDhJ4CXNAkqfZu3si6nURFBCIiIQiIiEIiLXq41o07x5D89FXJIyMXebL0AnZZnvAEmwCgMbiDVqD7o0H4raxDnPN/Jo0/ueq1aNMZzFwDE84tbpquer6szjQ33b/ABT0LAy7jushwIzAy73SInu81sDZTajGkd1wETzi1xx0X2eq2sA+xHI/A/ooo2Mkk0SZBFvvj5qL5HgXBVUq4Qtrhhv9bTBjiC9v/tP+6ugVWxdEjFiTrVpuHhLbfBWpdBHGGXssGhJvKP8AIrXxmIyttqdOnVVraWDymZk6k+OvxVmxFGbqI2vSDaTjxsPilqy5YQtR72iB4PQqIw1AOfcTDSTysRr6rYdiwAQ0WHkOVhxWphXmTH3SD5uH/wBVr4quG/2WdTcKfUgOGB62SUFa9sDWhbp2geQX1u0TxAUVj8U2m/K0ioIBkG0nUacFjp7SbxkfJPn9OnTdrvl/a9/eTA5U+KrKlj6HXyWjjNnZbtu3jzH5hYWVJUhhMX9l3kfzWBVUctK6zh67lqUnEbmxUM1xYQ5pIIMgjUFXfYe1hXZf322cPkR0Kq+0MHlMgWPDkV52ZVfRqB4A4ggmMwPC0xeD5LW4dUukFjyT9fJAYdcjgDyv9FfFrYvaDKfvuAMTHE8NPNVvGbwVHSAcremseK0qWCq1T3WvdPE6f1Ot8U9LUEYYLlcg7iIcdMLS4+vXJTdfekTFNvm78gtTHb+UqTX9pDHDDsqsDnw6q54fDWCDMFoBIJjNpZaeM2W6jkzkS6bC8RHHjry4L3tbdqhisFh+0YO0ApBrwO8BILmyPskSI6zqoUszu0cJ9gPgrqSSaSRzJN8YXHWYkVKxzklxuXkmXOOpJ4klZKpOYttb4rqG0tyMLiKLAAaeQHs3sAaWtJmCCILeNx1nnSN5d1nYbs8lR1Z7yYAaLgZcuWLkmVtwV0cpDdj0/taD6dzc8l1D2d7xfSsIA4uNWjFOoXGS4gWdOpBHPiDrEq0Lnnsr2VWpGuajabQ/JmAcXVCROXQ5GtEv5kl3CAuhpWQtLiWG47lBrg4XCIiKCkiIiEKNxm0ZDmsvYgn4eXisGHqAiGgk8h+rKUq4ZrhBFrWFpjnGqyNaBoFmz0TpnhznfJMCRobYBR1en2bHPN3RAjRs2/R6KobQ3xo4dts1Qi0MAI0n3yQOHCVat5tkPxFLJTeG3kg6OEaEjRc33m3eqUWsFQN7xdEOBNmmbfzD16qs0DXzNZY6R6JJUjMGQudfPqy3Xe0uGh30dxaRP+IJ9MvKfRWTdnfCjXqBrSWvcIyvgE8ZB0d5Gb6Klv3Yq/QW14b2YaHzmE5ZjT90lSm6G6XbtbUNTKKVSO6DnBbD230Fi0yFYaFrAHxNILXEeI8/gqmygv0uOC0Hz5j7qx7wF1OsXtInuubbSIbfzaT5q1qubyUgKjXE2LRM6ANJJPo74KxArTI5rKpcTSjvB+IX1V7eqrDWt4kz5C3zKsKqeIpnFYmB7gsTyYNY8eHilKq5ZoG5wrKxx0dm3d2PysGEoHsy773rGg/E+a+Ud231biGt5nj4DU/JWkYBsiwyjQfIeC2wE9E/sWBjOSZijbE0AKou9n4P/nGf3P8A9KL2luZWpAuYRUaOVnAfunXyXQkVjamQHdXayd8rkuGxRafmOf8AdTNGqCJGik99NgiDXpiCP8QAajTN4jj/AGVa2dX1HMSPEfr4JieKOshIKSqI9H8jFOPrE6n9fitStiCJAGnP8tfktjA1PrG+Dh8l82lQ+sMDUA/h+C56vrHQTimiaABbb7KrhHDoKlpqKpxO+5sMdTv8wpndnBU6lIue0OeHEHMJGnBugs74lWB7w0SSABzsFTtj491AOs05o8oB/MfFea+Iq13Rdx4NHDy4ePTomy4sbtlSqq2mhkMdMNXQN29eF1s7w7RZVczIScuabQDOXT0+KmdlUc2EpD/02x4wCPiq7jtkPpNa55bcxAuRaddFaNjD/h6X8NvyCVhDnSu1jcJejfIah7nixsFFPxMOLTTcbXJLQ29iDq4EeCrO1MNOLD+wxDw1oh7gW0KU2GWWgO1GhOvS1m2jWFSq4GfqgYI0LnWiNHQAZnSQmKxf/Bxr3shngAZHjaFU17A8svc2O33/AAt2sLmU7n2tj7YULs/FOpVA9jcxAMiCe7bNJHu6DvGwVzwePZVEsINhI4jxH60UDukBnq2EhtODFwHF8ieRyD0CkNo7BDjnpHs33sLNcSZJtdrieI8wbRbTNeyO7c934WFQteyEObm/L8KXRQOD245h7OuDmGp4i1pjXjcemqnKdUOEtIIPEJuOZsm3mOYWjHI14wvSIitViIiIQvNWqGtLnEBoBJJMAAXJJ4Bcq2rtB2NxBeJhxFOi0jRpMSQOZOY6/BT/ALQ94IjCsN3AOqkHRnBni4iT0H7S1dwNn9pWNU+7Rs2+r3Aj4NJ/qHKzUbdDS8pGZ3aPEY81Y94K9OjhhQIzBzOzDSb5Q3KTprp+gq1hIaIaAByA8pPEnxXze7FE4x4Js0MA6S0O+ZWvhqqfipw2ME7nKy+IPc51hsMKVecwg3ERHACIgchCt2zcRnpMcdYv4ix4mLjRU2k9WTduuCxzJu10xGgcJF4vJDj5pKoZYXUeEyETOaeY+iybaNV0U6TT3rl0gNi4IJ1HDQSet42NmbMbRbAu43c7i4/gOQ/EkncRI6Re66ARjXr5/TwRERSViIiIQvFakHNLTo4EHwIgrlIpmnULTq15ab8jlN+Oi6hjto06Lc1V7WN5uMf7/wBlzPGODq7y0yHVHEEaEF5II8inqM5IRI09k4kYUhQqXniJhbNTFc5Phf46BR9AzUDf22g/1BSu1jdo5A/P+yzOLV/7SQNYwaiL3Pr7rK4bwttYSJHHSDsPX2XrYdAV6pa6WtDZ7puYc0XMWsTpfkVb8NhGUxDGho6ceFzxVU3WqBj6j3GAGgdSXGREfulSOJ2257X5JAb7xbByjW5nWOGqpdVBou/J6Bb7uHRQSaYG2GM/2V43mxIc1oHB5nloRZbWz9rNFBlnSGgaWJHd15SFobVogUgZJuOPivWzXtFFp1Mu/wBRWQ6slDO1FgThZ8cbf3zm/wCI+q9uaSAOJJP5nwWCtRJw7wDZlRrr8ssHzkhSVGnFzqfgOQUZjnloeBo/KD5PB+Wb1SdKdEzS7ncfEW+q0av26eRo6Fbu6lIZajo7xIBPGAJA8i53qp5V/dSt/iMjTI6Z+9mbEfyfHorAuqiFmALIof8Art9c1o7U2U2sBwePdd+B5hQmzse6i4tItPebxB5+PzVpVX3gp5a0yO80GJJMi1wdAQBEcika5mi0zMEIqRotIN1Z2mbhFo7DqTQbZwjML6nK4tm/AxI6EItBjtTQ7qm2m4ut9aG3NqDD4epVdHdbaeLjZo83EDzW+qz7QsIX4SeDKjHEcxdnPhnB8kOdpaSptbqIC5ltGlVc41b1HVXS48S42HQD5W4Lr+7exxhsOynbNEvI4vN3HryHQBUndDAtOJY15JaAXMbwztuJ6DUcLLpStNQ2ZgLUsyldA8691zjfrBOZiu0g5KgbB4ZmjKW6cgDx1PlG4WsrN7THgUqALi0GqePHI71Vb2Jsx9d4bTIcLy6HZWwJuQDB/NbFPVMMQa85Cz6qEudYDdSWHqqbxu1/+z8I2u+m5wdWpipGrGOIZmgC8AAweLtdFs7L3Say9Yh5t3ROUHr94T0APJVP2vY9rqOGLHB1J3avEGWuIawNIPGzneqUke2V4a3Ze0VEYXGR++wCybZ9rMy3BsEX+sqj4tpgz1lx8ln3Q9p4qv7LFmmxxgMqDuscYuHyYa46g2BmLWnluGxDH04s10ceB6rx2jYh0dD+XNWft2WtZaIcbr9Lr4Sq57P9q1MRgaTqjXDK0MD3G9XJ3c4kkwYFyZJDrAQTJ7Vxjmw1lMvkjNDgCwfeg+9caLMc0gkdFZcc1uUMQHtkTx11sqftPerE1CW4em2kw6VXnM6OYYND4yrVsysH0gQHCZkOEOB4yFUsXgslRzAXAAmBOg1HwISVRP2DQZPDC06EROc4kX6X9fVRNLZjMxfWJrVCPeqyfRptHjKUsOMw0tf0Ul9Fd94+gXk4Jx4tPl/dRg4rFHe3PuKdqoG1Is59lG0XxiAP22/MKS2lUl56W9P7yoPHUstfLa+XwuVJP2Y/h8z+S94uyOZ0MrnWu0eaR4RC2J0rSdnWXw7JdUYXisaQhzTYQRaZkr5hKNenLadWaJEhrgModYh0OBJuJtAPVe6GFdmHaOJDfdbMtnmR04eM8FvlMQ0jZW9ryI5c0jxjjxpZDBEA4jckYHd3nvvjZbuJxNN9EXcKkCRHdLtDGoA1IAI/BQR3npUqopPDmQLvJ7hLjmHhYj0W6Qobae6tTF1m9kGTlhznOgNANja597gOF4VT6GF/8bhYHpyPVc7S8SmfVCTFyNPceatVHajXNlrg4cwZHqFq4uu55DGRnN4JA7o7zjfjlBj+ygMV7OH4Z1Jza7XOe8MBcwtDXFpMgNzWJaRpIkdSpzZm41YVe0rVWHICWNaXQXwQC6WiwkHjNuV1o+DRscHukuBkC1vutuSvmd/G2K18Ek4spXdZvfqn9mn86n5qxKv7sOAc9sjMQ2BNyAXAnwBcPUKwLTtbCU4cf+M3z+pRVPeKqO3PCGtBnjEunwh3wKtZKpbWHE4mODnEnjDBrrI0hvLveSRrQXNDBuSiuJLWxjclWrZLCKNMGZyjUZTcTBB0I08kW2ETrRYWCeAsLIsdeg17XMeJa4FrgdCCII9FkRer1QWx90qeHqZ2ve6AQ0Og5Z1uBJPC/VTqIotaGiwUnOLjcqvb6bvOxVFuT36bs7QbB1iC2eBg28PMUnY2030H/VkteHAOpme8ZjK5ms3I5hdUrVQ1pc4w1oJJ5ACSfRaOzMRRxLW12NaSeJYM7SLEE6gjxVUlOXnWDZXRzaWlpFwpFc82z7N2drRea1WpTa8NFKo7M1lOHFrGmJIDstibixJXQ1ixGHDxB8fAjQq8ueGkMOVS21xdVCvuxhK31rqFKo4ic2US+3TWeqru8Ow6VTE0Q5hbRZTmqYLWsYA4gZhaRewKu+LL6ZADG6mS5xAAA1AA73hIWnU2BTxb2Oq1Q5lIy6lA7zu6RnOmWJloEGdbQkacv1gXOx8uX+k3IQG3P+1n9nX/AIdQEPbAcIe0tdZ7uDgDpF9FMvcJc79W/vKw19pt91h8SNAOhShSL4mzP9XTwWqQblxwspz9R0tWzgWQzxk+unwhQG8VLLWDvvNHqLH4QrOoTemhNNr/ALroPg63zhZXEmdpA49M+vJaNEdEgHkq7icUym0ue8tHjx5ARJPRQtTfOD3WkjrAnyUXtbFGo8ngLN8FGPC3OHfpqnEQNSNTjuLkAd2LK2pqZAfYwFM4/a4q1W1AIs2R1BlXptxNr3Eeq5ZScugbDxmbDN5gFp8rfKEl+paFsEMRj91t2/HI+hVFC8ukcDucrHWq98rPTdKjKtTvk8z+vzW5QqJvh72y0kZbyAB8RhclxindFVPDuZJ8jlbJWxsmqG12Euyjv5iSACAxzjJPCwd/L0Wuq1vbtR7YpU3EZw4VI1cDHc8DafIcSF5JFqclOHsL6hgHW/wWxvdv+6u7ssMB2YcMr8s1HuB1YPsjlaT0lRFPGbRDi/tMUCQbkvj+k2HDgpLY2CbRFozn3ncfAHg3h11PSdo1E12OkbLcqOK9k60bbjqea2NkbWp0a1I1SR2reza7gHuyOAPKSInmrsua7w4TtKDv2Yd6a/AlWvcjazsRhGF93sJpuM3JboTyJbB80jLHbKnwt4fT45E/lbW8WNDKRbxfb+Xj+XmvO72y+zYXunO8CQfsi5AggEG8kHieiy4fZR7U1arg4/ZEWbrz14Ry6m6kkmGXfrPkmGRl0nav8AOnf4n6IiIrU0iIiEIiIhC+OAi+nFUf2e7SbmqU2kZHOcWeLTHG92Zf6eCnt8drjD4So+YcQWs55nWtHISZ6LlO5O1DTrwNZzNHMjUebbJuGPVG5MxR6mFdxReKNUOaHNMhwBB5giQvTngCSYCUSyj9vvaKJze6S0OHNuYF4/oDlXajKZLHvEgloIEzYQ4iORJ/pU3jKnavDYlkG33psT4QY81hxOymimxtz2YOWT0gk8yZPqmYwGEE7/lKSv1AtHUfK/5UpQ2bTbENHnf5raUfsLEF1EAmSwlpnW2n+UhSCpfe9imGW0ghFpbbbOHrWn6t5HiGkjzlbqxYhpLYHn4KIVgNjdcUqNWrUarBvBsg0KpaQcpksPNv5jQqFqNXZwyh7Q5uxT0zQ4agtMhXDdLC1X0XZGOcMxg6DQTc21VWo4Vz3BjAXOcYAHErrOwdl/RqDKY1F3EcXG5P4eSx+PtZPAISck3x3JGBxhk1AKnbawjqdXsrEta1zpkCTcZSDJA52uOi0cFtd5qtpBhqPcYaG6usT8ADc8l0PaGyKVeO2ZmIsHAlrwOWZpBjotXYW52Gw1btmOqOflLRncCGgkTENF7Rqubp2yUx0xH2einVNhq2/wAou7qtdmwcRkktaJA7of378JLQ0EePCyo28BaMVTDWluSQQTm7we6SDJm4F12F2JC5tv5u42kBiKRfHaHO0xlYHmQWwLDNb+YLQjlcZBfZKwUsMQIYLFaOFqqVw9RV3CVlL4aqt+VocLhc9UxEEgqWqQWOB0ymfCCtr2X/APL1v43/AMVNQO19oinSInvOBA6DQnwhW/cPZho4NuYQ6oTUI4gOjKD1yBqxqjAWjwiJzInuOxIt5XViRESK1kREQhEREIREULvdtE0cM7KYe+GN5gu1I6huY+ik1uo2C9AubLnftJ3g+kVcjDNOnIGkOd9pwjUcB581A7n7IqYjFMbTkZe890e60fidB4r1tOhAXS/ZnsAUMIKjh9ZXh5PJkdwehn+Y8raMjhFHYeC0XOEUeFIbPqgAUe0nJJN4IBJyjwFx5LcqZRp3ncOJ8pULjGNoY4FwAp1dTpGc3uOPaBpP8TxVjrltGm94b7rXOMCXGBPidEn7oGbrKmju7VyOVr0aUOk6xfodYHgvuKqCFzPHe0HEHMabWMFyJGZx5SZj0C1xv3im5c7abwZmxboAeB8eCY7B17lZ/bN2C6JsOtlrvZwe2R4tP5H/ACqwrnWxdt9piKRALXZwIJkEHumCImxmDGnFdFVNSwtdlM0r9TSiIiWTS1sfs6nWZkqtDm9eB5gi4PUKtVfZvRJMVKoHLumPPKrcitjmkj9wkKQcRgFQuyd06OHvTHeOrnXd/YeC3/op6LbRQc4uN3G5UVhbhRxuvL8LyWwiihR5ELDisM2oxzHgOa4EOB4gqUcwHULGcKOqELke2N1K+FcSxrqtHg9olzRye0fPQ9NFoUdru0aJdyDST6BdsbhgF67Ick02qcBb7oc1j/faCuabvbnVK7xVxbS2mLim6z6nLMPss6anwXSm1gvhw4TsOqoe8uOV6TdZA5fVi7HqsgCgvF9REQhEREIRVPfx89gyLF73T1DQAPPOfRWxVzfikewY8aMqNJtwILPK7h6q2H3wrI/eCoOL2X2talS07R7WnoCbn0ldfpUw0ACwAAHQCwVA2TSBxmHcYiX68+zdHnMLoKsqDkBW1ByAoHfHAZ6BeNafemYhv2vQQ7+X13thbQ7fDsefeiH/ALzTld8RPmt57AQQbgiCOYVR3Rqmhia+FdOuZngIE8hLDTPr0UB7TCOmVUPaZbose++7uGZQNRtNrKhewNyyASXgusLe6HeirtXdhh2ezEguz5zmGrcpqOpmLSPsmSeBVw3/AP8Alm/xW/6Xr5uxgW1tmNpu0e2qPD618HoQYPkrBK4MBJWc6JrpCLcvmtfcvd7DmjSr5XGoNcziQ17DlJAgcRN5VvXOdz9vfR6po1bMqPym3uVgQy/JpiOhA4THRlXMXF3tFW0+nRgeKIiKlMIiIhCIiIQiIiEIiIhCIiIQiIiEIiIhCIiIQiIiEIsGNwoq0303aPaWmNYIhZ0Rshc2p56FTK8A1KLw4aw4DiOhEwevRdGo1g5oc0y0gEHmConeDd4YgZmw2s0d13Aj7ruY+XqDD7A22cO/6PiAWXkE6NJ66ZCbyNCTPRp/8rbjcK9x7QXG4VxVK34YcPXoYxg91wa8CxMSRfq3O3014XVR28OzPpGGqUuLm93o4d5v+YBUxu0uyq43WdlVn2kYgGjh3NMtLyQRxBpkgrY9mWKDsNUZaWVn8bkOAeCRw1I65SqTV2ga+Fo4d5LHYd1QO7sECwpiTxA7QEWPdE81ubr7TfhHVRSAeXtbOY2aWyAYFzYm0hMmM6dPNJFpFUWjw+Sy+0LZ/Y4kugZK4LoiBnEB88L2d/MbcTPez3eo1WChVkuaD2bySc7RHvE/aE68VXt4tsVcQyKwYWNcHABsZSBFjM3nQ81H1azqLqdSmQxzHAt1jleLlsEgxwJVM72xMDX7naytbSSia7dua7Oiw4PGMqsD6bg5rtCNCsyoVqIiIQiIiEIiIhCIiIQiIiEIiIhCIiIQiIiEIiIhCIiIQi1dobLp125arA4cOY8CLjyW0i9BIyEbKL2ds6rQIYKnaUdAH/4lMQdHAd8TlEECBxtClERBN8r0m65BjmtZisSAzvms/utBPExFha59StvZWw6lPPUqtDM+UBsgniZMWGui2dtjssbWaftODx1DgD85Hksr8ZIuVZHRhj+1uSTlaQcXNC1cfhQ5pbpI15cfmoTF4Y/admMcoA8lM4jEqEx+J1TnZNc8PIyNlMKY9nG2nUsX2BksrAxezXtaXTfm0EeTfLqq4xuTgy/H03AWphzz0EFrfMuI9F2VjpAKXqQA9I1AGpekREsl0REQhEREIRERCEREQhEREIRERCEREQhEREIRERCEREQhEREIVZ3y3ZOJaH0yBVZoTo4fdd05Hh5lc6xOOfROWs11Nw4OEeh0cOoJXa1grYJrtQPDUehsmI59IsVfHMWixXEKm1Q77Tf6ll2fsqriXAUmF/7RBbSb4uOvgJPRdgGwqQMhlOf4bZ+S2W4Icz8grTUjkFaanoFX92d224ZmUHNUdBqPiJjQAcGjgPHmrO1sCF8awDReko5xcblKucXG5RERRUUREQhEREIRERCEREQhEREIRERCEREQh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data:image/jpeg;base64,/9j/4AAQSkZJRgABAQAAAQABAAD/2wCEAAkGBhQSERUUEhQUFRQWFhUZFhgYFBwYFRUYGRcYFRgbGRcYHCYeFxkjGRcWHy8gIycpLCw4FSAxNTAqNSYrLCkBCQoKDgwOGg8PGiwlHyUuLCkpLiksLCwsLS8sLCwpLywsLCwsLCwtLCwsLywpLCwpKSwvLCwsLCw0LCwsLCwsKf/AABEIAN0A5AMBIgACEQEDEQH/xAAcAAEAAgMBAQEAAAAAAAAAAAAABQYDBAcCAQj/xABHEAABAwIDBQUEBwYEAwkAAAABAAIRAyEEEjEFBkFRYRMicYGRBzKhsRQjQlLB0fBicnOCkuEzorLxJDRTFRc1Q2PCw9Li/8QAGgEAAgMBAQAAAAAAAAAAAAAAAAQCAwUGAf/EADQRAAEDAwIDBQcEAgMAAAAAAAEAAgMEESESMQVBURNhcYHwIjKRobHB0QYUI+Fi8SQ0Qv/aAAwDAQACEQMRAD8A7iiIhCIirO+W+jcE1rWtD6zxLWkw0NmC5x5TYAXPS5UmtLjYIVmRc42d7U6g/wCYotcOdIkED917iHf1D8VO7v79NxmMfRo03dkyiHmo4ZTnLgMuWdIOvNp4QTN0L27hRDgdlakRFUpIi+Eqhb37+5O0p4c2ptJc8GcxgANaeAkiXDyVkcZebBVSytjbdyvocvq/P+x97araodnMzeLG/Ijj+iu3bA2sMRSDvtACesiQR4j8VZLAY8qmCqEptaxUkiIl02iIiEIiIhCIiIQiIiEIiIhCIiIQiIiEIiIhCIiIQtPa+1GYek6pUexgAsXuDQXH3WyeJNlwOvWNQuq1iXVahzGdbmdOAvYcNF33auAbWo1KTg1we0thwkXFvQwfJcQ2fu79Zhe0hzauUxJuM8XnWfxTUMjI2kn1glRc0uwPXJauCoNDC6ppPdB5eC2NzNoAYykafdd9IpttxY9zWOHUEE/oK3f922Fe8g1KtoJpipYA6C4LgPNYtvez1j3UW4YCl3mU5bJAZdxc693C5BmTME6ERHEInkNzn5Kf7VwuSV01mLYXFge0ubAc3MMwJGYSNRa6+YvGMpNzPcGj5nkBxPRUFuBfQcWvrGtUDu9VNnPI04mIADdT7q19qY4moHvJc4jU9JsOQvwScErZZnRdPms01w1OaBkGykH7Xq4kucXObSJIbTFhlFu9F3E8ZMKmbcwh7atT/wCo05epgOb6kR5qbw2ONMGQQwuJa6LSbkTpIWfH7uV8UGvZScHAAtcYbINxdxHithpDD0CVdeQcyVyqjIcOa7V7OKhygH/pm3g+3wJ9VX2+zatUqB1Sjkd9oiozK48yASRPQLoG7ewvo7DmjOYFtGtGgB+P+yjUSsLLAqVLDIJASLKZREWatlEREIRERCEREQhEREIRERCEREQhEREIRERCEREQhY69LM1zZLZBEtMOEiJB4ELn+N3Sdh306Qpvr4QOBY4y6tRc4yRLCH5c0HMBbMZ0v0Ra+OxQpsLuPAczwCjI5rWEu238O/xU2X1DSohtTTWI8b/qFnwOABfm5ODj+07LkHoAPRRuIoVSQWPEuOcyLZBAeBHGfmp3Z+PY9sN7pHA29OYWZDpL2h53yO9OSEhp0qo7QpfXPHOo7/M8/mpapu4x+YMhpblLR9mZmSOBtYjTW6i6zGtrQ33RUAF5tmEX42Vv2ezu5j9q/lw/PzVTYtdSOmSfXiue4fG18cuof+lFYbbNSm7JiGn96L+os8aaaTfkJyjWa4BzSCDxWHH4FtZha7yI1aeY6/7FVmnWfh6jmhwzDWPddIsSJ+GoiJ5uPlfTn2st68x49UxqfD72W9eY8VasTimUxL3Bo6n9SoTFb4MBimwv6k5R+J+CrtXPVqHtHd7m420m3KV4pYcnQEqmbiMbNs+C6SCih0hzjq59yljvjU+4z4/mvrd8ak3YyPMfGVq0tjuLHOsCIhp1Kwv2c8fZnwgpQ8UItcfNMCKmOLBT+E3vY61RpZ1HeH4H4Kaw+JbUGZjg4cwVz19GOYK9YbFvpOzMcQfgfEaFPQV7Jcc1TLw+NwvGbH5LoqKK2Nt5tex7rwLjgeZb+SlVoAg5CxpI3Ru0uGUREXqgiIiEIirW0d/MPh8W7D1z2YbSY8PIcQ5zi4Fohp0ABnqRwK2MHvvg6r2sZXaXPMNBDhJ4CXNAkqfZu3si6nURFBCIiIQiIiEIiLXq41o07x5D89FXJIyMXebL0AnZZnvAEmwCgMbiDVqD7o0H4raxDnPN/Jo0/ueq1aNMZzFwDE84tbpquer6szjQ33b/ABT0LAy7jushwIzAy73SInu81sDZTajGkd1wETzi1xx0X2eq2sA+xHI/A/ooo2Mkk0SZBFvvj5qL5HgXBVUq4Qtrhhv9bTBjiC9v/tP+6ugVWxdEjFiTrVpuHhLbfBWpdBHGGXssGhJvKP8AIrXxmIyttqdOnVVraWDymZk6k+OvxVmxFGbqI2vSDaTjxsPilqy5YQtR72iB4PQqIw1AOfcTDSTysRr6rYdiwAQ0WHkOVhxWphXmTH3SD5uH/wBVr4quG/2WdTcKfUgOGB62SUFa9sDWhbp2geQX1u0TxAUVj8U2m/K0ioIBkG0nUacFjp7SbxkfJPn9OnTdrvl/a9/eTA5U+KrKlj6HXyWjjNnZbtu3jzH5hYWVJUhhMX9l3kfzWBVUctK6zh67lqUnEbmxUM1xYQ5pIIMgjUFXfYe1hXZf322cPkR0Kq+0MHlMgWPDkV52ZVfRqB4A4ggmMwPC0xeD5LW4dUukFjyT9fJAYdcjgDyv9FfFrYvaDKfvuAMTHE8NPNVvGbwVHSAcremseK0qWCq1T3WvdPE6f1Ot8U9LUEYYLlcg7iIcdMLS4+vXJTdfekTFNvm78gtTHb+UqTX9pDHDDsqsDnw6q54fDWCDMFoBIJjNpZaeM2W6jkzkS6bC8RHHjry4L3tbdqhisFh+0YO0ApBrwO8BILmyPskSI6zqoUszu0cJ9gPgrqSSaSRzJN8YXHWYkVKxzklxuXkmXOOpJ4klZKpOYttb4rqG0tyMLiKLAAaeQHs3sAaWtJmCCILeNx1nnSN5d1nYbs8lR1Z7yYAaLgZcuWLkmVtwV0cpDdj0/taD6dzc8l1D2d7xfSsIA4uNWjFOoXGS4gWdOpBHPiDrEq0Lnnsr2VWpGuajabQ/JmAcXVCROXQ5GtEv5kl3CAuhpWQtLiWG47lBrg4XCIiKCkiIiEKNxm0ZDmsvYgn4eXisGHqAiGgk8h+rKUq4ZrhBFrWFpjnGqyNaBoFmz0TpnhznfJMCRobYBR1en2bHPN3RAjRs2/R6KobQ3xo4dts1Qi0MAI0n3yQOHCVat5tkPxFLJTeG3kg6OEaEjRc33m3eqUWsFQN7xdEOBNmmbfzD16qs0DXzNZY6R6JJUjMGQudfPqy3Xe0uGh30dxaRP+IJ9MvKfRWTdnfCjXqBrSWvcIyvgE8ZB0d5Gb6Klv3Yq/QW14b2YaHzmE5ZjT90lSm6G6XbtbUNTKKVSO6DnBbD230Fi0yFYaFrAHxNILXEeI8/gqmygv0uOC0Hz5j7qx7wF1OsXtInuubbSIbfzaT5q1qubyUgKjXE2LRM6ANJJPo74KxArTI5rKpcTSjvB+IX1V7eqrDWt4kz5C3zKsKqeIpnFYmB7gsTyYNY8eHilKq5ZoG5wrKxx0dm3d2PysGEoHsy773rGg/E+a+Ud231biGt5nj4DU/JWkYBsiwyjQfIeC2wE9E/sWBjOSZijbE0AKou9n4P/nGf3P8A9KL2luZWpAuYRUaOVnAfunXyXQkVjamQHdXayd8rkuGxRafmOf8AdTNGqCJGik99NgiDXpiCP8QAajTN4jj/AGVa2dX1HMSPEfr4JieKOshIKSqI9H8jFOPrE6n9fitStiCJAGnP8tfktjA1PrG+Dh8l82lQ+sMDUA/h+C56vrHQTimiaABbb7KrhHDoKlpqKpxO+5sMdTv8wpndnBU6lIue0OeHEHMJGnBugs74lWB7w0SSABzsFTtj491AOs05o8oB/MfFea+Iq13Rdx4NHDy4ePTomy4sbtlSqq2mhkMdMNXQN29eF1s7w7RZVczIScuabQDOXT0+KmdlUc2EpD/02x4wCPiq7jtkPpNa55bcxAuRaddFaNjD/h6X8NvyCVhDnSu1jcJejfIah7nixsFFPxMOLTTcbXJLQ29iDq4EeCrO1MNOLD+wxDw1oh7gW0KU2GWWgO1GhOvS1m2jWFSq4GfqgYI0LnWiNHQAZnSQmKxf/Bxr3shngAZHjaFU17A8svc2O33/AAt2sLmU7n2tj7YULs/FOpVA9jcxAMiCe7bNJHu6DvGwVzwePZVEsINhI4jxH60UDukBnq2EhtODFwHF8ieRyD0CkNo7BDjnpHs33sLNcSZJtdrieI8wbRbTNeyO7c934WFQteyEObm/L8KXRQOD245h7OuDmGp4i1pjXjcemqnKdUOEtIIPEJuOZsm3mOYWjHI14wvSIitViIiIQvNWqGtLnEBoBJJMAAXJJ4Bcq2rtB2NxBeJhxFOi0jRpMSQOZOY6/BT/ALQ94IjCsN3AOqkHRnBni4iT0H7S1dwNn9pWNU+7Rs2+r3Aj4NJ/qHKzUbdDS8pGZ3aPEY81Y94K9OjhhQIzBzOzDSb5Q3KTprp+gq1hIaIaAByA8pPEnxXze7FE4x4Js0MA6S0O+ZWvhqqfipw2ME7nKy+IPc51hsMKVecwg3ERHACIgchCt2zcRnpMcdYv4ix4mLjRU2k9WTduuCxzJu10xGgcJF4vJDj5pKoZYXUeEyETOaeY+iybaNV0U6TT3rl0gNi4IJ1HDQSet42NmbMbRbAu43c7i4/gOQ/EkncRI6Re66ARjXr5/TwRERSViIiIQvFakHNLTo4EHwIgrlIpmnULTq15ab8jlN+Oi6hjto06Lc1V7WN5uMf7/wBlzPGODq7y0yHVHEEaEF5II8inqM5IRI09k4kYUhQqXniJhbNTFc5Phf46BR9AzUDf22g/1BSu1jdo5A/P+yzOLV/7SQNYwaiL3Pr7rK4bwttYSJHHSDsPX2XrYdAV6pa6WtDZ7puYc0XMWsTpfkVb8NhGUxDGho6ceFzxVU3WqBj6j3GAGgdSXGREfulSOJ2257X5JAb7xbByjW5nWOGqpdVBou/J6Bb7uHRQSaYG2GM/2V43mxIc1oHB5nloRZbWz9rNFBlnSGgaWJHd15SFobVogUgZJuOPivWzXtFFp1Mu/wBRWQ6slDO1FgThZ8cbf3zm/wCI+q9uaSAOJJP5nwWCtRJw7wDZlRrr8ssHzkhSVGnFzqfgOQUZjnloeBo/KD5PB+Wb1SdKdEzS7ncfEW+q0av26eRo6Fbu6lIZajo7xIBPGAJA8i53qp5V/dSt/iMjTI6Z+9mbEfyfHorAuqiFmALIof8Art9c1o7U2U2sBwePdd+B5hQmzse6i4tItPebxB5+PzVpVX3gp5a0yO80GJJMi1wdAQBEcika5mi0zMEIqRotIN1Z2mbhFo7DqTQbZwjML6nK4tm/AxI6EItBjtTQ7qm2m4ut9aG3NqDD4epVdHdbaeLjZo83EDzW+qz7QsIX4SeDKjHEcxdnPhnB8kOdpaSptbqIC5ltGlVc41b1HVXS48S42HQD5W4Lr+7exxhsOynbNEvI4vN3HryHQBUndDAtOJY15JaAXMbwztuJ6DUcLLpStNQ2ZgLUsyldA8691zjfrBOZiu0g5KgbB4ZmjKW6cgDx1PlG4WsrN7THgUqALi0GqePHI71Vb2Jsx9d4bTIcLy6HZWwJuQDB/NbFPVMMQa85Cz6qEudYDdSWHqqbxu1/+z8I2u+m5wdWpipGrGOIZmgC8AAweLtdFs7L3Say9Yh5t3ROUHr94T0APJVP2vY9rqOGLHB1J3avEGWuIawNIPGzneqUke2V4a3Ze0VEYXGR++wCybZ9rMy3BsEX+sqj4tpgz1lx8ln3Q9p4qv7LFmmxxgMqDuscYuHyYa46g2BmLWnluGxDH04s10ceB6rx2jYh0dD+XNWft2WtZaIcbr9Lr4Sq57P9q1MRgaTqjXDK0MD3G9XJ3c4kkwYFyZJDrAQTJ7Vxjmw1lMvkjNDgCwfeg+9caLMc0gkdFZcc1uUMQHtkTx11sqftPerE1CW4em2kw6VXnM6OYYND4yrVsysH0gQHCZkOEOB4yFUsXgslRzAXAAmBOg1HwISVRP2DQZPDC06EROc4kX6X9fVRNLZjMxfWJrVCPeqyfRptHjKUsOMw0tf0Ul9Fd94+gXk4Jx4tPl/dRg4rFHe3PuKdqoG1Is59lG0XxiAP22/MKS2lUl56W9P7yoPHUstfLa+XwuVJP2Y/h8z+S94uyOZ0MrnWu0eaR4RC2J0rSdnWXw7JdUYXisaQhzTYQRaZkr5hKNenLadWaJEhrgModYh0OBJuJtAPVe6GFdmHaOJDfdbMtnmR04eM8FvlMQ0jZW9ryI5c0jxjjxpZDBEA4jckYHd3nvvjZbuJxNN9EXcKkCRHdLtDGoA1IAI/BQR3npUqopPDmQLvJ7hLjmHhYj0W6Qobae6tTF1m9kGTlhznOgNANja597gOF4VT6GF/8bhYHpyPVc7S8SmfVCTFyNPceatVHajXNlrg4cwZHqFq4uu55DGRnN4JA7o7zjfjlBj+ygMV7OH4Z1Jza7XOe8MBcwtDXFpMgNzWJaRpIkdSpzZm41YVe0rVWHICWNaXQXwQC6WiwkHjNuV1o+DRscHukuBkC1vutuSvmd/G2K18Ek4spXdZvfqn9mn86n5qxKv7sOAc9sjMQ2BNyAXAnwBcPUKwLTtbCU4cf+M3z+pRVPeKqO3PCGtBnjEunwh3wKtZKpbWHE4mODnEnjDBrrI0hvLveSRrQXNDBuSiuJLWxjclWrZLCKNMGZyjUZTcTBB0I08kW2ETrRYWCeAsLIsdeg17XMeJa4FrgdCCII9FkRer1QWx90qeHqZ2ve6AQ0Og5Z1uBJPC/VTqIotaGiwUnOLjcqvb6bvOxVFuT36bs7QbB1iC2eBg28PMUnY2030H/VkteHAOpme8ZjK5ms3I5hdUrVQ1pc4w1oJJ5ACSfRaOzMRRxLW12NaSeJYM7SLEE6gjxVUlOXnWDZXRzaWlpFwpFc82z7N2drRea1WpTa8NFKo7M1lOHFrGmJIDstibixJXQ1ixGHDxB8fAjQq8ueGkMOVS21xdVCvuxhK31rqFKo4ic2US+3TWeqru8Ow6VTE0Q5hbRZTmqYLWsYA4gZhaRewKu+LL6ZADG6mS5xAAA1AA73hIWnU2BTxb2Oq1Q5lIy6lA7zu6RnOmWJloEGdbQkacv1gXOx8uX+k3IQG3P+1n9nX/AIdQEPbAcIe0tdZ7uDgDpF9FMvcJc79W/vKw19pt91h8SNAOhShSL4mzP9XTwWqQblxwspz9R0tWzgWQzxk+unwhQG8VLLWDvvNHqLH4QrOoTemhNNr/ALroPg63zhZXEmdpA49M+vJaNEdEgHkq7icUym0ue8tHjx5ARJPRQtTfOD3WkjrAnyUXtbFGo8ngLN8FGPC3OHfpqnEQNSNTjuLkAd2LK2pqZAfYwFM4/a4q1W1AIs2R1BlXptxNr3Eeq5ZScugbDxmbDN5gFp8rfKEl+paFsEMRj91t2/HI+hVFC8ukcDucrHWq98rPTdKjKtTvk8z+vzW5QqJvh72y0kZbyAB8RhclxindFVPDuZJ8jlbJWxsmqG12Euyjv5iSACAxzjJPCwd/L0Wuq1vbtR7YpU3EZw4VI1cDHc8DafIcSF5JFqclOHsL6hgHW/wWxvdv+6u7ssMB2YcMr8s1HuB1YPsjlaT0lRFPGbRDi/tMUCQbkvj+k2HDgpLY2CbRFozn3ncfAHg3h11PSdo1E12OkbLcqOK9k60bbjqea2NkbWp0a1I1SR2reza7gHuyOAPKSInmrsua7w4TtKDv2Yd6a/AlWvcjazsRhGF93sJpuM3JboTyJbB80jLHbKnwt4fT45E/lbW8WNDKRbxfb+Xj+XmvO72y+zYXunO8CQfsi5AggEG8kHieiy4fZR7U1arg4/ZEWbrz14Ry6m6kkmGXfrPkmGRl0nav8AOnf4n6IiIrU0iIiEIiIhC+OAi+nFUf2e7SbmqU2kZHOcWeLTHG92Zf6eCnt8drjD4So+YcQWs55nWtHISZ6LlO5O1DTrwNZzNHMjUebbJuGPVG5MxR6mFdxReKNUOaHNMhwBB5giQvTngCSYCUSyj9vvaKJze6S0OHNuYF4/oDlXajKZLHvEgloIEzYQ4iORJ/pU3jKnavDYlkG33psT4QY81hxOymimxtz2YOWT0gk8yZPqmYwGEE7/lKSv1AtHUfK/5UpQ2bTbENHnf5raUfsLEF1EAmSwlpnW2n+UhSCpfe9imGW0ghFpbbbOHrWn6t5HiGkjzlbqxYhpLYHn4KIVgNjdcUqNWrUarBvBsg0KpaQcpksPNv5jQqFqNXZwyh7Q5uxT0zQ4agtMhXDdLC1X0XZGOcMxg6DQTc21VWo4Vz3BjAXOcYAHErrOwdl/RqDKY1F3EcXG5P4eSx+PtZPAISck3x3JGBxhk1AKnbawjqdXsrEta1zpkCTcZSDJA52uOi0cFtd5qtpBhqPcYaG6usT8ADc8l0PaGyKVeO2ZmIsHAlrwOWZpBjotXYW52Gw1btmOqOflLRncCGgkTENF7Rqubp2yUx0xH2einVNhq2/wAou7qtdmwcRkktaJA7of378JLQ0EePCyo28BaMVTDWluSQQTm7we6SDJm4F12F2JC5tv5u42kBiKRfHaHO0xlYHmQWwLDNb+YLQjlcZBfZKwUsMQIYLFaOFqqVw9RV3CVlL4aqt+VocLhc9UxEEgqWqQWOB0ymfCCtr2X/APL1v43/AMVNQO19oinSInvOBA6DQnwhW/cPZho4NuYQ6oTUI4gOjKD1yBqxqjAWjwiJzInuOxIt5XViRESK1kREQhEREIREULvdtE0cM7KYe+GN5gu1I6huY+ik1uo2C9AubLnftJ3g+kVcjDNOnIGkOd9pwjUcB581A7n7IqYjFMbTkZe890e60fidB4r1tOhAXS/ZnsAUMIKjh9ZXh5PJkdwehn+Y8raMjhFHYeC0XOEUeFIbPqgAUe0nJJN4IBJyjwFx5LcqZRp3ncOJ8pULjGNoY4FwAp1dTpGc3uOPaBpP8TxVjrltGm94b7rXOMCXGBPidEn7oGbrKmju7VyOVr0aUOk6xfodYHgvuKqCFzPHe0HEHMabWMFyJGZx5SZj0C1xv3im5c7abwZmxboAeB8eCY7B17lZ/bN2C6JsOtlrvZwe2R4tP5H/ACqwrnWxdt9piKRALXZwIJkEHumCImxmDGnFdFVNSwtdlM0r9TSiIiWTS1sfs6nWZkqtDm9eB5gi4PUKtVfZvRJMVKoHLumPPKrcitjmkj9wkKQcRgFQuyd06OHvTHeOrnXd/YeC3/op6LbRQc4uN3G5UVhbhRxuvL8LyWwiihR5ELDisM2oxzHgOa4EOB4gqUcwHULGcKOqELke2N1K+FcSxrqtHg9olzRye0fPQ9NFoUdru0aJdyDST6BdsbhgF67Ick02qcBb7oc1j/faCuabvbnVK7xVxbS2mLim6z6nLMPss6anwXSm1gvhw4TsOqoe8uOV6TdZA5fVi7HqsgCgvF9REQhEREIRVPfx89gyLF73T1DQAPPOfRWxVzfikewY8aMqNJtwILPK7h6q2H3wrI/eCoOL2X2talS07R7WnoCbn0ldfpUw0ACwAAHQCwVA2TSBxmHcYiX68+zdHnMLoKsqDkBW1ByAoHfHAZ6BeNafemYhv2vQQ7+X13thbQ7fDsefeiH/ALzTld8RPmt57AQQbgiCOYVR3Rqmhia+FdOuZngIE8hLDTPr0UB7TCOmVUPaZbose++7uGZQNRtNrKhewNyyASXgusLe6HeirtXdhh2ezEguz5zmGrcpqOpmLSPsmSeBVw3/AP8Alm/xW/6Xr5uxgW1tmNpu0e2qPD618HoQYPkrBK4MBJWc6JrpCLcvmtfcvd7DmjSr5XGoNcziQ17DlJAgcRN5VvXOdz9vfR6po1bMqPym3uVgQy/JpiOhA4THRlXMXF3tFW0+nRgeKIiKlMIiIhCIiIQiIiEIiIhCIiIQiIiEIiIhCIiIQiIiEIsGNwoq0303aPaWmNYIhZ0Rshc2p56FTK8A1KLw4aw4DiOhEwevRdGo1g5oc0y0gEHmConeDd4YgZmw2s0d13Aj7ruY+XqDD7A22cO/6PiAWXkE6NJ66ZCbyNCTPRp/8rbjcK9x7QXG4VxVK34YcPXoYxg91wa8CxMSRfq3O3014XVR28OzPpGGqUuLm93o4d5v+YBUxu0uyq43WdlVn2kYgGjh3NMtLyQRxBpkgrY9mWKDsNUZaWVn8bkOAeCRw1I65SqTV2ga+Fo4d5LHYd1QO7sECwpiTxA7QEWPdE81ubr7TfhHVRSAeXtbOY2aWyAYFzYm0hMmM6dPNJFpFUWjw+Sy+0LZ/Y4kugZK4LoiBnEB88L2d/MbcTPez3eo1WChVkuaD2bySc7RHvE/aE68VXt4tsVcQyKwYWNcHABsZSBFjM3nQ81H1azqLqdSmQxzHAt1jleLlsEgxwJVM72xMDX7naytbSSia7dua7Oiw4PGMqsD6bg5rtCNCsyoVqIiIQiIiEIiIhCIiIQiIiEIiIhCIiIQiIiEIiIhCIiIQi1dobLp125arA4cOY8CLjyW0i9BIyEbKL2ds6rQIYKnaUdAH/4lMQdHAd8TlEECBxtClERBN8r0m65BjmtZisSAzvms/utBPExFha59StvZWw6lPPUqtDM+UBsgniZMWGui2dtjssbWaftODx1DgD85Hksr8ZIuVZHRhj+1uSTlaQcXNC1cfhQ5pbpI15cfmoTF4Y/admMcoA8lM4jEqEx+J1TnZNc8PIyNlMKY9nG2nUsX2BksrAxezXtaXTfm0EeTfLqq4xuTgy/H03AWphzz0EFrfMuI9F2VjpAKXqQA9I1AGpekREsl0REQhEREIRERCEREQhEREIRERCEREQhEREIRERCEREQhEREIVZ3y3ZOJaH0yBVZoTo4fdd05Hh5lc6xOOfROWs11Nw4OEeh0cOoJXa1grYJrtQPDUehsmI59IsVfHMWixXEKm1Q77Tf6ll2fsqriXAUmF/7RBbSb4uOvgJPRdgGwqQMhlOf4bZ+S2W4Icz8grTUjkFaanoFX92d224ZmUHNUdBqPiJjQAcGjgPHmrO1sCF8awDReko5xcblKucXG5RERRUUREQhEREIRERCEREQhEREIRERCEREQhf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data:image/jpeg;base64,/9j/4AAQSkZJRgABAQAAAQABAAD/2wCEAAkGBhQSERUUEhQUFRQWFhUZFhgYFBwYFRUYGRcYFRgbGRcYHCYeFxkjGRcWHy8gIycpLCw4FSAxNTAqNSYrLCkBCQoKDgwOGg8PGiwlHyUuLCkpLiksLCwsLS8sLCwpLywsLCwsLCwtLCwsLywpLCwpKSwvLCwsLCw0LCwsLCwsKf/AABEIAN0A5AMBIgACEQEDEQH/xAAcAAEAAgMBAQEAAAAAAAAAAAAABQYDBAcCAQj/xABHEAABAwIDBQUEBwYEAwkAAAABAAIRAyEEEjEFBkFRYRMicYGRBzKhsRQjQlLB0fBicnOCkuEzorLxJDRTFRc1Q2PCw9Li/8QAGgEAAgMBAQAAAAAAAAAAAAAAAAQCAwUGAf/EADQRAAEDAwIDBQcEAgMAAAAAAAEAAgMEESESMQVBURNhcYHwIjKRobHB0QYUI+Fi8SQ0Qv/aAAwDAQACEQMRAD8A7iiIhCIirO+W+jcE1rWtD6zxLWkw0NmC5x5TYAXPS5UmtLjYIVmRc42d7U6g/wCYotcOdIkED917iHf1D8VO7v79NxmMfRo03dkyiHmo4ZTnLgMuWdIOvNp4QTN0L27hRDgdlakRFUpIi+Eqhb37+5O0p4c2ptJc8GcxgANaeAkiXDyVkcZebBVSytjbdyvocvq/P+x97araodnMzeLG/Ijj+iu3bA2sMRSDvtACesiQR4j8VZLAY8qmCqEptaxUkiIl02iIiEIiIhCIiIQiIiEIiIhCIiIQiIiEIiIhCIiIQtPa+1GYek6pUexgAsXuDQXH3WyeJNlwOvWNQuq1iXVahzGdbmdOAvYcNF33auAbWo1KTg1we0thwkXFvQwfJcQ2fu79Zhe0hzauUxJuM8XnWfxTUMjI2kn1glRc0uwPXJauCoNDC6ppPdB5eC2NzNoAYykafdd9IpttxY9zWOHUEE/oK3f922Fe8g1KtoJpipYA6C4LgPNYtvez1j3UW4YCl3mU5bJAZdxc693C5BmTME6ERHEInkNzn5Kf7VwuSV01mLYXFge0ubAc3MMwJGYSNRa6+YvGMpNzPcGj5nkBxPRUFuBfQcWvrGtUDu9VNnPI04mIADdT7q19qY4moHvJc4jU9JsOQvwScErZZnRdPms01w1OaBkGykH7Xq4kucXObSJIbTFhlFu9F3E8ZMKmbcwh7atT/wCo05epgOb6kR5qbw2ONMGQQwuJa6LSbkTpIWfH7uV8UGvZScHAAtcYbINxdxHithpDD0CVdeQcyVyqjIcOa7V7OKhygH/pm3g+3wJ9VX2+zatUqB1Sjkd9oiozK48yASRPQLoG7ewvo7DmjOYFtGtGgB+P+yjUSsLLAqVLDIJASLKZREWatlEREIRERCEREQhEREIRERCEREQhEREIRERCEREQhY69LM1zZLZBEtMOEiJB4ELn+N3Sdh306Qpvr4QOBY4y6tRc4yRLCH5c0HMBbMZ0v0Ra+OxQpsLuPAczwCjI5rWEu238O/xU2X1DSohtTTWI8b/qFnwOABfm5ODj+07LkHoAPRRuIoVSQWPEuOcyLZBAeBHGfmp3Z+PY9sN7pHA29OYWZDpL2h53yO9OSEhp0qo7QpfXPHOo7/M8/mpapu4x+YMhpblLR9mZmSOBtYjTW6i6zGtrQ33RUAF5tmEX42Vv2ezu5j9q/lw/PzVTYtdSOmSfXiue4fG18cuof+lFYbbNSm7JiGn96L+os8aaaTfkJyjWa4BzSCDxWHH4FtZha7yI1aeY6/7FVmnWfh6jmhwzDWPddIsSJ+GoiJ5uPlfTn2st68x49UxqfD72W9eY8VasTimUxL3Bo6n9SoTFb4MBimwv6k5R+J+CrtXPVqHtHd7m420m3KV4pYcnQEqmbiMbNs+C6SCih0hzjq59yljvjU+4z4/mvrd8ak3YyPMfGVq0tjuLHOsCIhp1Kwv2c8fZnwgpQ8UItcfNMCKmOLBT+E3vY61RpZ1HeH4H4Kaw+JbUGZjg4cwVz19GOYK9YbFvpOzMcQfgfEaFPQV7Jcc1TLw+NwvGbH5LoqKK2Nt5tex7rwLjgeZb+SlVoAg5CxpI3Ru0uGUREXqgiIiEIirW0d/MPh8W7D1z2YbSY8PIcQ5zi4Fohp0ABnqRwK2MHvvg6r2sZXaXPMNBDhJ4CXNAkqfZu3si6nURFBCIiIQiIiEIiLXq41o07x5D89FXJIyMXebL0AnZZnvAEmwCgMbiDVqD7o0H4raxDnPN/Jo0/ueq1aNMZzFwDE84tbpquer6szjQ33b/ABT0LAy7jushwIzAy73SInu81sDZTajGkd1wETzi1xx0X2eq2sA+xHI/A/ooo2Mkk0SZBFvvj5qL5HgXBVUq4Qtrhhv9bTBjiC9v/tP+6ugVWxdEjFiTrVpuHhLbfBWpdBHGGXssGhJvKP8AIrXxmIyttqdOnVVraWDymZk6k+OvxVmxFGbqI2vSDaTjxsPilqy5YQtR72iB4PQqIw1AOfcTDSTysRr6rYdiwAQ0WHkOVhxWphXmTH3SD5uH/wBVr4quG/2WdTcKfUgOGB62SUFa9sDWhbp2geQX1u0TxAUVj8U2m/K0ioIBkG0nUacFjp7SbxkfJPn9OnTdrvl/a9/eTA5U+KrKlj6HXyWjjNnZbtu3jzH5hYWVJUhhMX9l3kfzWBVUctK6zh67lqUnEbmxUM1xYQ5pIIMgjUFXfYe1hXZf322cPkR0Kq+0MHlMgWPDkV52ZVfRqB4A4ggmMwPC0xeD5LW4dUukFjyT9fJAYdcjgDyv9FfFrYvaDKfvuAMTHE8NPNVvGbwVHSAcremseK0qWCq1T3WvdPE6f1Ot8U9LUEYYLlcg7iIcdMLS4+vXJTdfekTFNvm78gtTHb+UqTX9pDHDDsqsDnw6q54fDWCDMFoBIJjNpZaeM2W6jkzkS6bC8RHHjry4L3tbdqhisFh+0YO0ApBrwO8BILmyPskSI6zqoUszu0cJ9gPgrqSSaSRzJN8YXHWYkVKxzklxuXkmXOOpJ4klZKpOYttb4rqG0tyMLiKLAAaeQHs3sAaWtJmCCILeNx1nnSN5d1nYbs8lR1Z7yYAaLgZcuWLkmVtwV0cpDdj0/taD6dzc8l1D2d7xfSsIA4uNWjFOoXGS4gWdOpBHPiDrEq0Lnnsr2VWpGuajabQ/JmAcXVCROXQ5GtEv5kl3CAuhpWQtLiWG47lBrg4XCIiKCkiIiEKNxm0ZDmsvYgn4eXisGHqAiGgk8h+rKUq4ZrhBFrWFpjnGqyNaBoFmz0TpnhznfJMCRobYBR1en2bHPN3RAjRs2/R6KobQ3xo4dts1Qi0MAI0n3yQOHCVat5tkPxFLJTeG3kg6OEaEjRc33m3eqUWsFQN7xdEOBNmmbfzD16qs0DXzNZY6R6JJUjMGQudfPqy3Xe0uGh30dxaRP+IJ9MvKfRWTdnfCjXqBrSWvcIyvgE8ZB0d5Gb6Klv3Yq/QW14b2YaHzmE5ZjT90lSm6G6XbtbUNTKKVSO6DnBbD230Fi0yFYaFrAHxNILXEeI8/gqmygv0uOC0Hz5j7qx7wF1OsXtInuubbSIbfzaT5q1qubyUgKjXE2LRM6ANJJPo74KxArTI5rKpcTSjvB+IX1V7eqrDWt4kz5C3zKsKqeIpnFYmB7gsTyYNY8eHilKq5ZoG5wrKxx0dm3d2PysGEoHsy773rGg/E+a+Ud231biGt5nj4DU/JWkYBsiwyjQfIeC2wE9E/sWBjOSZijbE0AKou9n4P/nGf3P8A9KL2luZWpAuYRUaOVnAfunXyXQkVjamQHdXayd8rkuGxRafmOf8AdTNGqCJGik99NgiDXpiCP8QAajTN4jj/AGVa2dX1HMSPEfr4JieKOshIKSqI9H8jFOPrE6n9fitStiCJAGnP8tfktjA1PrG+Dh8l82lQ+sMDUA/h+C56vrHQTimiaABbb7KrhHDoKlpqKpxO+5sMdTv8wpndnBU6lIue0OeHEHMJGnBugs74lWB7w0SSABzsFTtj491AOs05o8oB/MfFea+Iq13Rdx4NHDy4ePTomy4sbtlSqq2mhkMdMNXQN29eF1s7w7RZVczIScuabQDOXT0+KmdlUc2EpD/02x4wCPiq7jtkPpNa55bcxAuRaddFaNjD/h6X8NvyCVhDnSu1jcJejfIah7nixsFFPxMOLTTcbXJLQ29iDq4EeCrO1MNOLD+wxDw1oh7gW0KU2GWWgO1GhOvS1m2jWFSq4GfqgYI0LnWiNHQAZnSQmKxf/Bxr3shngAZHjaFU17A8svc2O33/AAt2sLmU7n2tj7YULs/FOpVA9jcxAMiCe7bNJHu6DvGwVzwePZVEsINhI4jxH60UDukBnq2EhtODFwHF8ieRyD0CkNo7BDjnpHs33sLNcSZJtdrieI8wbRbTNeyO7c934WFQteyEObm/L8KXRQOD245h7OuDmGp4i1pjXjcemqnKdUOEtIIPEJuOZsm3mOYWjHI14wvSIitViIiIQvNWqGtLnEBoBJJMAAXJJ4Bcq2rtB2NxBeJhxFOi0jRpMSQOZOY6/BT/ALQ94IjCsN3AOqkHRnBni4iT0H7S1dwNn9pWNU+7Rs2+r3Aj4NJ/qHKzUbdDS8pGZ3aPEY81Y94K9OjhhQIzBzOzDSb5Q3KTprp+gq1hIaIaAByA8pPEnxXze7FE4x4Js0MA6S0O+ZWvhqqfipw2ME7nKy+IPc51hsMKVecwg3ERHACIgchCt2zcRnpMcdYv4ix4mLjRU2k9WTduuCxzJu10xGgcJF4vJDj5pKoZYXUeEyETOaeY+iybaNV0U6TT3rl0gNi4IJ1HDQSet42NmbMbRbAu43c7i4/gOQ/EkncRI6Re66ARjXr5/TwRERSViIiIQvFakHNLTo4EHwIgrlIpmnULTq15ab8jlN+Oi6hjto06Lc1V7WN5uMf7/wBlzPGODq7y0yHVHEEaEF5II8inqM5IRI09k4kYUhQqXniJhbNTFc5Phf46BR9AzUDf22g/1BSu1jdo5A/P+yzOLV/7SQNYwaiL3Pr7rK4bwttYSJHHSDsPX2XrYdAV6pa6WtDZ7puYc0XMWsTpfkVb8NhGUxDGho6ceFzxVU3WqBj6j3GAGgdSXGREfulSOJ2257X5JAb7xbByjW5nWOGqpdVBou/J6Bb7uHRQSaYG2GM/2V43mxIc1oHB5nloRZbWz9rNFBlnSGgaWJHd15SFobVogUgZJuOPivWzXtFFp1Mu/wBRWQ6slDO1FgThZ8cbf3zm/wCI+q9uaSAOJJP5nwWCtRJw7wDZlRrr8ssHzkhSVGnFzqfgOQUZjnloeBo/KD5PB+Wb1SdKdEzS7ncfEW+q0av26eRo6Fbu6lIZajo7xIBPGAJA8i53qp5V/dSt/iMjTI6Z+9mbEfyfHorAuqiFmALIof8Art9c1o7U2U2sBwePdd+B5hQmzse6i4tItPebxB5+PzVpVX3gp5a0yO80GJJMi1wdAQBEcika5mi0zMEIqRotIN1Z2mbhFo7DqTQbZwjML6nK4tm/AxI6EItBjtTQ7qm2m4ut9aG3NqDD4epVdHdbaeLjZo83EDzW+qz7QsIX4SeDKjHEcxdnPhnB8kOdpaSptbqIC5ltGlVc41b1HVXS48S42HQD5W4Lr+7exxhsOynbNEvI4vN3HryHQBUndDAtOJY15JaAXMbwztuJ6DUcLLpStNQ2ZgLUsyldA8691zjfrBOZiu0g5KgbB4ZmjKW6cgDx1PlG4WsrN7THgUqALi0GqePHI71Vb2Jsx9d4bTIcLy6HZWwJuQDB/NbFPVMMQa85Cz6qEudYDdSWHqqbxu1/+z8I2u+m5wdWpipGrGOIZmgC8AAweLtdFs7L3Say9Yh5t3ROUHr94T0APJVP2vY9rqOGLHB1J3avEGWuIawNIPGzneqUke2V4a3Ze0VEYXGR++wCybZ9rMy3BsEX+sqj4tpgz1lx8ln3Q9p4qv7LFmmxxgMqDuscYuHyYa46g2BmLWnluGxDH04s10ceB6rx2jYh0dD+XNWft2WtZaIcbr9Lr4Sq57P9q1MRgaTqjXDK0MD3G9XJ3c4kkwYFyZJDrAQTJ7Vxjmw1lMvkjNDgCwfeg+9caLMc0gkdFZcc1uUMQHtkTx11sqftPerE1CW4em2kw6VXnM6OYYND4yrVsysH0gQHCZkOEOB4yFUsXgslRzAXAAmBOg1HwISVRP2DQZPDC06EROc4kX6X9fVRNLZjMxfWJrVCPeqyfRptHjKUsOMw0tf0Ul9Fd94+gXk4Jx4tPl/dRg4rFHe3PuKdqoG1Is59lG0XxiAP22/MKS2lUl56W9P7yoPHUstfLa+XwuVJP2Y/h8z+S94uyOZ0MrnWu0eaR4RC2J0rSdnWXw7JdUYXisaQhzTYQRaZkr5hKNenLadWaJEhrgModYh0OBJuJtAPVe6GFdmHaOJDfdbMtnmR04eM8FvlMQ0jZW9ryI5c0jxjjxpZDBEA4jckYHd3nvvjZbuJxNN9EXcKkCRHdLtDGoA1IAI/BQR3npUqopPDmQLvJ7hLjmHhYj0W6Qobae6tTF1m9kGTlhznOgNANja597gOF4VT6GF/8bhYHpyPVc7S8SmfVCTFyNPceatVHajXNlrg4cwZHqFq4uu55DGRnN4JA7o7zjfjlBj+ygMV7OH4Z1Jza7XOe8MBcwtDXFpMgNzWJaRpIkdSpzZm41YVe0rVWHICWNaXQXwQC6WiwkHjNuV1o+DRscHukuBkC1vutuSvmd/G2K18Ek4spXdZvfqn9mn86n5qxKv7sOAc9sjMQ2BNyAXAnwBcPUKwLTtbCU4cf+M3z+pRVPeKqO3PCGtBnjEunwh3wKtZKpbWHE4mODnEnjDBrrI0hvLveSRrQXNDBuSiuJLWxjclWrZLCKNMGZyjUZTcTBB0I08kW2ETrRYWCeAsLIsdeg17XMeJa4FrgdCCII9FkRer1QWx90qeHqZ2ve6AQ0Og5Z1uBJPC/VTqIotaGiwUnOLjcqvb6bvOxVFuT36bs7QbB1iC2eBg28PMUnY2030H/VkteHAOpme8ZjK5ms3I5hdUrVQ1pc4w1oJJ5ACSfRaOzMRRxLW12NaSeJYM7SLEE6gjxVUlOXnWDZXRzaWlpFwpFc82z7N2drRea1WpTa8NFKo7M1lOHFrGmJIDstibixJXQ1ixGHDxB8fAjQq8ueGkMOVS21xdVCvuxhK31rqFKo4ic2US+3TWeqru8Ow6VTE0Q5hbRZTmqYLWsYA4gZhaRewKu+LL6ZADG6mS5xAAA1AA73hIWnU2BTxb2Oq1Q5lIy6lA7zu6RnOmWJloEGdbQkacv1gXOx8uX+k3IQG3P+1n9nX/AIdQEPbAcIe0tdZ7uDgDpF9FMvcJc79W/vKw19pt91h8SNAOhShSL4mzP9XTwWqQblxwspz9R0tWzgWQzxk+unwhQG8VLLWDvvNHqLH4QrOoTemhNNr/ALroPg63zhZXEmdpA49M+vJaNEdEgHkq7icUym0ue8tHjx5ARJPRQtTfOD3WkjrAnyUXtbFGo8ngLN8FGPC3OHfpqnEQNSNTjuLkAd2LK2pqZAfYwFM4/a4q1W1AIs2R1BlXptxNr3Eeq5ZScugbDxmbDN5gFp8rfKEl+paFsEMRj91t2/HI+hVFC8ukcDucrHWq98rPTdKjKtTvk8z+vzW5QqJvh72y0kZbyAB8RhclxindFVPDuZJ8jlbJWxsmqG12Euyjv5iSACAxzjJPCwd/L0Wuq1vbtR7YpU3EZw4VI1cDHc8DafIcSF5JFqclOHsL6hgHW/wWxvdv+6u7ssMB2YcMr8s1HuB1YPsjlaT0lRFPGbRDi/tMUCQbkvj+k2HDgpLY2CbRFozn3ncfAHg3h11PSdo1E12OkbLcqOK9k60bbjqea2NkbWp0a1I1SR2reza7gHuyOAPKSInmrsua7w4TtKDv2Yd6a/AlWvcjazsRhGF93sJpuM3JboTyJbB80jLHbKnwt4fT45E/lbW8WNDKRbxfb+Xj+XmvO72y+zYXunO8CQfsi5AggEG8kHieiy4fZR7U1arg4/ZEWbrz14Ry6m6kkmGXfrPkmGRl0nav8AOnf4n6IiIrU0iIiEIiIhC+OAi+nFUf2e7SbmqU2kZHOcWeLTHG92Zf6eCnt8drjD4So+YcQWs55nWtHISZ6LlO5O1DTrwNZzNHMjUebbJuGPVG5MxR6mFdxReKNUOaHNMhwBB5giQvTngCSYCUSyj9vvaKJze6S0OHNuYF4/oDlXajKZLHvEgloIEzYQ4iORJ/pU3jKnavDYlkG33psT4QY81hxOymimxtz2YOWT0gk8yZPqmYwGEE7/lKSv1AtHUfK/5UpQ2bTbENHnf5raUfsLEF1EAmSwlpnW2n+UhSCpfe9imGW0ghFpbbbOHrWn6t5HiGkjzlbqxYhpLYHn4KIVgNjdcUqNWrUarBvBsg0KpaQcpksPNv5jQqFqNXZwyh7Q5uxT0zQ4agtMhXDdLC1X0XZGOcMxg6DQTc21VWo4Vz3BjAXOcYAHErrOwdl/RqDKY1F3EcXG5P4eSx+PtZPAISck3x3JGBxhk1AKnbawjqdXsrEta1zpkCTcZSDJA52uOi0cFtd5qtpBhqPcYaG6usT8ADc8l0PaGyKVeO2ZmIsHAlrwOWZpBjotXYW52Gw1btmOqOflLRncCGgkTENF7Rqubp2yUx0xH2einVNhq2/wAou7qtdmwcRkktaJA7of378JLQ0EePCyo28BaMVTDWluSQQTm7we6SDJm4F12F2JC5tv5u42kBiKRfHaHO0xlYHmQWwLDNb+YLQjlcZBfZKwUsMQIYLFaOFqqVw9RV3CVlL4aqt+VocLhc9UxEEgqWqQWOB0ymfCCtr2X/APL1v43/AMVNQO19oinSInvOBA6DQnwhW/cPZho4NuYQ6oTUI4gOjKD1yBqxqjAWjwiJzInuOxIt5XViRESK1kREQhEREIREULvdtE0cM7KYe+GN5gu1I6huY+ik1uo2C9AubLnftJ3g+kVcjDNOnIGkOd9pwjUcB581A7n7IqYjFMbTkZe890e60fidB4r1tOhAXS/ZnsAUMIKjh9ZXh5PJkdwehn+Y8raMjhFHYeC0XOEUeFIbPqgAUe0nJJN4IBJyjwFx5LcqZRp3ncOJ8pULjGNoY4FwAp1dTpGc3uOPaBpP8TxVjrltGm94b7rXOMCXGBPidEn7oGbrKmju7VyOVr0aUOk6xfodYHgvuKqCFzPHe0HEHMabWMFyJGZx5SZj0C1xv3im5c7abwZmxboAeB8eCY7B17lZ/bN2C6JsOtlrvZwe2R4tP5H/ACqwrnWxdt9piKRALXZwIJkEHumCImxmDGnFdFVNSwtdlM0r9TSiIiWTS1sfs6nWZkqtDm9eB5gi4PUKtVfZvRJMVKoHLumPPKrcitjmkj9wkKQcRgFQuyd06OHvTHeOrnXd/YeC3/op6LbRQc4uN3G5UVhbhRxuvL8LyWwiihR5ELDisM2oxzHgOa4EOB4gqUcwHULGcKOqELke2N1K+FcSxrqtHg9olzRye0fPQ9NFoUdru0aJdyDST6BdsbhgF67Ick02qcBb7oc1j/faCuabvbnVK7xVxbS2mLim6z6nLMPss6anwXSm1gvhw4TsOqoe8uOV6TdZA5fVi7HqsgCgvF9REQhEREIRVPfx89gyLF73T1DQAPPOfRWxVzfikewY8aMqNJtwILPK7h6q2H3wrI/eCoOL2X2talS07R7WnoCbn0ldfpUw0ACwAAHQCwVA2TSBxmHcYiX68+zdHnMLoKsqDkBW1ByAoHfHAZ6BeNafemYhv2vQQ7+X13thbQ7fDsefeiH/ALzTld8RPmt57AQQbgiCOYVR3Rqmhia+FdOuZngIE8hLDTPr0UB7TCOmVUPaZbose++7uGZQNRtNrKhewNyyASXgusLe6HeirtXdhh2ezEguz5zmGrcpqOpmLSPsmSeBVw3/AP8Alm/xW/6Xr5uxgW1tmNpu0e2qPD618HoQYPkrBK4MBJWc6JrpCLcvmtfcvd7DmjSr5XGoNcziQ17DlJAgcRN5VvXOdz9vfR6po1bMqPym3uVgQy/JpiOhA4THRlXMXF3tFW0+nRgeKIiKlMIiIhCIiIQiIiEIiIhCIiIQiIiEIiIhCIiIQiIiEIsGNwoq0303aPaWmNYIhZ0Rshc2p56FTK8A1KLw4aw4DiOhEwevRdGo1g5oc0y0gEHmConeDd4YgZmw2s0d13Aj7ruY+XqDD7A22cO/6PiAWXkE6NJ66ZCbyNCTPRp/8rbjcK9x7QXG4VxVK34YcPXoYxg91wa8CxMSRfq3O3014XVR28OzPpGGqUuLm93o4d5v+YBUxu0uyq43WdlVn2kYgGjh3NMtLyQRxBpkgrY9mWKDsNUZaWVn8bkOAeCRw1I65SqTV2ga+Fo4d5LHYd1QO7sECwpiTxA7QEWPdE81ubr7TfhHVRSAeXtbOY2aWyAYFzYm0hMmM6dPNJFpFUWjw+Sy+0LZ/Y4kugZK4LoiBnEB88L2d/MbcTPez3eo1WChVkuaD2bySc7RHvE/aE68VXt4tsVcQyKwYWNcHABsZSBFjM3nQ81H1azqLqdSmQxzHAt1jleLlsEgxwJVM72xMDX7naytbSSia7dua7Oiw4PGMqsD6bg5rtCNCsyoVqIiIQiIiEIiIhCIiIQiIiEIiIhCIiIQiIiEIiIhCIiIQi1dobLp125arA4cOY8CLjyW0i9BIyEbKL2ds6rQIYKnaUdAH/4lMQdHAd8TlEECBxtClERBN8r0m65BjmtZisSAzvms/utBPExFha59StvZWw6lPPUqtDM+UBsgniZMWGui2dtjssbWaftODx1DgD85Hksr8ZIuVZHRhj+1uSTlaQcXNC1cfhQ5pbpI15cfmoTF4Y/admMcoA8lM4jEqEx+J1TnZNc8PIyNlMKY9nG2nUsX2BksrAxezXtaXTfm0EeTfLqq4xuTgy/H03AWphzz0EFrfMuI9F2VjpAKXqQA9I1AGpekREsl0REQhEREIRERCEREQhEREIRERCEREQhEREIRERCEREQhEREIVZ3y3ZOJaH0yBVZoTo4fdd05Hh5lc6xOOfROWs11Nw4OEeh0cOoJXa1grYJrtQPDUehsmI59IsVfHMWixXEKm1Q77Tf6ll2fsqriXAUmF/7RBbSb4uOvgJPRdgGwqQMhlOf4bZ+S2W4Icz8grTUjkFaanoFX92d224ZmUHNUdBqPiJjQAcGjgPHmrO1sCF8awDReko5xcblKucXG5RERRUUREQhEREIRERCEREQhEREIRERCEREQhf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176" name="Picture 8" descr="http://balticaschool.co.uk/_pu/0/47986664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620688"/>
            <a:ext cx="4744456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7446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3941856"/>
              </p:ext>
            </p:extLst>
          </p:nvPr>
        </p:nvGraphicFramePr>
        <p:xfrm>
          <a:off x="683568" y="260648"/>
          <a:ext cx="410445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194" name="Picture 2" descr="http://www.edu54.ru/sites/default/files/userfiles/image/0_1ba94_659ffa18_x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864" y="2492896"/>
            <a:ext cx="4572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1996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7499440"/>
              </p:ext>
            </p:extLst>
          </p:nvPr>
        </p:nvGraphicFramePr>
        <p:xfrm>
          <a:off x="467544" y="548680"/>
          <a:ext cx="4176464" cy="5102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9220" name="Picture 4" descr="http://kargoo.gov.kz/media/img/photogallery/5119d6f78f85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833369"/>
            <a:ext cx="3024336" cy="3711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 descr="https://e.edu.kz/images/b2d05b4c.e-learning_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4450"/>
            <a:ext cx="2438400" cy="216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2572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8539786"/>
              </p:ext>
            </p:extLst>
          </p:nvPr>
        </p:nvGraphicFramePr>
        <p:xfrm>
          <a:off x="251520" y="836712"/>
          <a:ext cx="842493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73505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620688"/>
            <a:ext cx="734481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ru-RU" sz="2600" b="1" i="1" dirty="0"/>
              <a:t>Компьютерная осведомленность</a:t>
            </a:r>
            <a:r>
              <a:rPr lang="ru-RU" sz="2600" dirty="0"/>
              <a:t> – владение элементарными навыками работы на компьютере.</a:t>
            </a:r>
          </a:p>
          <a:p>
            <a:pPr lvl="1"/>
            <a:r>
              <a:rPr lang="ru-RU" sz="2600" b="1" i="1" dirty="0"/>
              <a:t>ИКТ-грамотность</a:t>
            </a:r>
            <a:r>
              <a:rPr lang="ru-RU" sz="2600" dirty="0"/>
              <a:t>, характеризующаяся направленностью на поиск, знакомство с новыми видами использования средств ИКТ.</a:t>
            </a:r>
          </a:p>
          <a:p>
            <a:pPr lvl="1"/>
            <a:r>
              <a:rPr lang="ru-RU" sz="2600" b="1" i="1" dirty="0"/>
              <a:t>ИКТ-компетентность</a:t>
            </a:r>
            <a:r>
              <a:rPr lang="ru-RU" sz="2600" dirty="0"/>
              <a:t>, характеризующаяся активным внедрением педагогических образцов использования средств ИКТ в образовательном процессе.</a:t>
            </a:r>
          </a:p>
          <a:p>
            <a:pPr lvl="1"/>
            <a:r>
              <a:rPr lang="ru-RU" sz="2600" b="1" i="1" dirty="0"/>
              <a:t>Информационная культура</a:t>
            </a:r>
            <a:r>
              <a:rPr lang="ru-RU" sz="2600" dirty="0"/>
              <a:t>, для которой характерна направленность на собственные разработки образовательных инноваций в области использования ИКТ. </a:t>
            </a:r>
          </a:p>
        </p:txBody>
      </p:sp>
    </p:spTree>
    <p:extLst>
      <p:ext uri="{BB962C8B-B14F-4D97-AF65-F5344CB8AC3E}">
        <p14:creationId xmlns:p14="http://schemas.microsoft.com/office/powerpoint/2010/main" val="3426267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0096" y="836712"/>
            <a:ext cx="7344816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>
                <a:cs typeface="Times New Roman" pitchFamily="18" charset="0"/>
              </a:rPr>
              <a:t>Г</a:t>
            </a:r>
            <a:r>
              <a:rPr lang="ru-RU" sz="2600" dirty="0" smtClean="0">
                <a:cs typeface="Times New Roman" pitchFamily="18" charset="0"/>
              </a:rPr>
              <a:t>радация </a:t>
            </a:r>
            <a:r>
              <a:rPr lang="ru-RU" sz="2600" dirty="0">
                <a:cs typeface="Times New Roman" pitchFamily="18" charset="0"/>
              </a:rPr>
              <a:t>уровней готовности педагогов и спектр использования средств ИКТ, характерный для каждого уровня, может рассматриваться, как основа для определения направления методического сопровождения учителей в области ИКТ.</a:t>
            </a:r>
          </a:p>
          <a:p>
            <a:r>
              <a:rPr lang="ru-RU" sz="2600" dirty="0">
                <a:cs typeface="Times New Roman" pitchFamily="18" charset="0"/>
              </a:rPr>
              <a:t>В ходе сопровождения информационного отдела школы учителям непосредственно на рабочем месте в конкретной учебной ситуации оказывается помощь в планировании, организации и анализе своей педагогической деятельности по использованию средств ИКТ в образовательном процессе.</a:t>
            </a:r>
          </a:p>
        </p:txBody>
      </p:sp>
    </p:spTree>
    <p:extLst>
      <p:ext uri="{BB962C8B-B14F-4D97-AF65-F5344CB8AC3E}">
        <p14:creationId xmlns:p14="http://schemas.microsoft.com/office/powerpoint/2010/main" val="28417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43928" y="836712"/>
            <a:ext cx="78488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 итоге учитель имеет возможность: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/>
              <a:t> </a:t>
            </a:r>
            <a:r>
              <a:rPr lang="ru-RU" sz="2400" dirty="0" smtClean="0"/>
              <a:t>объективно </a:t>
            </a:r>
            <a:r>
              <a:rPr lang="ru-RU" sz="2400" dirty="0"/>
              <a:t>оценить уровень своей готовности к использованию средств </a:t>
            </a:r>
            <a:r>
              <a:rPr lang="ru-RU" sz="2400" dirty="0" smtClean="0"/>
              <a:t>ИКТ;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выбрать </a:t>
            </a:r>
            <a:r>
              <a:rPr lang="ru-RU" sz="2400" dirty="0"/>
              <a:t>наиболее подходящий для себя путь повышения квалификации на основе </a:t>
            </a:r>
            <a:r>
              <a:rPr lang="ru-RU" sz="2400" dirty="0" smtClean="0"/>
              <a:t>самообразования;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научиться видеть те педагогические проблемы, которые решаются более эффективно с помощью использования средств ИКТ;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анализировать </a:t>
            </a:r>
            <a:r>
              <a:rPr lang="ru-RU" sz="2400" dirty="0"/>
              <a:t>и аккумулировать в своем опыте лучшие образцы педагогической </a:t>
            </a:r>
            <a:r>
              <a:rPr lang="ru-RU" sz="2400" dirty="0" smtClean="0"/>
              <a:t>практики;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комбинировать </a:t>
            </a:r>
            <a:r>
              <a:rPr lang="ru-RU" sz="2400" dirty="0"/>
              <a:t>элементы теории и практики, умело интегрировать современные информационные и педагогические технологии с целью достижения новых образовательных результатов у учащихся.</a:t>
            </a:r>
          </a:p>
        </p:txBody>
      </p:sp>
    </p:spTree>
    <p:extLst>
      <p:ext uri="{BB962C8B-B14F-4D97-AF65-F5344CB8AC3E}">
        <p14:creationId xmlns:p14="http://schemas.microsoft.com/office/powerpoint/2010/main" val="2431214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582341"/>
            <a:ext cx="76328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Выводы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: На уроках и внеклассных мероприятиях учителями школы применяется компьютерное оборудование. Проводятся онлайн уроки, заседания МО,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</a:rPr>
              <a:t>методсоветы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 и педсоветы с применением интерактивной доски.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При использовании информационно-коммуникативных технологий на уроках развивается познавательный интерес к предмету, который способствует  активизации учебной деятельности обучающихся, повышению качества знаний, продолжению образования и самообразования.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140100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700808"/>
            <a:ext cx="705678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4D2403"/>
                </a:solidFill>
              </a:rPr>
              <a:t>Рекомендации</a:t>
            </a:r>
            <a:r>
              <a:rPr lang="ru-RU" sz="2800" dirty="0">
                <a:solidFill>
                  <a:srgbClr val="4D2403"/>
                </a:solidFill>
              </a:rPr>
              <a:t>: Учителям школы включать в поурочное планирование элементы информационно-коммуникативных технологий на каждом уроке, повышать уровень готовности к использованию ИКТ. Сотрудникам информационного отдела вести сопровождение учителей в области ИКТ.</a:t>
            </a:r>
          </a:p>
        </p:txBody>
      </p:sp>
    </p:spTree>
    <p:extLst>
      <p:ext uri="{BB962C8B-B14F-4D97-AF65-F5344CB8AC3E}">
        <p14:creationId xmlns:p14="http://schemas.microsoft.com/office/powerpoint/2010/main" val="1530295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2274838"/>
            <a:ext cx="53103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СПАСИБО ЗА ВНИМАНИЕ!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751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Анкета для учителей по использованию ИКТ на уроках</a:t>
            </a:r>
            <a:r>
              <a:rPr lang="ru-RU" sz="800" dirty="0">
                <a:latin typeface="Arial" pitchFamily="34" charset="0"/>
                <a:cs typeface="Arial" pitchFamily="34" charset="0"/>
              </a:rPr>
              <a:t/>
            </a:r>
            <a:br>
              <a:rPr lang="ru-RU" sz="800" dirty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644586"/>
              </p:ext>
            </p:extLst>
          </p:nvPr>
        </p:nvGraphicFramePr>
        <p:xfrm>
          <a:off x="899592" y="1844824"/>
          <a:ext cx="7938210" cy="34701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6312"/>
                <a:gridCol w="5151898"/>
              </a:tblGrid>
              <a:tr h="281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ФИО учителя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1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Предмет 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1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Интерактивная доска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Часто              Редко    </a:t>
                      </a:r>
                      <a:r>
                        <a:rPr lang="en-US" sz="1800">
                          <a:effectLst/>
                        </a:rPr>
                        <a:t>    </a:t>
                      </a:r>
                      <a:r>
                        <a:rPr lang="ru-RU" sz="1800">
                          <a:effectLst/>
                        </a:rPr>
                        <a:t>    Постоянно     Никогда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1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Моноблок 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Часто              Редко        </a:t>
                      </a:r>
                      <a:r>
                        <a:rPr lang="en-US" sz="1800">
                          <a:effectLst/>
                        </a:rPr>
                        <a:t>    </a:t>
                      </a:r>
                      <a:r>
                        <a:rPr lang="ru-RU" sz="1800">
                          <a:effectLst/>
                        </a:rPr>
                        <a:t>Постоянно     Никогда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1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Презентации 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Часто              Редко        </a:t>
                      </a:r>
                      <a:r>
                        <a:rPr lang="en-US" sz="1800">
                          <a:effectLst/>
                        </a:rPr>
                        <a:t>    </a:t>
                      </a:r>
                      <a:r>
                        <a:rPr lang="ru-RU" sz="1800">
                          <a:effectLst/>
                        </a:rPr>
                        <a:t>Постоянно     Никогда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1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Флипчарты 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Часто              Редко        </a:t>
                      </a:r>
                      <a:r>
                        <a:rPr lang="en-US" sz="1800">
                          <a:effectLst/>
                        </a:rPr>
                        <a:t>    </a:t>
                      </a:r>
                      <a:r>
                        <a:rPr lang="ru-RU" sz="1800">
                          <a:effectLst/>
                        </a:rPr>
                        <a:t>Постоянно     Никогда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1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Видеоуроки 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Часто              Редко        </a:t>
                      </a:r>
                      <a:r>
                        <a:rPr lang="en-US" sz="1800">
                          <a:effectLst/>
                        </a:rPr>
                        <a:t>    </a:t>
                      </a:r>
                      <a:r>
                        <a:rPr lang="ru-RU" sz="1800">
                          <a:effectLst/>
                        </a:rPr>
                        <a:t>Постоянно     Никогда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1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Эл. тесты 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Часто              Редко            Постоянно     Никогда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1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Музыка 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Часто              Редко            Постоянно     Никогда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1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Физминутка 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Часто              Редко        </a:t>
                      </a:r>
                      <a:r>
                        <a:rPr lang="en-US" sz="1800">
                          <a:effectLst/>
                        </a:rPr>
                        <a:t>    </a:t>
                      </a:r>
                      <a:r>
                        <a:rPr lang="ru-RU" sz="1800">
                          <a:effectLst/>
                        </a:rPr>
                        <a:t>Постоянно     Никогда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1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ЦОР «Е</a:t>
                      </a:r>
                      <a:r>
                        <a:rPr lang="en-US" sz="1800">
                          <a:effectLst/>
                        </a:rPr>
                        <a:t>-learning</a:t>
                      </a:r>
                      <a:r>
                        <a:rPr lang="ru-RU" sz="1800">
                          <a:effectLst/>
                        </a:rPr>
                        <a:t>»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Часто              Редко        </a:t>
                      </a:r>
                      <a:r>
                        <a:rPr lang="en-US" sz="1800" dirty="0">
                          <a:effectLst/>
                        </a:rPr>
                        <a:t>    </a:t>
                      </a:r>
                      <a:r>
                        <a:rPr lang="ru-RU" sz="1800" dirty="0">
                          <a:effectLst/>
                        </a:rPr>
                        <a:t>Постоянно     Никогда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8296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5422808"/>
              </p:ext>
            </p:extLst>
          </p:nvPr>
        </p:nvGraphicFramePr>
        <p:xfrm>
          <a:off x="1259632" y="1299464"/>
          <a:ext cx="6768752" cy="5288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76464"/>
                <a:gridCol w="1440160"/>
                <a:gridCol w="115212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/>
                      </a:r>
                      <a:br>
                        <a:rPr lang="ru-RU" sz="2000" dirty="0">
                          <a:effectLst/>
                        </a:rPr>
                      </a:br>
                      <a:r>
                        <a:rPr lang="ru-RU" sz="2000" dirty="0">
                          <a:effectLst/>
                        </a:rPr>
                        <a:t>Направление использования средств ИКТ педагогами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Постоянно, часто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Редко, никогда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Интерактивная доска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61%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39%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Моноблок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71%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29%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Используют в работе презентации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89%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11%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Используют в работе флипчарты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14%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86%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Используют на уроках видеофайлы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43%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57%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Используют в работе музыкальные файлы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50%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50%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Используют средства ИКТ в тестировании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28%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72%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Проводят физминутки с ИКТ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68%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32%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Используют в работе ЦОР </a:t>
                      </a:r>
                      <a:r>
                        <a:rPr lang="en-US" sz="2000">
                          <a:effectLst/>
                        </a:rPr>
                        <a:t>E</a:t>
                      </a:r>
                      <a:r>
                        <a:rPr lang="ru-RU" sz="2000">
                          <a:effectLst/>
                        </a:rPr>
                        <a:t>-</a:t>
                      </a:r>
                      <a:r>
                        <a:rPr lang="en-US" sz="2000">
                          <a:effectLst/>
                        </a:rPr>
                        <a:t>learning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</a:t>
                      </a:r>
                      <a:r>
                        <a:rPr lang="en-US" sz="2000">
                          <a:effectLst/>
                        </a:rPr>
                        <a:t>9</a:t>
                      </a:r>
                      <a:r>
                        <a:rPr lang="ru-RU" sz="2000">
                          <a:effectLst/>
                        </a:rPr>
                        <a:t>%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61</a:t>
                      </a:r>
                      <a:r>
                        <a:rPr lang="ru-RU" sz="2000" dirty="0">
                          <a:effectLst/>
                        </a:rPr>
                        <a:t>%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4330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3011794"/>
              </p:ext>
            </p:extLst>
          </p:nvPr>
        </p:nvGraphicFramePr>
        <p:xfrm>
          <a:off x="611561" y="692696"/>
          <a:ext cx="4824536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AutoShape 2" descr="data:image/jpeg;base64,/9j/4AAQSkZJRgABAQAAAQABAAD/2wCEAAkGBhQSEBQTEBQUFRUVFBUUFBUWFhQYFRcXFRQXFxgVGBYXHSYeFxsjGxQUHy8gIycpLCwsFR4xNTAqNSYrLCkBCQoKDgwOGg8PGiwkHCQpLCwpKSksLCopLCkqLCwvLCkpKSwsKSksLCksKSwsLCwpLCkpKSwsLyksLCwsKSwsKf/AABEIAO0A1QMBIgACEQEDEQH/xAAcAAEAAgIDAQAAAAAAAAAAAAAABgcBBQMECAL/xABIEAACAQIDBAcEBgYIBQUAAAABAgMAEQQSIQUxQVEGBxMiYXGRIzKBoRRCUnKxwTNigpKywhUlNKLS4fDxCCREk9FDU1VkdP/EABoBAQADAQEBAAAAAAAAAAAAAAABAgMEBQb/xAAsEQACAgEDAgUDBAMAAAAAAAAAAQIRAxIhMUFRBAUiMtFhgbETI0LBFCQ0/9oADAMBAAIRAxEAPwC6aUpVyBSlKAUpSgFKUoBSgrNAYpSlAKUrNqAxSsSSBRdiFHMkAeprRY3p9s+IkPi4CRvVHEjfux3NQDfUqB43rnwKi8S4ib7sWT4+2KH0BrSY3rwe/sMGtuckxv8AuIhH96lgtelURj+uHaBB9ph4QdxSLvD4yswJ+FR7E9N8ZiDkOMxMrb8sLOD+7hwNNeVLJPSs06oLuyqObEAepqPY/rI2bCDnxkBI3rG3atp+rHmNULD0Rxk7FhgsS7E+/KmQsQPtzkFtB8q3GF6ptoyJmKYeEEAjtJwSQ263Zqw+dLBb+wOsvAYyYQYeYmVgSqPHIhbLqQpcAMba2GtgTwNSe9eR0LwFJ42yvEyyIeTKQR869cWoQKUpUgXrNYpQClKUApSsM1hc6DmdB60BmlaDaPT/AGfBcS4yAFd6q4d/LJHdr+FqjWP68sCmkSYifxWMIvx7VlPoDUAsSlUxtHr8lIPYYWKMcGllZ7eaKFH96o9iOtraeIOWKYKfs4aBWOvmHb5ilknom1araXSnCYf+0YmCM8nlQN+7e5qgzsDa+N9+LHyht/bO6If2JWAt8K2Wz+o/aLb1w0AO/NIWPoi2+dRYLH2h1y7NjvlkkmI4RRPY+TuFQ+d6j2M6+1/6fBufGWVU+SB/xr4wP/D+x/tGN+EUQHzcn8K32C6itnpbte3mPHPKQD5qlhSwQXH9d+ON8owsIO7uMzD9p3sf3a0cvTzH4m6/S8VJ4QAr8L4dVPzq+Nn9XezoNYsHACOJQMfVrmu3LiVjkMcYWMKLkjKo3E8vD505Ibo8+w9DNoYoh/oeJlPB5yAefvTNmqQ4Lqb2i9s/0aEeLvIw/ZVQPnVpw7dkkzahAubehJYLpmGuoJHAV1p9ptlb2pdrd1FIUtvt4DUcedX/AE3dPkz/AFNrSIjhOok/9Rjj5QxKvzcsa3eB6k9nge0M8/MvMwB+EeUV3jigZcnZuwsGzmxB3jKB71xYMSdNQBxA3/R2fPGT+t/KKONIspWdHA9XOzobGPBYe43Fo1ZvVrmt9DhlQWRVUclAA+VctKzLmvwezMts4Q5dVsD3SbhiC2uoP419zhVYAgABRbgBYkV3ahfWHIB2VywGrd22uUg21qYoluygtvwZUlA4Fh6E16oU3APMXrzBt1R2UpHJrepr03hTeND+qv4CpIOWlKVJApSlAKUpQFG9Y/T7HSbRkwmCkkiSE9naKyvIwQM7M5sQBmsACN1+NdHD9Um1sYqyTslmAZTicS8jWIvewD238649rBT0hxRc2XtJtfECJQPWvQmzltDGOUaD+6KoSU/s/wD4e307fGKBxWKH8Gdrf3akWB6icAn6VsRMf1pcg9Igv41Y1KAjeA6t9mw2MeDguNzMgdvPM9zUggwyoLIqqOSgAfKuSuOadUGZ2CgbySAPU0ByUriw+KRxdGVhe1wQdeWlctBwKUpQCojt8yCdsiMbjQgPb3Ra5Cke8NxIO41LqxkG+1XhPQ7M8kNaoheGwE1wezvYWAJWwHDTW3DS1dpNiTlr3CjKVy5m48bALry10qV0q7yt9EQsaXUibdCizs7SEFgActwbA5gL3PE763+ytmiCPIpJ8Sbk+Zru0qjm3yXUEhSlKoWFQzrE3Rd0N71ri+vDdUzqJdP4HZE7Nsp1ubgaXHOpQKM6QIeynuLH2txyOZr16P2Y14IjzijPqgrz1t/DnLiFJubygnn3m1q++jOJEmCwzqQwOHhNwbjWNTUg2dKUqSBSlKAVmsUFAeeiO025ijlVrS4rfuGXEooPwtXojDCyKP1R+Fed9jR5tsYk2Y+3xQsP1sZvPgMtXVsiW+JYZrkXuNdLgkA8OVFG032IcqaRI6wTWa6G3P0JHBmjQ/deRVYfEE1m3Ss0iraR8rtNpNYI8y8HZsit4roWI8bAHhesQo5kLzqqhFGSz5gCb5m1AsbZRfz8a2Ki26uhjVDTRK+qEObHcXXKVvz0zkDwvwqrsumnsl8nC84eQSYUpIy9yQZwAVIJUki+42todC3OuY4+RNZYu7xaNi+UcyuUG3kDX3jNmo/e9xwNJF0cfHiPA3FcH9JuMMkojMjFFYqtgdVuSL8PLWo3TJ2aVL6b/PB34sSrWysDdcwsb3U8R4a1y1CpZ8rK6DW+ZMv6zZsoHI33VNFOlMc9RXJDSZpSlaGYpSlAKUpQClKUAqIdYuTskMrFFB3jzGnCpfUQ6yXRcOjSx9oA2i67yRY6VKBUO2gvtQl8t3sfAk1N+oIEYHEA6D6RnH7USC/qnyqH7WYMZCFyg3IXldb2qXdREl8NOvIxn1Mq/wAtX1bbEUWhSlKgClZpQGKyKxWV30B596LOP6VxALFc0zkW1zZ8TKbHkNKujYoX6QxAsdcx520FU31fuW2jIwKAM0ZObeQ0k7WTxq6tj5u07wtobeI7utQpUqKurN3XFicOHQo24ix4H4EbjXIzAC50A1JO6qi6YdcbBmTB3VAxUShQzuRvKhhlVeV7k+FZyaXJrFNvYsbF9vEq5ZUYF0QF47t3mAJLKwB0/VrZYnDLIuVxcaHQkEEbiCNQfEVQ8m38R2iZsbM5dBKO97PNe66XO6wOgqxOhPT2TEhopY88qakxlFuN25mA0PLmNKyU1dM3njmq7/ZEpbZTEZWmlKnQr7MXHIsqBvQ3rs/SEyXVlygWBBFtNLflWp2rtGYL7ohUqxJLBpLKuYgAd1dAdbnduptLZ0ESArFGGG5sozCw35t9/GraqtojRdanzxVGt2apbGrfvWzE3tpodfUiphUP6JPmxEjncEtfxZhb8DUwqMPtsrm91ClKVsYilKUApStdtbpDh8KpbEzRxgDMczANbwXefgKA2NK0mzemuBxBAgxeHdmIAUSLmJIJAyk3vYHS3Ct3QCot1gtMMMDhlzSX0BtuuLnXlv8AhUpqOdOIs0AuVFjfvlgulrXy62vwqUQypNsK+eTtbZ9M3mY1J3edWR1UYGOPZGGaNAplTtJCN7yEkFmPE6AeAAAqsukOK7KYqQ0hYr30W6juRDnoO96KeVbzqAmkzY5XLlB2BjBLZAbzBsl9BuF7chUk9C36UpUkClZFKAxWCba8qzXHiWsjHkrH5GgKB6pMNmxAcpmyrhrNr3DaW538jx51eeyInDd8g6MV8rpby5W8KpHqkjXtxcvmXsrAe6fZG+by/Orv2V75sSdCdTe18ug5DTdUrhlX7jSdZ23EiwUkAkCzSoSiA2ZlQgvpyygg+ZqiZI0cuvulS2QX5k/lVy7VKjb8BkF1khlw9ju9ooI9ezI/aqEdKerWfDTewRniJyiVQWtGToJBvBVdM245b3vXHJt2zqiqNDHAI8PhmH25Fbn74P8AMfWpb0OLYbFdrowa+nEaAMCfHfUV2+wQGKO+SOyxk8bMFJ87/hUx2PhmYm2UXZRqCGtYXbkwG7f4VyOW9nS2kvUWRtyRJMOkn1CRr4SK0Zv/ANyo9tTbxeMX07oB87an1vXxJJaHKrOQtr3YkHX7N7Dfw5V87G2P9Jms1+zUXfeL8lvwJ/AGtpTc3SM8TjpvsbPo7sW5QsSQpEji/dz5e4luJUEMSdxsBxqXVxwQKihUAUDcBurkrqhFRVHPkm5sUpSrmYpXTk2tGCQMzEaHIkjgHkSgIB8K+sPtJHbKCQ1r5XVkYgWuQrgEjUajnU0wRnrK6aHZ+GXsrGeYssd7HKFF2ktxtdQBzYX0rzlj8d2srPKS0jkl5G1ZjzJ4/wCrVYXX3iX/AKRiBuETDKY9+paR+0N/2UHpzqtJGzAG/nzrJvc1itjEmHTcd54ndqavPqN6Wz4hJ8NiJDL2GRo3c3kytmUqTvYAoNTr3vKqMeIm1v8AXCrK6hNnOdoyyD3Y8Mwcj7U0iZVP/ac/s0QlwX7Ua6fQxthcs18pYDTfckWHrapLUf6bMowpLqHAOqm5Hhu132rWPJkVJtAJmYRXyWSwbQ6RqNfG4redRbaYgfd/jf8AxVpNryZnvkCXVDlG4d0DQ8d1TPqZ2TGmA7db9rK8yyHMxFo55FWy3sugG7farPkE/pSlCBSlKAV1NrPlw8x5RSH0Q1261fSqXLgMW3LDTn0iagKg6oyRJKM4AzjucWtAm7TcKuHYLqWcoQQLg2+0GIPxuKqPqjjOeY5AR2jDPxHsY+6KuHYhBzFRYWHC3E208rVN+llX7iA9bGEkXEQPAbO7IqN9l84yN8DY/A1YO3JsuHkG9zGwAtvOW17cqiHTzaijF4QZWbs5gTfRQEZXkkJ45U/Ot9s+dpAZpLjtLMin6ifVHnY3Pia4NVOSR0TdRiV5jOhpaZFIFibDXQBHU3vx/wB638UBE7ncoChfU3/KuxtHBZcYkjG0bEtYAnvAAW8Ab38x412McQ8hCbhbMRz4LXF1JzStLscSxZgQouSCAPwqQdHZkjw7ZiFCtcsxAHfRZBc/dcelarBoBIoclQSBcGxF9Brw1IrcR4CKJrQwFnAHea9hoAPaPfgAO7c6bq68C6kY60tM7Q2whKhQ5DMFzZGCXO7vNYH4Xrv1qsX2llaTIoEsXdXMxuZFAOY257rVtBXWmRNJVRmuHFwl0ZQ2UkWv/og+hB5Eb65qVYzNRNiwqdnOGhtazx5uzsNxVgO7w7rAcRqNa0O1w0oVMPNJOb9pdlTLEFBu/bKqlG1sACWOY8LkTWultpiMNORvEMhHnkNWTIKw6Y7PXHLF2gZjcgGxJUSRk3J+qPdIqjbFSQ28EgjxU2I9a9OvglMczXCmOaQcACoVRl+WnlUM231d4OdmlYmNm1LKyi/iQdD51yP9uTTO2P7iVFKmQ+mtekupzoicFs8PICJsSRNICCCq29nGQdQQpub8Waqx2Ns7B4DFhyhxuU6ByuRDcWYWFnYW3nT8r16OdIosbAJobgXKsrWzKw3qwBPAg+RFaQnGT2Gbw2XHBSlHbubWtH0waQYYmEXe/dHPQ1vK0nS+IthmCsFNxZjuGhrZcnGU/wBJJnSUdubuY0ubb9/D4V3eo4EY3F6aMh15lHT/AB/Oul0giyShc2f2Sa3v9Z7i5rvdS7Wxso5riP4sOfyqWty+pJbIuWlKVJmZFKClAYrQ9PWtsrHH/wCpP842Fb6o71itbZGO/wDzSD1W350BWvVCozSXzZu1kt9m3YxC58d4q5NlyFmfMpW1gASDcBmsdOBqoeqKTusM4uXlbJfXcq5rW3ab6tzY7MS5fLe/1b2tmYjfxsamvSV/kaHp9gQ3YNY3LPGbbyHjIIJ5WvWwwXuAXvZVF+em+u5tyFRG0h1ZVYIDuBYW0HPWoXsnak4mSB7WyOTYWJYLcA+VjXm5fTO+5s03G+xIsVKMjm2b6qqeJOgFdTBYYRprrl3n7TnefL8gK5ghNvl8d7fHcPDzrMgBNvqrqfE8viaxe7sws6UkebRr97fzAPHzqTYTaaiIGZlVhdGubXdSVaw43IuPA1oDHcFjvO7yqSYHDJYSBVDuqlmsMxOUDU/AV0eHu2axaqmdfE4ntgEjVz30YuVKqAjq97sBm93gD8N9bQVi1ZrrSJbvZClKVJU1O17rJGXZxEx7NsrFMrse4xKkGxPc372XxqL9LdrCCBgyzAyvJHGhml1RQAXfMSbE3sBa4I8bTXaWCE0MkbEgOhW43i40YHgQbEHwqkOku3nxU+ZyO4oiAU3W66OymwuGa5vbdaqZcjhHbk9Hy3wi8RmqS9K3fwdDH4+Sb9M7OMxazEkZm3tbdfx310Gw68hXLI9hrWCa81tt2z7WEYwWmKpdkfC6VYfU9iCJcRHfusiPb9ZWKk+jL6Cq9qb9Uz/86w54eQ+kkQ/M1fF70cXmUdXhpr6fgt2tP0riDYZgxIBIFxvGh3VuK1HSlgMMxYAi+oJsNx48K9NcnwxS3SPIJVERJXsl1PE9pJc+vGpb1N9HY+xONzP2jSYiLLcdmAJMtwtr5iEXeTUX6TQGSdREgFoE0zC36RxfMxF9WAqWdUG1cuFGHZTc4nEgG/EWkYEcPeI0vupOSjuwix6UpViDNqUFKAxUa6yj/VGM8YSPUgfnUlqLdaD22Ri/uKPWVB+dAQPqiQ9kWyCxM3tOP6SwXy31bexBo3mB8v8AOqm6qIAmFMxY/wDrAqT3QBMdbbhu31avR2YPEWU3UtoRuOg3VN+kr/I+NvYm2nBRc+f+vxqP7CCsmbL3nLXbjkDWCjzI+XlXa6RSM5KR6tI+Rfwv5WBPwrYYXALEuUblAF/IWvXm5LlKzoyemCifEmg095tBXC0NyEHDVjXat9bidFFFjyjxOpqlHOcTLrb4fCttsdrwr4XHoTWoDd+tnsg2Drya/qP8jWuH3Eo2NKUrsLClKUB8TpdWHMEeorzfhUsig8ta9G4zEiON3bcisx8lFz+FeeM99SLE625X1tXJ4nofS+RXWTtt/ZxYhbqRzFfERuq+Q/CvnG4sRqWPpzPAUi90eQ/CuXofQ2tVfQ+xrU16qB/WD8lwzj1li/8ABqFrpU+6m4Lz4qS25Ikv95nJ/hFXxK5o4vMZV4ab+n5dFq1pulsjrhJDEoZwLqp4nXStzWp6UKThXCmx0sfGvTXJ8MUf0px0wkiaT2bmEA5CV07R+VjU16n9jK2DXEFmuMRiGC6Wv+iOtrnRQfM1BOmiOskXasGYx7xbdnbTSrI6lWvsryxOI/jv+dTOKk9+4WxPL0pSpIM0rFKAVFetDByS7JxKwgs1kfKBclY5UdwBxOVWqVUoDzJ0Y6enBoY0jhkBDA5i1yGfMQbGx1PLdVhdDetXEzuYIcChABd3WYgIu64UpYncAt9T4AkWRiejmFkv2mGw73NzmhjNzzNxrWjxuyIMIW+iYeKAMoztGioGPeyqbb+JHxrObpWaY46pJGk2p1jw4DEL2sE7lkOTKYtBcXbVtb7vWpbsfa6YrDx4iMMElXOoa2YXJ0a2lxu+FafEdWWCxeWfExyGV0XMwmnU7tBlzWW19wA1J4k1zH6HsjCrE0vZxIXKB2LOSxMjKoHec3LGwBOtZSjUERldybN2TrWGFVZtzroPu4CJdb+1nvw5RKb7vtMPKq/2x0tx2KJM2IlI+wjCOPXhlS1x53qqwyfJkX1jtswwtmmljjUby7qo+ZrvdHOkcE8rdjIrDLe9wL2IFwCb21OpA315YMVrk2HEnS+/wqwcd1YbVAs0HajTRJoSNN2jsvLlVlg0tOyUj0WGB3Gs15nk6J7ViH9nxqAf+2zH5Qua448ftOH/AOST74xdv74tW5Y9OUrzGOsnHIbfTpVI3huyJHmHQmthhut/HqP7Ur24skR3c8oFKBb/AFkLI+FEcJF2cFxexZFBOUH72TfvAIqnsQpU2YEHkalm3NtytBG2JmCy5FMuXKqjddbG9tTa2+9QRsOe0ZyzkNdrMxOXvHQeFcOVam2fS+V5p40sSSd79mvk4MYmfxAuLfnXbw3ui/AWrESga19liawb6HvQhTcnyzDPVmdS7aYpeN4W9e0H8tVjlqZdAelMGAaaTFM4WQRImRHfVc5NwgJG+r4feji81/5Z/b8ouioftHab4hHiYxhXRrFC2cMrhdBwGvO9feH61dnPunK/fimX+JKiEG2sIkkjDHYTUOFvKAbs4IuGta1etCqdnw0rtUQ3p1s7sJIkLMx7Mkkkk6ueJ1qyOpE/1WRyxM/zKn8CKrHpzj+0kiJljkOQ6xlSPf03Ej51Y/UZIDs6UXFxi5Li+ovHER5VQuWLSlKkgUpSgFKUoBXFiMKsgyyKGFwbHdcbq5aVAFVX18bLJhw2JXdG7wv92UBgT4ZowPN6tStb0k2MuLwk2Ha3tEIU2Bs41RteIYKfhUoM8nS3VwR6c7/712JIbbz8q6eNkJAJ0NgbcuNd2Rri59asirOzsDAdpPDfc2Kw0dvtZ5QCPT8a9ZGvMXVpGJNr4JDfKJjJbW2aOJ3Btzuor05VCwrN6xSpB8yIG94A+YB/Guhi+jeFl/S4bDv9+GNvxFbGlQCFjq8STFO2JUSQFTlRjcMWZSLjeCtjrUI6e7BTCYsRwJkiMMZQXYgEM4YAsSeA9auuq164vewp0vaXzteP5Vz5YJQdHr+W5pS8VG+1FeBPgflWMo/2rGavk1wH2Bkmtls/ojiNohkwzRKYsrt2rOoIfMoylEbXunfatXarI6no+9im/VhX0Mh/OtsPvR53mb/1Z/b8ohs3U3tNdy4d/uzH+dFrXTdW21Vv/wApIfFZYDfytJevRt6V6J8SeW8X0Nx4kCNgsVmNrARMw1NvfW6j4mr06q+iL7PwGScWmlkM0qgghCQFVLjQ2VVvv1J1ItUwpQkXpSlSQKUvWaAxSlKAUpSgFfMsuVSx+qC1hv0F6+qg/W/0hOG2cUQkSYhhCpBsQti0jXBuO4pW44uKA877UlDu8qjKJJGkC/ZDsWC6cr2rjd7gcrC2v5V9Ys6WHlXJJusKvXYqWJ1A7NV8dNMT3oYQEXmZWIZvgEt+3V9VSvUF0dDST40ubx3w6pwOZUdmY/ugDwNXVVCwpSlAKUpQCqz64ic+EHDLOfjeL/zVmVGesHZMc2DLPcNGytGw3gswUjxBB+Q5VllVwaR2+BzRw54zlx8qilKxetu3RmYnu5COdyD8Rb865B0Sl+s0YHHVj8rCvO0s+u/zvD170aO9Wb1Pxm2Jb6vslHiRnJ+RWq92VgGdj2oCgMRa+uhtrVydBUUQMFsO/uHAZRbT19K3wxevc8jzHx+PJiePHvfX7kkpSld582KUpQClKUApSlAKUpQClKUAqpOv/CHJg5r6K8sWXxkVXDekTD4irbqoev55D9EUN7L2rkaW7RciqxP3XcDzNSuSHwUzvfy1Nfcz6iuCw7S3A7/xr6kapvYVuX/1DYXLstn0vJiZWO+4yhEAP7l9OdWPUI6mMPl2LhzYgu0zm+l7zuAw8CoWpvVSRSlKAUpSgFa/b+zzPh3Qe9oy+am9vja3xrYUqGrJKpgkZGKtpy/MV3HAtxNc3StlGLlCDdkLjgSVuSLbt67uN66CPpuH51xtUzpTtEa2bikMsmVlb2j2BJBHfO7nVg9AsX7aRecd/Mqw/wARqu8ZgxFi3QEWe0wXwfiPiDUy6G40R4mO+5gY7+LbvmAPjSO0kRLdFk0pSu05hQ0pQClKUApSs0BilKUApSlAK1O3Ze60bIro6kFSL79DW2rW7XwTNaSPVkB017w32/yqsrrYlHnTph0aXDyv2YCjN3FA4EcOF9/zqLCF2IRBdmIVQN5ZjYAeJJFeiMQMKxdcRAZA9je1wgte2+41J1FaDBdWWG+l4eeJ5OyWaNwuh1Vgygki9swF+PCqxmqos4vktLZOBEOHhhUBRHEiADcMqgW+VdulK0KClKUApSlAKUrgx20I4UMkzrGg3sxAHl5+FAV10niyY+bMdHVSPG9v9vhXQL8DXc250hw+NxGfDydogiX6rLexN7ZgLjUfG9ar6QoFu/4BlPyO751xz5OmPBq+muIyY5MwAVcPEFY6cCxv8WI+Fc+HxwADKwNhmuDutrfTlWp6X4WUTLNOzRdpGjKbjIUAtpfdY/iOYr72fjYJDGuYlWeOJiq8WIBOtr86SV8Epo9AYebOit9pVb1AP51yV8xxhQFG5QAPIC1fVdZymRSsUqQKUpQClKUApSlAKUpQClKUB0sXseOTMcuV23utg3mee7jWrXoxIp7uIuDvDR6+YKtofhUhpVHFMm2BSlKuQKUpQClKUBHen+GlfASdgWzLZ2Vd7IvvAeIHetxy2qmFxMc0eV3AvYBspZWFr8D3bjTdx0r0TUV2z1X4DEuZHhMchNy8LvFc/aKqcpbxtes5w1dTSE9Npqyp2xcSyZ4yWsljZSqnML5iT9X3dw0ufGutLJiGWSUKFRRyVo1O8E3FyPLTWrPk6psPHG3YyOGytlMqxy5Sb6juq3Hdmtp4mtBgNjumLSAyKQ0ToxEQALx2s+W5019351msel9WXlltUkkbLrQ2LJiMLDiIYu0VYlJjVSZEv3syoBcixsQOHhe1ddGsJB2gCzI7rIrdiBdtG0AI3m5AsK9DbNwrRQxRu5kZI0RpCAC5VQCxA0BNr2rkOFTNnyLm+1lGb131q42ZWcprFKVcqKUpQClKUBm1KxSg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2" name="Picture 4" descr="http://www.kz.all.biz/img/kz/catalog/20223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250464"/>
            <a:ext cx="3753597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52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7948768"/>
              </p:ext>
            </p:extLst>
          </p:nvPr>
        </p:nvGraphicFramePr>
        <p:xfrm>
          <a:off x="827584" y="188640"/>
          <a:ext cx="4528251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26" name="Picture 2" descr="http://monstran.ru/wp-content/uploads/2012/05/1812307_-EC-EE-ED-EE-E1-EB-EE-E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3004" y="764704"/>
            <a:ext cx="3401605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771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2321995"/>
              </p:ext>
            </p:extLst>
          </p:nvPr>
        </p:nvGraphicFramePr>
        <p:xfrm>
          <a:off x="467544" y="764704"/>
          <a:ext cx="468052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074" name="Picture 2" descr="http://www.presentermedia.com/blog/wp-content/uploads/2012/04/keynote_powerpoint-400x35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9148" y="620688"/>
            <a:ext cx="3498692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2687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3199301"/>
              </p:ext>
            </p:extLst>
          </p:nvPr>
        </p:nvGraphicFramePr>
        <p:xfrm>
          <a:off x="467544" y="620688"/>
          <a:ext cx="432048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098" name="Picture 2" descr="http://img.megatorrents.kz/photos/101201181613445266_f0_0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60648"/>
            <a:ext cx="3672408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img.megatorrents.kz/photos/120309222342474094_f0_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736324"/>
            <a:ext cx="3456384" cy="3943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497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img.megaobzor.com/guzel/Z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76672"/>
            <a:ext cx="4608512" cy="3448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1277311"/>
              </p:ext>
            </p:extLst>
          </p:nvPr>
        </p:nvGraphicFramePr>
        <p:xfrm>
          <a:off x="395536" y="476672"/>
          <a:ext cx="4464496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39633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3763540"/>
              </p:ext>
            </p:extLst>
          </p:nvPr>
        </p:nvGraphicFramePr>
        <p:xfrm>
          <a:off x="539552" y="476672"/>
          <a:ext cx="4320480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146" name="Picture 2" descr="http://myrusakov.ru/images/test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225" y="2780928"/>
            <a:ext cx="3414886" cy="3830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devchata.clan.su/KAPTUHKU/test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70776"/>
            <a:ext cx="2291054" cy="2201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8006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53734"/>
      </a:hlink>
      <a:folHlink>
        <a:srgbClr val="DA9B9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</TotalTime>
  <Words>346</Words>
  <Application>Microsoft Office PowerPoint</Application>
  <PresentationFormat>Экран (4:3)</PresentationFormat>
  <Paragraphs>82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Мониторинг использования интерактивного оборудования в образовательном процессе на основании введения индикатора «Активное компьютерное время» в СОШ №62</vt:lpstr>
      <vt:lpstr>Анкета для учителей по использованию ИКТ на уроках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Жазбекова</cp:lastModifiedBy>
  <cp:revision>25</cp:revision>
  <dcterms:created xsi:type="dcterms:W3CDTF">2013-09-07T18:35:40Z</dcterms:created>
  <dcterms:modified xsi:type="dcterms:W3CDTF">2014-02-26T04:27:29Z</dcterms:modified>
</cp:coreProperties>
</file>