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78" r:id="rId3"/>
    <p:sldId id="279" r:id="rId4"/>
    <p:sldId id="257" r:id="rId5"/>
    <p:sldId id="259" r:id="rId6"/>
    <p:sldId id="280" r:id="rId7"/>
    <p:sldId id="260" r:id="rId8"/>
    <p:sldId id="262" r:id="rId9"/>
    <p:sldId id="263" r:id="rId10"/>
    <p:sldId id="265" r:id="rId11"/>
    <p:sldId id="264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3" r:id="rId21"/>
    <p:sldId id="282" r:id="rId22"/>
    <p:sldId id="281" r:id="rId23"/>
    <p:sldId id="283" r:id="rId24"/>
    <p:sldId id="284" r:id="rId25"/>
  </p:sldIdLst>
  <p:sldSz cx="9144000" cy="6858000" type="screen4x3"/>
  <p:notesSz cx="6858000" cy="9144000"/>
  <p:custDataLst>
    <p:tags r:id="rId2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153A13-8B18-48A7-A3F8-4C03D1D092FB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64766E-FC27-438A-BA4C-4486CDC8D3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736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4766E-FC27-438A-BA4C-4486CDC8D33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760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211E9-8F71-46B0-9B4A-FFAE46A008C8}" type="datetime1">
              <a:rPr lang="ru-RU" smtClean="0"/>
              <a:pPr/>
              <a:t>05.02.2014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926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A072B-B2EB-42D4-825B-6FB37D452BA5}" type="datetime1">
              <a:rPr lang="ru-RU" smtClean="0"/>
              <a:pPr/>
              <a:t>05.02.2014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641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47BD6-7A8B-4AED-9836-2A146C5D7414}" type="datetime1">
              <a:rPr lang="ru-RU" smtClean="0"/>
              <a:pPr/>
              <a:t>05.02.2014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383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5994-C4F4-4F29-9ED5-00208AFB774F}" type="datetime1">
              <a:rPr lang="ru-RU" smtClean="0"/>
              <a:pPr/>
              <a:t>05.02.2014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999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7B80A-BE93-4660-B17E-6504CECC903F}" type="datetime1">
              <a:rPr lang="ru-RU" smtClean="0"/>
              <a:pPr/>
              <a:t>05.02.2014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39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E586B-C1C0-4A2B-A8E6-FC5819AD7748}" type="datetime1">
              <a:rPr lang="ru-RU" smtClean="0"/>
              <a:pPr/>
              <a:t>05.02.2014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132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8C16-6384-46E5-BDF2-D277B09C40EA}" type="datetime1">
              <a:rPr lang="ru-RU" smtClean="0"/>
              <a:pPr/>
              <a:t>05.02.2014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404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DE830-0C08-4639-B352-96855297CF49}" type="datetime1">
              <a:rPr lang="ru-RU" smtClean="0"/>
              <a:pPr/>
              <a:t>05.02.2014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383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EC47A-40E4-4B26-88FE-E0587782BBF4}" type="datetime1">
              <a:rPr lang="ru-RU" smtClean="0"/>
              <a:pPr/>
              <a:t>05.02.2014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269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75F1-13F2-4D4E-91CD-810DE471BB7E}" type="datetime1">
              <a:rPr lang="ru-RU" smtClean="0"/>
              <a:pPr/>
              <a:t>05.02.2014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662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8351B-C1BD-4392-BFA3-5F6EC0B035B0}" type="datetime1">
              <a:rPr lang="ru-RU" smtClean="0"/>
              <a:pPr/>
              <a:t>05.02.2014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447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3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78990-256B-497D-901F-419C29B18294}" type="datetime1">
              <a:rPr lang="ru-RU" smtClean="0"/>
              <a:pPr/>
              <a:t>05.02.2014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9A960B-CD0A-42FF-852C-61517DDB59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701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документ 3"/>
          <p:cNvSpPr/>
          <p:nvPr/>
        </p:nvSpPr>
        <p:spPr>
          <a:xfrm>
            <a:off x="664029" y="892629"/>
            <a:ext cx="7815942" cy="5421085"/>
          </a:xfrm>
          <a:prstGeom prst="flowChartDocument">
            <a:avLst/>
          </a:prstGeom>
          <a:blipFill dpi="0" rotWithShape="1">
            <a:blip r:embed="rId3"/>
            <a:srcRect/>
            <a:stretch>
              <a:fillRect r="-81000"/>
            </a:stretch>
          </a:blipFill>
          <a:ln w="57150">
            <a:solidFill>
              <a:schemeClr val="bg1">
                <a:lumMod val="85000"/>
              </a:schemeClr>
            </a:solidFill>
          </a:ln>
          <a:effectLst>
            <a:glow>
              <a:schemeClr val="bg1"/>
            </a:glow>
            <a:outerShdw blurRad="50800" dist="50800" dir="54000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266700" y="-174176"/>
            <a:ext cx="9655628" cy="1240971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6052456"/>
            <a:ext cx="9655628" cy="1240971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59327" y="1972035"/>
            <a:ext cx="73369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Психолого-педагогическое сопровождение при подготовке к итоговой аттестации.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142998" y="4400884"/>
            <a:ext cx="53557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Иванова О.П.,</a:t>
            </a:r>
          </a:p>
          <a:p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Педагог-психолог, КГУ «СОШ 52 имени академика </a:t>
            </a:r>
            <a:r>
              <a:rPr lang="ru-RU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Е.А.Букетова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»</a:t>
            </a:r>
          </a:p>
          <a:p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06.02.2014 г.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48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21417"/>
          </a:xfrm>
        </p:spPr>
        <p:txBody>
          <a:bodyPr>
            <a:normAutofit/>
          </a:bodyPr>
          <a:lstStyle/>
          <a:p>
            <a:r>
              <a:rPr lang="ru-RU" dirty="0" smtClean="0"/>
              <a:t>Тип ИЛП и стрессоустойчивость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49" y="1458686"/>
            <a:ext cx="5619751" cy="4718277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altLang="ru-RU" dirty="0"/>
              <a:t>От типа ИЛП зависит стрессоустойчивость человека.  </a:t>
            </a:r>
          </a:p>
          <a:p>
            <a:pPr algn="just">
              <a:buNone/>
            </a:pPr>
            <a:r>
              <a:rPr lang="ru-RU" altLang="ru-RU" dirty="0"/>
              <a:t>	Во время получения новой информации или стресса нарушается проводимость </a:t>
            </a:r>
            <a:r>
              <a:rPr lang="ru-RU" altLang="ru-RU" u="sng" dirty="0"/>
              <a:t>через мозолистое тело, </a:t>
            </a:r>
            <a:r>
              <a:rPr lang="ru-RU" altLang="ru-RU" dirty="0"/>
              <a:t>ведущее полушарие берет на себя большую нагрузку, а ведомое блокируется. Ведущие органы (рука, нога, ухо, глаз), которые контролируются ведущим полушарием  также берут на себя основную нагрузку. Ведущие органы, которые контролируются ведомым полушарием в состоянии стресса могут быть блокированы. </a:t>
            </a:r>
          </a:p>
          <a:p>
            <a:pPr algn="just">
              <a:buNone/>
            </a:pPr>
            <a:r>
              <a:rPr lang="ru-RU" altLang="ru-RU" dirty="0"/>
              <a:t>	</a:t>
            </a:r>
            <a:r>
              <a:rPr lang="ru-RU" altLang="ru-RU" dirty="0" err="1"/>
              <a:t>Т.о</a:t>
            </a:r>
            <a:r>
              <a:rPr lang="ru-RU" altLang="ru-RU" dirty="0"/>
              <a:t>. стрессоустойчивость будет зависеть от числа ведущих органов (рука – 25%, нога – 25%, ухо – 25%, глаз – 25%), находящихся на противоположной от ведущего полушария стороне </a:t>
            </a:r>
            <a:r>
              <a:rPr lang="ru-RU" altLang="ru-RU" dirty="0" smtClean="0"/>
              <a:t>тела. </a:t>
            </a:r>
            <a:endParaRPr lang="ru-RU" altLang="ru-RU" dirty="0"/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38900" y="1996282"/>
            <a:ext cx="2247900" cy="2638425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4647672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ИЛП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Tx/>
              <a:buNone/>
            </a:pPr>
            <a:r>
              <a:rPr lang="ru-RU" altLang="ru-RU" dirty="0"/>
              <a:t>Классификация типов латеральной организации, разработанная </a:t>
            </a:r>
            <a:r>
              <a:rPr lang="ru-RU" altLang="ru-RU" dirty="0" err="1"/>
              <a:t>П.Деннисоном</a:t>
            </a:r>
            <a:r>
              <a:rPr lang="ru-RU" altLang="ru-RU" dirty="0"/>
              <a:t>, включает в себя комбинацию ведущего полушария, ведущих руки, ноги, глаза и уха и насчитывает 32 типа.</a:t>
            </a:r>
          </a:p>
          <a:p>
            <a:pPr algn="just">
              <a:buFontTx/>
              <a:buNone/>
            </a:pPr>
            <a:r>
              <a:rPr lang="ru-RU" altLang="ru-RU" dirty="0"/>
              <a:t> </a:t>
            </a:r>
          </a:p>
          <a:p>
            <a:pPr algn="just">
              <a:buFontTx/>
              <a:buNone/>
            </a:pPr>
            <a:r>
              <a:rPr lang="ru-RU" altLang="ru-RU" dirty="0"/>
              <a:t>	Обозначим четыре основных типа индивидуального латерального профиля – перекрестный, смешанный, односторонний, гармоничный. 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7840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28601"/>
            <a:ext cx="7886700" cy="1001486"/>
          </a:xfrm>
        </p:spPr>
        <p:txBody>
          <a:bodyPr>
            <a:normAutofit/>
          </a:bodyPr>
          <a:lstStyle/>
          <a:p>
            <a:r>
              <a:rPr lang="ru-RU" altLang="ru-RU" sz="3200" dirty="0">
                <a:latin typeface="Harlow Solid Italic" pitchFamily="82" charset="0"/>
              </a:rPr>
              <a:t>Типы латеральной организации. Перекрестный индивидуальный профиль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49" y="1317171"/>
            <a:ext cx="4727121" cy="4859792"/>
          </a:xfrm>
        </p:spPr>
        <p:txBody>
          <a:bodyPr>
            <a:normAutofit fontScale="92500" lnSpcReduction="10000"/>
          </a:bodyPr>
          <a:lstStyle/>
          <a:p>
            <a:r>
              <a:rPr lang="ru-RU" altLang="ru-RU" dirty="0"/>
              <a:t>При перекрестном ИЛП каждое полушарие организует работу руки, ноги, уха, глаза на противоположной стороне тела. Статистические исследования показывают, что детей с перекрестным ИЛП 15-18%. Именно они показывают отличную успеваемость, лучшие вербальные и академические навыки. Их стрессоустойчивость – 100%. 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12</a:t>
            </a:fld>
            <a:endParaRPr lang="ru-RU"/>
          </a:p>
        </p:txBody>
      </p:sp>
      <p:graphicFrame>
        <p:nvGraphicFramePr>
          <p:cNvPr id="6" name="Содержимое 5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33138828"/>
              </p:ext>
            </p:extLst>
          </p:nvPr>
        </p:nvGraphicFramePr>
        <p:xfrm>
          <a:off x="5649913" y="1698171"/>
          <a:ext cx="2865437" cy="37555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Рисунок" r:id="rId3" imgW="4114800" imgH="3200400" progId="Word.Picture.8">
                  <p:embed/>
                </p:oleObj>
              </mc:Choice>
              <mc:Fallback>
                <p:oleObj name="Рисунок" r:id="rId3" imgW="4114800" imgH="3200400" progId="Word.Picture.8">
                  <p:embed/>
                  <p:pic>
                    <p:nvPicPr>
                      <p:cNvPr id="0" name="Содержимое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301" b="10732"/>
                      <a:stretch>
                        <a:fillRect/>
                      </a:stretch>
                    </p:blipFill>
                    <p:spPr bwMode="auto">
                      <a:xfrm>
                        <a:off x="5649913" y="1698171"/>
                        <a:ext cx="2865437" cy="37555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08534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56103"/>
          </a:xfrm>
        </p:spPr>
        <p:txBody>
          <a:bodyPr>
            <a:noAutofit/>
          </a:bodyPr>
          <a:lstStyle/>
          <a:p>
            <a:r>
              <a:rPr lang="ru-RU" altLang="ru-RU" sz="3200" dirty="0" smtClean="0">
                <a:latin typeface="Harlow Solid Italic" pitchFamily="82" charset="0"/>
              </a:rPr>
              <a:t/>
            </a:r>
            <a:br>
              <a:rPr lang="ru-RU" altLang="ru-RU" sz="3200" dirty="0" smtClean="0">
                <a:latin typeface="Harlow Solid Italic" pitchFamily="82" charset="0"/>
              </a:rPr>
            </a:br>
            <a:r>
              <a:rPr lang="ru-RU" altLang="ru-RU" sz="3200" dirty="0" smtClean="0">
                <a:latin typeface="Harlow Solid Italic" pitchFamily="82" charset="0"/>
              </a:rPr>
              <a:t>Типы </a:t>
            </a:r>
            <a:r>
              <a:rPr lang="ru-RU" altLang="ru-RU" sz="3200" dirty="0">
                <a:latin typeface="Harlow Solid Italic" pitchFamily="82" charset="0"/>
              </a:rPr>
              <a:t>латеральной организации. </a:t>
            </a:r>
            <a:br>
              <a:rPr lang="ru-RU" altLang="ru-RU" sz="3200" dirty="0">
                <a:latin typeface="Harlow Solid Italic" pitchFamily="82" charset="0"/>
              </a:rPr>
            </a:br>
            <a:r>
              <a:rPr lang="ru-RU" altLang="ru-RU" sz="3200" dirty="0">
                <a:latin typeface="Harlow Solid Italic" pitchFamily="82" charset="0"/>
              </a:rPr>
              <a:t>Смешанный ИЛП.</a:t>
            </a:r>
            <a:r>
              <a:rPr lang="ru-RU" altLang="ru-RU" sz="3200" dirty="0"/>
              <a:t> </a:t>
            </a:r>
            <a:br>
              <a:rPr lang="ru-RU" alt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49" y="1393371"/>
            <a:ext cx="4901293" cy="4783592"/>
          </a:xfrm>
        </p:spPr>
        <p:txBody>
          <a:bodyPr>
            <a:normAutofit fontScale="92500"/>
          </a:bodyPr>
          <a:lstStyle/>
          <a:p>
            <a:r>
              <a:rPr lang="ru-RU" altLang="ru-RU" dirty="0"/>
              <a:t>При смешанном ИЛП ведущие полушарие организует работу одного или двух органов на своей стороне тела, а другие ведущие органы на противоположной стороне тела. Такие дети часто испытывают неуспех в обучении и социальной адаптации. Они имеют от 25-75% </a:t>
            </a:r>
            <a:r>
              <a:rPr lang="ru-RU" altLang="ru-RU" dirty="0" err="1"/>
              <a:t>стрессоустоучивости</a:t>
            </a:r>
            <a:r>
              <a:rPr lang="ru-RU" altLang="ru-RU" dirty="0"/>
              <a:t>. По статистике детей со смешанным ИЛП от 58-63%.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13</a:t>
            </a:fld>
            <a:endParaRPr lang="ru-RU"/>
          </a:p>
        </p:txBody>
      </p:sp>
      <p:graphicFrame>
        <p:nvGraphicFramePr>
          <p:cNvPr id="6" name="Содержимое 5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05018224"/>
              </p:ext>
            </p:extLst>
          </p:nvPr>
        </p:nvGraphicFramePr>
        <p:xfrm>
          <a:off x="5748111" y="1556657"/>
          <a:ext cx="2960688" cy="39950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Рисунок" r:id="rId3" imgW="4286250" imgH="3743325" progId="Word.Picture.8">
                  <p:embed/>
                </p:oleObj>
              </mc:Choice>
              <mc:Fallback>
                <p:oleObj name="Рисунок" r:id="rId3" imgW="4286250" imgH="3743325" progId="Word.Picture.8">
                  <p:embed/>
                  <p:pic>
                    <p:nvPicPr>
                      <p:cNvPr id="0" name="Содержимое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939" b="16698"/>
                      <a:stretch>
                        <a:fillRect/>
                      </a:stretch>
                    </p:blipFill>
                    <p:spPr bwMode="auto">
                      <a:xfrm>
                        <a:off x="5748111" y="1556657"/>
                        <a:ext cx="2960688" cy="399505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8711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54074"/>
          </a:xfrm>
        </p:spPr>
        <p:txBody>
          <a:bodyPr>
            <a:noAutofit/>
          </a:bodyPr>
          <a:lstStyle/>
          <a:p>
            <a:r>
              <a:rPr lang="ru-RU" altLang="ru-RU" sz="2800" dirty="0">
                <a:latin typeface="Harlow Solid Italic" pitchFamily="82" charset="0"/>
              </a:rPr>
              <a:t>Типы латеральной организации. </a:t>
            </a:r>
            <a:r>
              <a:rPr lang="ru-RU" altLang="ru-RU" sz="2800" b="1" dirty="0">
                <a:latin typeface="Harlow Solid Italic" pitchFamily="82" charset="0"/>
              </a:rPr>
              <a:t/>
            </a:r>
            <a:br>
              <a:rPr lang="ru-RU" altLang="ru-RU" sz="2800" b="1" dirty="0">
                <a:latin typeface="Harlow Solid Italic" pitchFamily="82" charset="0"/>
              </a:rPr>
            </a:br>
            <a:r>
              <a:rPr lang="ru-RU" altLang="ru-RU" sz="2800" dirty="0">
                <a:latin typeface="Harlow Solid Italic" pitchFamily="82" charset="0"/>
              </a:rPr>
              <a:t>Односторонний ИЛП.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82486"/>
            <a:ext cx="4999264" cy="4794477"/>
          </a:xfrm>
        </p:spPr>
        <p:txBody>
          <a:bodyPr>
            <a:normAutofit fontScale="85000" lnSpcReduction="10000"/>
          </a:bodyPr>
          <a:lstStyle/>
          <a:p>
            <a:r>
              <a:rPr lang="ru-RU" altLang="ru-RU" dirty="0"/>
              <a:t>При одностороннем ИЛП ведущее полушарие организует работу ведущих органов на своей стороне тела. Это самый "невыгодный" ИЛП. При работе ведущего полушария в стрессовой ситуации происходит отключение ведомого полушария, и соответственно, блокирование ведущих органов. Такие дети не имеют стрессоустойчивости и наиболее подвержены возникновению неврозов. Дети с односторонним ИЛП имеют самую низкую успеваемость в классе. По статистике таких детей 22 – 24%.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14</a:t>
            </a:fld>
            <a:endParaRPr lang="ru-RU"/>
          </a:p>
        </p:txBody>
      </p:sp>
      <p:graphicFrame>
        <p:nvGraphicFramePr>
          <p:cNvPr id="6" name="Содержимое 5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23532485"/>
              </p:ext>
            </p:extLst>
          </p:nvPr>
        </p:nvGraphicFramePr>
        <p:xfrm>
          <a:off x="5954713" y="1894115"/>
          <a:ext cx="2765425" cy="35320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Рисунок" r:id="rId3" imgW="4276725" imgH="3733800" progId="Word.Picture.8">
                  <p:embed/>
                </p:oleObj>
              </mc:Choice>
              <mc:Fallback>
                <p:oleObj name="Рисунок" r:id="rId3" imgW="4276725" imgH="3733800" progId="Word.Picture.8">
                  <p:embed/>
                  <p:pic>
                    <p:nvPicPr>
                      <p:cNvPr id="0" name="Содержимое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7162" t="2959" r="17601" b="14397"/>
                      <a:stretch>
                        <a:fillRect/>
                      </a:stretch>
                    </p:blipFill>
                    <p:spPr bwMode="auto">
                      <a:xfrm>
                        <a:off x="5954713" y="1894115"/>
                        <a:ext cx="2765425" cy="353207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5204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1" y="315686"/>
            <a:ext cx="7886700" cy="936171"/>
          </a:xfrm>
        </p:spPr>
        <p:txBody>
          <a:bodyPr>
            <a:normAutofit/>
          </a:bodyPr>
          <a:lstStyle/>
          <a:p>
            <a:r>
              <a:rPr lang="ru-RU" altLang="ru-RU" sz="2800" dirty="0">
                <a:latin typeface="Harlow Solid Italic" pitchFamily="82" charset="0"/>
              </a:rPr>
              <a:t>Типы латеральной организации. </a:t>
            </a:r>
            <a:br>
              <a:rPr lang="ru-RU" altLang="ru-RU" sz="2800" dirty="0">
                <a:latin typeface="Harlow Solid Italic" pitchFamily="82" charset="0"/>
              </a:rPr>
            </a:br>
            <a:r>
              <a:rPr lang="ru-RU" altLang="ru-RU" sz="2800" dirty="0">
                <a:latin typeface="Harlow Solid Italic" pitchFamily="82" charset="0"/>
              </a:rPr>
              <a:t>Гармоничный ИЛП</a:t>
            </a:r>
            <a:r>
              <a:rPr lang="ru-RU" altLang="ru-RU" sz="2800" dirty="0"/>
              <a:t>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49" y="1284514"/>
            <a:ext cx="4879521" cy="4892449"/>
          </a:xfrm>
        </p:spPr>
        <p:txBody>
          <a:bodyPr>
            <a:normAutofit lnSpcReduction="10000"/>
          </a:bodyPr>
          <a:lstStyle/>
          <a:p>
            <a:r>
              <a:rPr lang="ru-RU" altLang="ru-RU" dirty="0"/>
              <a:t>Этот профиль встречается редко и возможен при хорошо развитом мозолистом теле, обеспечивающем координацию и интеграцию работы мозга. Ведущее и ведомое полушария одновременно контролируют ведущие руку, глаз, ухо, ногу. Такие дети имеют 100% стрессоустойчивость.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6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32715" y="1589314"/>
            <a:ext cx="2558142" cy="3592286"/>
          </a:xfrm>
        </p:spPr>
      </p:pic>
    </p:spTree>
    <p:extLst>
      <p:ext uri="{BB962C8B-B14F-4D97-AF65-F5344CB8AC3E}">
        <p14:creationId xmlns:p14="http://schemas.microsoft.com/office/powerpoint/2010/main" val="31672794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984703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Схема расположения учащихся в классе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28057"/>
            <a:ext cx="7886700" cy="4848906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altLang="ru-RU" dirty="0"/>
              <a:t>Примерная схема расположения </a:t>
            </a:r>
          </a:p>
          <a:p>
            <a:pPr algn="ctr">
              <a:buFontTx/>
              <a:buNone/>
            </a:pPr>
            <a:r>
              <a:rPr lang="ru-RU" altLang="ru-RU" dirty="0"/>
              <a:t>учащихся в классе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16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509381"/>
              </p:ext>
            </p:extLst>
          </p:nvPr>
        </p:nvGraphicFramePr>
        <p:xfrm>
          <a:off x="1524000" y="2623457"/>
          <a:ext cx="6096000" cy="20630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43542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Классная доска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 ряд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Левополушарные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аудиалы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 ряд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Равнополушарные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визуалы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, </a:t>
                      </a:r>
                      <a:r>
                        <a:rPr kumimoji="0" lang="ru-RU" alt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аудиалы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кинестетики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 ряд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Правополушарные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визуалы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, </a:t>
                      </a:r>
                      <a:r>
                        <a:rPr kumimoji="0" lang="ru-RU" alt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кинестетики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0866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88760"/>
          </a:xfrm>
        </p:spPr>
        <p:txBody>
          <a:bodyPr>
            <a:normAutofit/>
          </a:bodyPr>
          <a:lstStyle/>
          <a:p>
            <a:pPr algn="ctr"/>
            <a:r>
              <a:rPr lang="ru-RU" altLang="ru-RU" sz="3200" dirty="0">
                <a:latin typeface="Harlow Solid Italic" pitchFamily="82" charset="0"/>
              </a:rPr>
              <a:t>Что такое </a:t>
            </a:r>
            <a:r>
              <a:rPr lang="ru-RU" altLang="ru-RU" sz="3200" dirty="0" err="1">
                <a:latin typeface="Harlow Solid Italic" pitchFamily="82" charset="0"/>
              </a:rPr>
              <a:t>кинезиология</a:t>
            </a:r>
            <a:r>
              <a:rPr lang="ru-RU" altLang="ru-RU" sz="3200" dirty="0">
                <a:latin typeface="Harlow Solid Italic" pitchFamily="82" charset="0"/>
              </a:rPr>
              <a:t>?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088571"/>
            <a:ext cx="7886700" cy="5088392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altLang="ru-RU" i="1" u="sng" dirty="0" err="1"/>
              <a:t>Кинезиология</a:t>
            </a:r>
            <a:r>
              <a:rPr lang="ru-RU" altLang="ru-RU" i="1" dirty="0"/>
              <a:t> – наука о развитии умственных способностей и физического здоровья через </a:t>
            </a:r>
            <a:r>
              <a:rPr lang="ru-RU" altLang="ru-RU" i="1" dirty="0" smtClean="0"/>
              <a:t>определенные </a:t>
            </a:r>
            <a:r>
              <a:rPr lang="ru-RU" altLang="ru-RU" i="1" dirty="0"/>
              <a:t>двигательные упражнения</a:t>
            </a:r>
            <a:r>
              <a:rPr lang="ru-RU" altLang="ru-RU" i="1" dirty="0" smtClean="0"/>
              <a:t>.</a:t>
            </a:r>
          </a:p>
          <a:p>
            <a:endParaRPr lang="ru-RU" dirty="0"/>
          </a:p>
          <a:p>
            <a:pPr marL="0" indent="0" algn="ctr">
              <a:buNone/>
            </a:pPr>
            <a:r>
              <a:rPr lang="ru-RU" altLang="ru-RU" b="1" dirty="0"/>
              <a:t>Сферы применения</a:t>
            </a:r>
            <a:br>
              <a:rPr lang="ru-RU" altLang="ru-RU" b="1" dirty="0"/>
            </a:br>
            <a:r>
              <a:rPr lang="ru-RU" altLang="ru-RU" b="1" dirty="0"/>
              <a:t> </a:t>
            </a:r>
            <a:r>
              <a:rPr lang="ru-RU" altLang="ru-RU" b="1" dirty="0" err="1"/>
              <a:t>кинезиологических</a:t>
            </a:r>
            <a:r>
              <a:rPr lang="ru-RU" altLang="ru-RU" b="1" dirty="0"/>
              <a:t> </a:t>
            </a:r>
            <a:r>
              <a:rPr lang="ru-RU" altLang="ru-RU" b="1" dirty="0" smtClean="0"/>
              <a:t>упражнений</a:t>
            </a:r>
          </a:p>
          <a:p>
            <a:pPr>
              <a:buNone/>
            </a:pPr>
            <a:r>
              <a:rPr lang="ru-RU" altLang="ru-RU" dirty="0"/>
              <a:t>1. Подготовка дошкольников к школьному обучению.</a:t>
            </a:r>
          </a:p>
          <a:p>
            <a:pPr>
              <a:buNone/>
            </a:pPr>
            <a:r>
              <a:rPr lang="ru-RU" altLang="ru-RU" dirty="0"/>
              <a:t>	2. Развитие интеллектуальных способностей.</a:t>
            </a:r>
          </a:p>
          <a:p>
            <a:pPr>
              <a:buNone/>
            </a:pPr>
            <a:r>
              <a:rPr lang="ru-RU" altLang="ru-RU" dirty="0"/>
              <a:t>	3. Коррекция имеющихся проблем обучения, профилактика </a:t>
            </a:r>
            <a:r>
              <a:rPr lang="ru-RU" altLang="ru-RU" dirty="0" err="1"/>
              <a:t>дезадаптации</a:t>
            </a:r>
            <a:r>
              <a:rPr lang="ru-RU" altLang="ru-RU" dirty="0"/>
              <a:t>, синдромов «хронической </a:t>
            </a:r>
            <a:r>
              <a:rPr lang="ru-RU" altLang="ru-RU" dirty="0" err="1"/>
              <a:t>неуспешности</a:t>
            </a:r>
            <a:r>
              <a:rPr lang="ru-RU" altLang="ru-RU" dirty="0"/>
              <a:t>» и «тотального регресса». </a:t>
            </a:r>
          </a:p>
          <a:p>
            <a:pPr>
              <a:buNone/>
            </a:pPr>
            <a:r>
              <a:rPr lang="ru-RU" altLang="ru-RU" dirty="0"/>
              <a:t> 	4. Адаптация </a:t>
            </a:r>
            <a:r>
              <a:rPr lang="ru-RU" altLang="ru-RU" dirty="0" err="1"/>
              <a:t>леворуких</a:t>
            </a:r>
            <a:r>
              <a:rPr lang="ru-RU" altLang="ru-RU" dirty="0"/>
              <a:t> детей  к школьному обучению, коррекция зеркального письма.</a:t>
            </a:r>
          </a:p>
          <a:p>
            <a:pPr>
              <a:buNone/>
            </a:pPr>
            <a:r>
              <a:rPr lang="ru-RU" altLang="ru-RU" dirty="0"/>
              <a:t>	5. Профилактика экзаменационного стресса, повышение стрессоустойчивости.</a:t>
            </a:r>
          </a:p>
          <a:p>
            <a:pPr>
              <a:buNone/>
            </a:pPr>
            <a:endParaRPr lang="ru-RU" altLang="ru-RU" dirty="0">
              <a:latin typeface="Harlow Solid Italic" pitchFamily="82" charset="0"/>
            </a:endParaRPr>
          </a:p>
          <a:p>
            <a:pPr marL="0" indent="0" algn="ctr">
              <a:buNone/>
            </a:pP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921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sz="2800" b="1" dirty="0" err="1">
                <a:latin typeface="Harlow Solid Italic" pitchFamily="82" charset="0"/>
              </a:rPr>
              <a:t>Кинезиологические</a:t>
            </a:r>
            <a:r>
              <a:rPr lang="ru-RU" altLang="ru-RU" sz="2800" b="1" dirty="0">
                <a:latin typeface="Harlow Solid Italic" pitchFamily="82" charset="0"/>
              </a:rPr>
              <a:t> упражнения </a:t>
            </a:r>
            <a:br>
              <a:rPr lang="ru-RU" altLang="ru-RU" sz="2800" b="1" dirty="0">
                <a:latin typeface="Harlow Solid Italic" pitchFamily="82" charset="0"/>
              </a:rPr>
            </a:br>
            <a:r>
              <a:rPr lang="ru-RU" altLang="ru-RU" sz="2800" b="1" dirty="0">
                <a:latin typeface="Harlow Solid Italic" pitchFamily="82" charset="0"/>
              </a:rPr>
              <a:t>для развития межполушарного взаимодействия </a:t>
            </a:r>
            <a:br>
              <a:rPr lang="ru-RU" altLang="ru-RU" sz="2800" b="1" dirty="0">
                <a:latin typeface="Harlow Solid Italic" pitchFamily="82" charset="0"/>
              </a:rPr>
            </a:br>
            <a:r>
              <a:rPr lang="ru-RU" altLang="ru-RU" sz="2800" b="1" dirty="0">
                <a:latin typeface="Harlow Solid Italic" pitchFamily="82" charset="0"/>
              </a:rPr>
              <a:t>(мозолистого тела)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altLang="ru-RU" dirty="0">
                <a:latin typeface="Harlow Solid Italic" pitchFamily="82" charset="0"/>
              </a:rPr>
              <a:t>При любой асимметрии полушарий необходимым условием высокой интеллектуальной активности ребенка, его успешного обучения и высокой стрессоустойчивости является полноценное развитие межполушарного взаимодействия (мозолистого тела).</a:t>
            </a:r>
          </a:p>
          <a:p>
            <a:pPr>
              <a:buNone/>
            </a:pPr>
            <a:endParaRPr lang="ru-RU" altLang="ru-RU" dirty="0">
              <a:latin typeface="Harlow Solid Italic" pitchFamily="82" charset="0"/>
            </a:endParaRPr>
          </a:p>
          <a:p>
            <a:pPr>
              <a:buNone/>
            </a:pPr>
            <a:r>
              <a:rPr lang="ru-RU" altLang="ru-RU" dirty="0">
                <a:latin typeface="Harlow Solid Italic" pitchFamily="82" charset="0"/>
              </a:rPr>
              <a:t>	Упражнения развивают мозолистое тело, повышают стрессоустойчивость, синхронизируют работу полушарий, улучшают мыслительную деятельность, способствуют улучшению памяти и внимания, облегчают процесс чтения и письма. Упражнения необходимо проводить ежедневно в течение 6-8 недель по 15-20 минут в день.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2977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3200" b="1" dirty="0">
                <a:latin typeface="Harlow Solid Italic" pitchFamily="82" charset="0"/>
              </a:rPr>
              <a:t>Условия применения упражнений.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  <a:buFont typeface="Wingdings" pitchFamily="2" charset="2"/>
              <a:buChar char="ь"/>
            </a:pPr>
            <a:r>
              <a:rPr lang="ru-RU" altLang="ru-RU" dirty="0">
                <a:latin typeface="Harlow Solid Italic" pitchFamily="82" charset="0"/>
              </a:rPr>
              <a:t>Если </a:t>
            </a:r>
            <a:r>
              <a:rPr lang="ru-RU" altLang="ru-RU" dirty="0" err="1">
                <a:latin typeface="Harlow Solid Italic" pitchFamily="82" charset="0"/>
              </a:rPr>
              <a:t>кинезиологические</a:t>
            </a:r>
            <a:r>
              <a:rPr lang="ru-RU" altLang="ru-RU" dirty="0">
                <a:latin typeface="Harlow Solid Italic" pitchFamily="82" charset="0"/>
              </a:rPr>
              <a:t> упражнения используются на предметных уроках, то необходимо учитывать следующее: выполнение стандартных учебных действий может прерываться специальным комплексом, тогда как творческую деятельность прерывать нецелесообразно. В случае, когда учащимся предстоит интенсивная умственная нагрузка, специальный </a:t>
            </a:r>
            <a:r>
              <a:rPr lang="ru-RU" altLang="ru-RU" dirty="0" err="1">
                <a:latin typeface="Harlow Solid Italic" pitchFamily="82" charset="0"/>
              </a:rPr>
              <a:t>кинезиологический</a:t>
            </a:r>
            <a:r>
              <a:rPr lang="ru-RU" altLang="ru-RU" dirty="0">
                <a:latin typeface="Harlow Solid Italic" pitchFamily="82" charset="0"/>
              </a:rPr>
              <a:t> комплекс рекомендуется применять перед подобной работой.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altLang="ru-RU" dirty="0">
              <a:latin typeface="Harlow Solid Italic" pitchFamily="82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ь"/>
            </a:pPr>
            <a:r>
              <a:rPr lang="ru-RU" altLang="ru-RU" dirty="0">
                <a:latin typeface="Harlow Solid Italic" pitchFamily="82" charset="0"/>
              </a:rPr>
              <a:t>Продолжительность занятий зависит от возраста и может составлять от 10-15 до 20-35 минут в день. Заниматься необходимо ежедневно. Длительность занятий по одному комплексу упражнений – 45-60 дней. Перерыв между комплексами может составлять 2 недели.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08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i="1" dirty="0"/>
              <a:t>Результат всякого обучения – твердое знание, </a:t>
            </a:r>
            <a:endParaRPr lang="ru-RU" dirty="0"/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i="1" dirty="0"/>
              <a:t>четкий навык. Это всегда нечто определенное и конечное. Но вот требуется обратное: умение работать с неопределенностью….</a:t>
            </a:r>
            <a:endParaRPr lang="ru-RU" dirty="0"/>
          </a:p>
          <a:p>
            <a:pPr marL="0" indent="0" algn="ctr">
              <a:buNone/>
            </a:pPr>
            <a:r>
              <a:rPr lang="ru-RU" dirty="0"/>
              <a:t>	</a:t>
            </a: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r">
              <a:buNone/>
            </a:pPr>
            <a:r>
              <a:rPr lang="ru-RU" dirty="0" smtClean="0"/>
              <a:t> </a:t>
            </a:r>
            <a:r>
              <a:rPr lang="ru-RU" sz="1800" dirty="0" err="1"/>
              <a:t>Цзен</a:t>
            </a:r>
            <a:r>
              <a:rPr lang="ru-RU" sz="1800" dirty="0"/>
              <a:t> Н., Пахомов Ю. Психотренинг: игры и упражнения.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9335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3200" dirty="0">
                <a:latin typeface="Harlow Solid Italic" pitchFamily="82" charset="0"/>
              </a:rPr>
              <a:t>Комплекс для развития</a:t>
            </a:r>
            <a:br>
              <a:rPr lang="ru-RU" altLang="ru-RU" sz="3200" dirty="0">
                <a:latin typeface="Harlow Solid Italic" pitchFamily="82" charset="0"/>
              </a:rPr>
            </a:br>
            <a:r>
              <a:rPr lang="ru-RU" altLang="ru-RU" sz="3200" dirty="0">
                <a:latin typeface="Harlow Solid Italic" pitchFamily="82" charset="0"/>
              </a:rPr>
              <a:t> межполушарного взаимодействия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/>
              <a:t>К</a:t>
            </a:r>
            <a:r>
              <a:rPr lang="ru-RU" dirty="0" smtClean="0"/>
              <a:t>олечко;</a:t>
            </a:r>
          </a:p>
          <a:p>
            <a:pPr marL="0" indent="0">
              <a:buNone/>
            </a:pPr>
            <a:r>
              <a:rPr lang="ru-RU" dirty="0" smtClean="0"/>
              <a:t>2. Лезгинка;</a:t>
            </a:r>
          </a:p>
          <a:p>
            <a:pPr marL="0" indent="0">
              <a:buNone/>
            </a:pPr>
            <a:r>
              <a:rPr lang="ru-RU" dirty="0" smtClean="0"/>
              <a:t>3. Кулак-ребро-ладонь;</a:t>
            </a:r>
          </a:p>
          <a:p>
            <a:pPr marL="0" indent="0">
              <a:buNone/>
            </a:pPr>
            <a:r>
              <a:rPr lang="ru-RU" dirty="0" smtClean="0"/>
              <a:t>4. Ухо-нос;</a:t>
            </a:r>
          </a:p>
          <a:p>
            <a:pPr marL="0" indent="0">
              <a:buNone/>
            </a:pPr>
            <a:r>
              <a:rPr lang="ru-RU" dirty="0" smtClean="0"/>
              <a:t>5. Змейка;</a:t>
            </a:r>
          </a:p>
          <a:p>
            <a:pPr marL="0" indent="0">
              <a:buNone/>
            </a:pPr>
            <a:r>
              <a:rPr lang="ru-RU" dirty="0" smtClean="0"/>
              <a:t>6. Зеркальное рисование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9351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Карты памяти.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При подготовке к контрольным, экзаменам учащиеся используют левое полушарие, которое отвечает за аналитическую деятельность, логическое мышление и вычисления. Правое полушарие при этом не используется. Но если подключить к работе и правое полушарие, процесс подготовки будет идти гораздо легче. Как это сделать? Нужно позволить мозгу работать не только с цифрами и фактами, но также с цветом и картинками.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5124" name="Picture 4" descr="F:\сканирование00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328" y="1825625"/>
            <a:ext cx="3245843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4584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03703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latin typeface="+mn-lt"/>
              </a:rPr>
              <a:t>Карты памяти – уникальная методика запоминания информации</a:t>
            </a:r>
            <a:endParaRPr lang="ru-RU" sz="28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38943"/>
            <a:ext cx="7886700" cy="4838020"/>
          </a:xfrm>
        </p:spPr>
        <p:txBody>
          <a:bodyPr/>
          <a:lstStyle/>
          <a:p>
            <a:r>
              <a:rPr lang="ru-RU" dirty="0" smtClean="0"/>
              <a:t>Рисуем карту памяти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6146" name="Picture 2" descr="F:\сканирование0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" y="2077131"/>
            <a:ext cx="6117092" cy="446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40556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5813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Где использовать карты памяти?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06286"/>
            <a:ext cx="7886700" cy="4870677"/>
          </a:xfrm>
        </p:spPr>
        <p:txBody>
          <a:bodyPr/>
          <a:lstStyle/>
          <a:p>
            <a:r>
              <a:rPr lang="ru-RU" dirty="0" smtClean="0"/>
              <a:t>Карту памяти можно использовать, чтобы </a:t>
            </a:r>
            <a:r>
              <a:rPr lang="ru-RU" b="1" dirty="0" smtClean="0"/>
              <a:t>запомнить</a:t>
            </a:r>
            <a:r>
              <a:rPr lang="ru-RU" dirty="0" smtClean="0"/>
              <a:t> сюжет книжки;</a:t>
            </a:r>
          </a:p>
          <a:p>
            <a:r>
              <a:rPr lang="ru-RU" dirty="0" smtClean="0"/>
              <a:t>Карта памяти отлично подойдёт, чтобы </a:t>
            </a:r>
            <a:r>
              <a:rPr lang="ru-RU" b="1" dirty="0" smtClean="0"/>
              <a:t>отобрать и запомнить</a:t>
            </a:r>
            <a:r>
              <a:rPr lang="ru-RU" dirty="0" smtClean="0"/>
              <a:t> нужную ученику информацию;</a:t>
            </a:r>
          </a:p>
          <a:p>
            <a:r>
              <a:rPr lang="ru-RU" dirty="0" smtClean="0"/>
              <a:t>Пригодится тогда, когда нужно </a:t>
            </a:r>
            <a:r>
              <a:rPr lang="ru-RU" b="1" dirty="0" smtClean="0"/>
              <a:t>составить план</a:t>
            </a:r>
            <a:r>
              <a:rPr lang="ru-RU" dirty="0" smtClean="0"/>
              <a:t> сочинения и любой письменной работы;</a:t>
            </a:r>
          </a:p>
          <a:p>
            <a:r>
              <a:rPr lang="ru-RU" dirty="0" smtClean="0"/>
              <a:t>Рисовать карту памяти, когда требуется </a:t>
            </a:r>
            <a:r>
              <a:rPr lang="ru-RU" b="1" dirty="0" smtClean="0"/>
              <a:t>систематизировать и запомнить</a:t>
            </a:r>
            <a:r>
              <a:rPr lang="ru-RU" dirty="0" smtClean="0"/>
              <a:t> множество разных фактов</a:t>
            </a:r>
          </a:p>
          <a:p>
            <a:r>
              <a:rPr lang="ru-RU" dirty="0" smtClean="0"/>
              <a:t>Карта памяти обязательно понадобится при </a:t>
            </a:r>
            <a:r>
              <a:rPr lang="ru-RU" b="1" dirty="0" smtClean="0"/>
              <a:t>подготовке к контрольным и экзаменам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5065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1384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034143"/>
            <a:ext cx="7886700" cy="51428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Таким образом, использование данных психофизиологии с применением коррекционно-развивающего </a:t>
            </a:r>
            <a:r>
              <a:rPr lang="ru-RU" dirty="0" err="1" smtClean="0"/>
              <a:t>кинезиологического</a:t>
            </a:r>
            <a:r>
              <a:rPr lang="ru-RU" dirty="0" smtClean="0"/>
              <a:t> комплекса позволяет значительно облегчить и систематизировать получение знаний, повысить стрессоустойчивость выпускника.</a:t>
            </a:r>
          </a:p>
          <a:p>
            <a:pPr algn="ctr">
              <a:buNone/>
            </a:pPr>
            <a:endParaRPr lang="ru-RU" altLang="ru-RU" dirty="0" smtClean="0">
              <a:latin typeface="Harlow Solid Italic" pitchFamily="82" charset="0"/>
            </a:endParaRPr>
          </a:p>
          <a:p>
            <a:pPr algn="ctr">
              <a:buNone/>
            </a:pPr>
            <a:r>
              <a:rPr lang="ru-RU" altLang="ru-RU" dirty="0" smtClean="0">
                <a:latin typeface="Harlow Solid Italic" pitchFamily="82" charset="0"/>
              </a:rPr>
              <a:t>«</a:t>
            </a:r>
            <a:r>
              <a:rPr lang="ru-RU" altLang="ru-RU" dirty="0">
                <a:latin typeface="Harlow Solid Italic" pitchFamily="82" charset="0"/>
              </a:rPr>
              <a:t>Мозг, хорошо устроенный, стоит больше, чем мозг, хорошо наполненный</a:t>
            </a:r>
            <a:r>
              <a:rPr lang="ru-RU" altLang="ru-RU" dirty="0" smtClean="0">
                <a:latin typeface="Harlow Solid Italic" pitchFamily="82" charset="0"/>
              </a:rPr>
              <a:t>»</a:t>
            </a:r>
            <a:endParaRPr lang="ru-RU" altLang="ru-RU" dirty="0">
              <a:latin typeface="Harlow Solid Italic" pitchFamily="82" charset="0"/>
            </a:endParaRPr>
          </a:p>
          <a:p>
            <a:pPr>
              <a:buNone/>
            </a:pPr>
            <a:endParaRPr lang="ru-RU" altLang="ru-RU" dirty="0">
              <a:latin typeface="Harlow Solid Italic" pitchFamily="82" charset="0"/>
            </a:endParaRPr>
          </a:p>
          <a:p>
            <a:pPr algn="r">
              <a:buNone/>
            </a:pPr>
            <a:r>
              <a:rPr lang="ru-RU" altLang="ru-RU" dirty="0">
                <a:latin typeface="Harlow Solid Italic" pitchFamily="82" charset="0"/>
              </a:rPr>
              <a:t>Мишель де Монтень</a:t>
            </a:r>
          </a:p>
          <a:p>
            <a:pPr>
              <a:buNone/>
            </a:pPr>
            <a:endParaRPr lang="ru-RU" altLang="ru-RU" dirty="0">
              <a:latin typeface="Harlow Solid Italic" pitchFamily="82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542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207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718457"/>
            <a:ext cx="7886700" cy="5458506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ЕНТ </a:t>
            </a:r>
            <a:r>
              <a:rPr lang="ru-RU" dirty="0"/>
              <a:t>сегодня воспринимается как ежегодное событие, государственно и общественно значимое </a:t>
            </a:r>
            <a:r>
              <a:rPr lang="ru-RU" dirty="0" smtClean="0"/>
              <a:t>для </a:t>
            </a:r>
            <a:r>
              <a:rPr lang="ru-RU" dirty="0"/>
              <a:t>образовательных учреждений, не только  государственными органами, контролирующими таким образом качество образования по выработанным ими критериям.  Участниками образовательного процесса: учащимися, учителями, администрацией школы и сочувствующими им родителями – всеми необходимость прохождения этой процедуры признается важной и ответственной, но при этом чрезвычайно эмоционально напряженной, </a:t>
            </a:r>
            <a:r>
              <a:rPr lang="ru-RU" dirty="0" err="1"/>
              <a:t>стрессогенной</a:t>
            </a:r>
            <a:r>
              <a:rPr lang="ru-RU" dirty="0"/>
              <a:t>. В такой ситуации им требуется поддержка. И ощутимая помощь, которую в силах оказать родная школа, заключается в психологической подготовке выпускников к </a:t>
            </a:r>
            <a:r>
              <a:rPr lang="ru-RU" dirty="0" smtClean="0"/>
              <a:t>процедуре тестирования.</a:t>
            </a:r>
          </a:p>
          <a:p>
            <a:r>
              <a:rPr lang="ru-RU" dirty="0"/>
              <a:t>Психика человека долго приспосабливается к новому, к сложным ситуациям. Всем известно, что экзамены требуют усиленных нагрузок; вызывают у выпускников повышенную тревожность и страхи за результаты </a:t>
            </a:r>
            <a:r>
              <a:rPr lang="ru-RU" dirty="0" smtClean="0"/>
              <a:t>ЕНТ, </a:t>
            </a:r>
            <a:r>
              <a:rPr lang="ru-RU" dirty="0"/>
              <a:t>напрямую влияющие на возможность реализации дальнейших жизненных планов. </a:t>
            </a:r>
          </a:p>
          <a:p>
            <a:r>
              <a:rPr lang="ru-RU" dirty="0"/>
              <a:t>Ситуацию с введением обязательного </a:t>
            </a:r>
            <a:r>
              <a:rPr lang="ru-RU" dirty="0" smtClean="0"/>
              <a:t>тестирования </a:t>
            </a:r>
            <a:r>
              <a:rPr lang="ru-RU" dirty="0"/>
              <a:t>и подготовкой к нему можно назвать особенно стрессовой, потому что она, помимо переживаний, сопровождающих любую аттестацию, характеризуется и другими особенностями, которые выступают как стрессоры: непривычность и новизна ситуации; вызывающая страх и чувство беспомощности </a:t>
            </a:r>
            <a:r>
              <a:rPr lang="ru-RU" dirty="0" smtClean="0"/>
              <a:t>неизвестность.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814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документ 3"/>
          <p:cNvSpPr/>
          <p:nvPr/>
        </p:nvSpPr>
        <p:spPr>
          <a:xfrm>
            <a:off x="381000" y="718457"/>
            <a:ext cx="8360229" cy="5595257"/>
          </a:xfrm>
          <a:prstGeom prst="flowChartDocument">
            <a:avLst/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</a:ln>
          <a:effectLst>
            <a:glow>
              <a:schemeClr val="bg1"/>
            </a:glow>
            <a:outerShdw blurRad="50800" dist="50800" dir="54000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4</a:t>
            </a:fld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-332014" y="-124280"/>
            <a:ext cx="9742714" cy="6982280"/>
            <a:chOff x="-266700" y="-1"/>
            <a:chExt cx="9742714" cy="698228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-266700" y="6095547"/>
              <a:ext cx="9655628" cy="886732"/>
            </a:xfrm>
            <a:prstGeom prst="rect">
              <a:avLst/>
            </a:prstGeom>
            <a:solidFill>
              <a:schemeClr val="bg1">
                <a:alpha val="58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-179614" y="1197428"/>
              <a:ext cx="9655628" cy="4637316"/>
            </a:xfrm>
            <a:prstGeom prst="rect">
              <a:avLst/>
            </a:prstGeom>
            <a:solidFill>
              <a:schemeClr val="bg1">
                <a:alpha val="58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-179614" y="-1"/>
              <a:ext cx="9655628" cy="936625"/>
            </a:xfrm>
            <a:prstGeom prst="rect">
              <a:avLst/>
            </a:prstGeom>
            <a:solidFill>
              <a:schemeClr val="bg1">
                <a:alpha val="58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18407" y="114992"/>
            <a:ext cx="8422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План мероприятий по подготовке к итоговой аттестации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33399" y="1491343"/>
            <a:ext cx="820782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Цель: психолого-педагогическое сопровождение учащихся,  родителей и педагогов в период подготовки к итоговой аттестации.</a:t>
            </a:r>
          </a:p>
          <a:p>
            <a:r>
              <a:rPr lang="ru-RU" sz="2400" dirty="0" smtClean="0"/>
              <a:t>Задачи: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dirty="0" smtClean="0"/>
              <a:t>Способствовать снижению психоэмоционального напряжения;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dirty="0" smtClean="0"/>
              <a:t>Обучить навыкам самоорганизации и </a:t>
            </a:r>
            <a:r>
              <a:rPr lang="ru-RU" sz="2400" dirty="0" err="1" smtClean="0"/>
              <a:t>саморегуляции</a:t>
            </a:r>
            <a:r>
              <a:rPr lang="ru-RU" sz="2400" dirty="0" smtClean="0"/>
              <a:t> эмоциональных состояний;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Определить тип индивидуального латерального профиля (ИЛП) учащихся, выделить рекомендации по его использованию;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Выделить рекомендации родителям по сопровождению учащихся в период подготовки к итоговой аттестации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906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0167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Психолого-педагогическое сопровождение процесса подготовки к итоговой аттестации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197429"/>
            <a:ext cx="7886700" cy="4979534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Работа с педагогами (использование данных об ИЛП в учебном процессе);</a:t>
            </a:r>
          </a:p>
          <a:p>
            <a:pPr marL="514350" indent="-514350">
              <a:buAutoNum type="arabicPeriod"/>
            </a:pPr>
            <a:r>
              <a:rPr lang="ru-RU" dirty="0" smtClean="0"/>
              <a:t>Работа с родителями (выделение рекомендаций по сопровождению учащихся в период итоговой аттестации);</a:t>
            </a:r>
          </a:p>
          <a:p>
            <a:pPr marL="514350" indent="-514350">
              <a:buAutoNum type="arabicPeriod"/>
            </a:pPr>
            <a:r>
              <a:rPr lang="ru-RU" dirty="0" smtClean="0"/>
              <a:t>Работа с учащимися (реализация цикла тематических занятий, использование данных об ИЛП, работа с ресурсами личности, применение практических возможностей психофизиологии), индивидуальная и групповая работа;</a:t>
            </a:r>
          </a:p>
          <a:p>
            <a:pPr marL="514350" indent="-514350">
              <a:buAutoNum type="arabicPeriod"/>
            </a:pPr>
            <a:r>
              <a:rPr lang="ru-RU" dirty="0" smtClean="0"/>
              <a:t>Использование наглядного и раздаточного материала (памятки, рекомендации, стендовая информация)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621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Ожидаемые результаты: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Снижение уровня тревожности</a:t>
            </a:r>
            <a:r>
              <a:rPr lang="en-US" dirty="0" smtClean="0"/>
              <a:t> </a:t>
            </a:r>
            <a:r>
              <a:rPr lang="ru-RU" dirty="0" smtClean="0"/>
              <a:t>выпускников;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Повышение стрессоустойчивости (через развитие межполушарного взаимодействия);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Повышение психологической готовности к процедуре тестирования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396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34331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Тематика и примерное содержание занятий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240971"/>
            <a:ext cx="7886700" cy="4935992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sz="2200" dirty="0" smtClean="0"/>
              <a:t>Как лучше готовиться к экзаменам - организация рабочего пространства, эффективное управление временем, профилактика утомляемости, режим оптимальной подготовки;</a:t>
            </a:r>
          </a:p>
          <a:p>
            <a:pPr marL="514350" indent="-514350">
              <a:buAutoNum type="arabicPeriod"/>
            </a:pPr>
            <a:r>
              <a:rPr lang="ru-RU" sz="2200" dirty="0" smtClean="0"/>
              <a:t>Способы снятия нервно-психического напряжения – приёмы и методы, позволяющие снизить эмоциональное, </a:t>
            </a:r>
            <a:r>
              <a:rPr lang="ru-RU" sz="2200" dirty="0"/>
              <a:t>мышечное </a:t>
            </a:r>
            <a:r>
              <a:rPr lang="ru-RU" sz="2200" dirty="0" smtClean="0"/>
              <a:t>напряжение. Коллективная </a:t>
            </a:r>
            <a:r>
              <a:rPr lang="ru-RU" sz="2200" dirty="0"/>
              <a:t>выработка </a:t>
            </a:r>
            <a:r>
              <a:rPr lang="ru-RU" sz="2200" dirty="0" smtClean="0"/>
              <a:t>памятки.</a:t>
            </a:r>
          </a:p>
          <a:p>
            <a:pPr marL="514350" indent="-514350">
              <a:buAutoNum type="arabicPeriod"/>
            </a:pPr>
            <a:r>
              <a:rPr lang="ru-RU" sz="2200" dirty="0" smtClean="0"/>
              <a:t>Как бороться со стрессом - использование приёмов и техник арт-терапии, работа с ресурсами личности (дыхательные упражнения, </a:t>
            </a:r>
            <a:r>
              <a:rPr lang="ru-RU" sz="2200" dirty="0" err="1" smtClean="0"/>
              <a:t>цвето</a:t>
            </a:r>
            <a:r>
              <a:rPr lang="ru-RU" sz="2200" dirty="0" smtClean="0"/>
              <a:t>-, </a:t>
            </a:r>
            <a:r>
              <a:rPr lang="ru-RU" sz="2200" dirty="0" err="1" smtClean="0"/>
              <a:t>арома</a:t>
            </a:r>
            <a:r>
              <a:rPr lang="ru-RU" sz="2200" dirty="0" smtClean="0"/>
              <a:t>-, </a:t>
            </a:r>
            <a:r>
              <a:rPr lang="ru-RU" sz="2200" dirty="0" err="1" smtClean="0"/>
              <a:t>музыкатерапия</a:t>
            </a:r>
            <a:r>
              <a:rPr lang="ru-RU" sz="2200" dirty="0" smtClean="0"/>
              <a:t>);</a:t>
            </a:r>
          </a:p>
          <a:p>
            <a:pPr marL="514350" indent="-514350">
              <a:buAutoNum type="arabicPeriod"/>
            </a:pPr>
            <a:r>
              <a:rPr lang="ru-RU" sz="2200" dirty="0" smtClean="0"/>
              <a:t>Техники эффективного запоминания – изучение закономерностей запоминания, упражнения на развитие памяти и эффективного повторения, развитие внимания и концентрации.</a:t>
            </a:r>
          </a:p>
          <a:p>
            <a:pPr marL="514350" indent="-514350">
              <a:buAutoNum type="arabicPeriod"/>
            </a:pPr>
            <a:r>
              <a:rPr lang="ru-RU" sz="2200" dirty="0" smtClean="0"/>
              <a:t>Поведение на экзаменах - правила поведения накануне и во время экзаменов, развитие </a:t>
            </a:r>
            <a:r>
              <a:rPr lang="ru-RU" sz="2200" dirty="0" err="1" smtClean="0"/>
              <a:t>операциональных</a:t>
            </a:r>
            <a:r>
              <a:rPr lang="ru-RU" sz="2200" dirty="0" smtClean="0"/>
              <a:t> умений и навыков.</a:t>
            </a:r>
          </a:p>
          <a:p>
            <a:pPr marL="0" indent="0">
              <a:buNone/>
            </a:pPr>
            <a:r>
              <a:rPr lang="ru-RU" sz="2200" dirty="0" smtClean="0"/>
              <a:t>Предпочитаемые формы работы – мини-группы. Занятия проходят с применением мини-лекций, дискуссий, элементов тренинга.</a:t>
            </a: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907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/>
              <a:t>Использование  данных об индивидуальном латеральном профиле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altLang="ru-RU" b="1" dirty="0"/>
              <a:t>Индивидуальный латеральный профиль</a:t>
            </a:r>
            <a:r>
              <a:rPr lang="ru-RU" altLang="ru-RU" dirty="0"/>
              <a:t> – индивидуальное для каждого человека сочетание функциональной </a:t>
            </a:r>
            <a:r>
              <a:rPr lang="ru-RU" altLang="ru-RU" dirty="0" smtClean="0"/>
              <a:t>асимметрии </a:t>
            </a:r>
            <a:r>
              <a:rPr lang="ru-RU" altLang="ru-RU" dirty="0"/>
              <a:t>полушарий, моторной и сенсорной </a:t>
            </a:r>
            <a:r>
              <a:rPr lang="ru-RU" altLang="ru-RU" dirty="0" smtClean="0"/>
              <a:t>асимметрии</a:t>
            </a:r>
            <a:r>
              <a:rPr lang="ru-RU" altLang="ru-RU" dirty="0"/>
              <a:t>.</a:t>
            </a:r>
          </a:p>
          <a:p>
            <a:pPr algn="just">
              <a:buNone/>
            </a:pPr>
            <a:r>
              <a:rPr lang="ru-RU" altLang="ru-RU" dirty="0"/>
              <a:t>	ИЛП в нормальном онтогенезе формируется к 7-8 годам и, как правило, не изменяется с возрастом. 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6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53062" y="1839686"/>
            <a:ext cx="2885395" cy="3657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32473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23358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740229"/>
            <a:ext cx="7886700" cy="5436734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80000"/>
              </a:lnSpc>
              <a:buNone/>
            </a:pPr>
            <a:r>
              <a:rPr lang="ru-RU" altLang="ru-RU" dirty="0"/>
              <a:t>ИЛП помогает нам определить стиль обучения каждого ученика, даёт понимание причин трудностей отстающих школьников, освещает особенности поведения  и реакции детей  в </a:t>
            </a:r>
            <a:r>
              <a:rPr lang="ru-RU" altLang="ru-RU" dirty="0" err="1"/>
              <a:t>стрессогенных</a:t>
            </a:r>
            <a:r>
              <a:rPr lang="ru-RU" altLang="ru-RU" dirty="0"/>
              <a:t> условиях. Профили помогают нам понять и предвидеть, какие ученики могут встретить трудности при получении особых задач и типов информации. Они даже дают практические советы, например, кому следует давать возможности обучения через ручной труд, как приближаться к таким визуальным задачам, как чтение, как представлять новую информацию особым ученикам или где они должны сидеть в аудитории. Профили также дают нам ценную информацию для понимания нас самих и других людей: в наших отношениях в семье, с друзьями, в деловых связях и в наших творческих усилиях. </a:t>
            </a:r>
          </a:p>
          <a:p>
            <a:pPr algn="just">
              <a:lnSpc>
                <a:spcPct val="80000"/>
              </a:lnSpc>
              <a:buNone/>
            </a:pPr>
            <a:endParaRPr lang="ru-RU" altLang="ru-RU" dirty="0">
              <a:latin typeface="Harlow Solid Italic" pitchFamily="82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A960B-CD0A-42FF-852C-61517DDB59C5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0286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a4e329e18de146b5c6989bf928d77db879176e0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763</TotalTime>
  <Words>1333</Words>
  <Application>Microsoft Office PowerPoint</Application>
  <PresentationFormat>Экран (4:3)</PresentationFormat>
  <Paragraphs>134</Paragraphs>
  <Slides>24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Тема Office</vt:lpstr>
      <vt:lpstr>Рисунок</vt:lpstr>
      <vt:lpstr>Презентация PowerPoint</vt:lpstr>
      <vt:lpstr>Презентация PowerPoint</vt:lpstr>
      <vt:lpstr>Презентация PowerPoint</vt:lpstr>
      <vt:lpstr>Презентация PowerPoint</vt:lpstr>
      <vt:lpstr>Психолого-педагогическое сопровождение процесса подготовки к итоговой аттестации</vt:lpstr>
      <vt:lpstr>Презентация PowerPoint</vt:lpstr>
      <vt:lpstr>Тематика и примерное содержание занятий</vt:lpstr>
      <vt:lpstr>Использование  данных об индивидуальном латеральном профиле</vt:lpstr>
      <vt:lpstr>Презентация PowerPoint</vt:lpstr>
      <vt:lpstr>Тип ИЛП и стрессоустойчивость</vt:lpstr>
      <vt:lpstr>Типы ИЛП</vt:lpstr>
      <vt:lpstr>Типы латеральной организации. Перекрестный индивидуальный профиль</vt:lpstr>
      <vt:lpstr> Типы латеральной организации.  Смешанный ИЛП.  </vt:lpstr>
      <vt:lpstr>Типы латеральной организации.  Односторонний ИЛП.</vt:lpstr>
      <vt:lpstr>Типы латеральной организации.  Гармоничный ИЛП.</vt:lpstr>
      <vt:lpstr>Схема расположения учащихся в классе</vt:lpstr>
      <vt:lpstr>Что такое кинезиология?</vt:lpstr>
      <vt:lpstr>Кинезиологические упражнения  для развития межполушарного взаимодействия  (мозолистого тела)</vt:lpstr>
      <vt:lpstr>Условия применения упражнений.</vt:lpstr>
      <vt:lpstr>Комплекс для развития  межполушарного взаимодействия</vt:lpstr>
      <vt:lpstr>Карты памяти.</vt:lpstr>
      <vt:lpstr>Карты памяти – уникальная методика запоминания информации</vt:lpstr>
      <vt:lpstr>Где использовать карты памяти?</vt:lpstr>
      <vt:lpstr>Презентация PowerPoint</vt:lpstr>
    </vt:vector>
  </TitlesOfParts>
  <Company>DNS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User</cp:lastModifiedBy>
  <cp:revision>42</cp:revision>
  <dcterms:created xsi:type="dcterms:W3CDTF">2013-01-23T05:00:32Z</dcterms:created>
  <dcterms:modified xsi:type="dcterms:W3CDTF">2014-02-05T10:12:22Z</dcterms:modified>
</cp:coreProperties>
</file>