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82" r:id="rId8"/>
    <p:sldId id="261" r:id="rId9"/>
    <p:sldId id="281" r:id="rId10"/>
    <p:sldId id="262" r:id="rId11"/>
    <p:sldId id="284" r:id="rId12"/>
    <p:sldId id="263" r:id="rId13"/>
    <p:sldId id="283" r:id="rId14"/>
    <p:sldId id="264" r:id="rId15"/>
    <p:sldId id="265" r:id="rId16"/>
    <p:sldId id="268" r:id="rId17"/>
    <p:sldId id="267" r:id="rId18"/>
    <p:sldId id="270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0" autoAdjust="0"/>
    <p:restoredTop sz="94660"/>
  </p:normalViewPr>
  <p:slideViewPr>
    <p:cSldViewPr>
      <p:cViewPr>
        <p:scale>
          <a:sx n="77" d="100"/>
          <a:sy n="77" d="100"/>
        </p:scale>
        <p:origin x="-72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6CDC89-FE0D-4B32-8C50-1CFBD9962C49}" type="datetimeFigureOut">
              <a:rPr lang="ru-RU" smtClean="0"/>
              <a:t>04.01.2014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613F63-C20E-428B-9789-41BE4405C19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085159" cy="182809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Gabriola" pitchFamily="82" charset="0"/>
              </a:rPr>
              <a:t>Заседание </a:t>
            </a:r>
            <a:r>
              <a:rPr lang="ru-RU" sz="6000" dirty="0" smtClean="0">
                <a:latin typeface="Gabriola" pitchFamily="82" charset="0"/>
              </a:rPr>
              <a:t>№4</a:t>
            </a:r>
            <a:r>
              <a:rPr lang="ru-RU" sz="6000" dirty="0" smtClean="0">
                <a:latin typeface="Gabriola" pitchFamily="82" charset="0"/>
              </a:rPr>
              <a:t/>
            </a:r>
            <a:br>
              <a:rPr lang="ru-RU" sz="6000" dirty="0" smtClean="0">
                <a:latin typeface="Gabriola" pitchFamily="82" charset="0"/>
              </a:rPr>
            </a:br>
            <a:r>
              <a:rPr lang="ru-RU" sz="6000" dirty="0" smtClean="0">
                <a:latin typeface="Gabriola" pitchFamily="82" charset="0"/>
              </a:rPr>
              <a:t> МО начальных классов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882" y="3099048"/>
            <a:ext cx="5712179" cy="1524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4 января </a:t>
            </a:r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2014 </a:t>
            </a:r>
            <a:r>
              <a:rPr lang="ru-RU" sz="4000" b="1" dirty="0" smtClean="0">
                <a:solidFill>
                  <a:schemeClr val="tx1"/>
                </a:solidFill>
                <a:latin typeface="Gabriola" pitchFamily="82" charset="0"/>
              </a:rPr>
              <a:t>г</a:t>
            </a:r>
            <a:r>
              <a:rPr lang="ru-RU" sz="4000" i="1" dirty="0" smtClean="0">
                <a:solidFill>
                  <a:schemeClr val="tx1"/>
                </a:solidFill>
                <a:latin typeface="Gabriola" pitchFamily="82" charset="0"/>
              </a:rPr>
              <a:t>.</a:t>
            </a:r>
            <a:endParaRPr lang="ru-RU" sz="4000" i="1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5152" b="4830"/>
          <a:stretch/>
        </p:blipFill>
        <p:spPr bwMode="auto">
          <a:xfrm>
            <a:off x="3131840" y="3861048"/>
            <a:ext cx="2293574" cy="188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28792" cy="165618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Gabriola" pitchFamily="82" charset="0"/>
              </a:rPr>
              <a:t>Качество знаний по литературе</a:t>
            </a:r>
            <a:endParaRPr lang="ru-RU" sz="6000" dirty="0">
              <a:latin typeface="Gabriola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53089"/>
              </p:ext>
            </p:extLst>
          </p:nvPr>
        </p:nvGraphicFramePr>
        <p:xfrm>
          <a:off x="1691680" y="2780928"/>
          <a:ext cx="5760640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2232248"/>
                <a:gridCol w="2232248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1</a:t>
                      </a:r>
                      <a:r>
                        <a:rPr lang="ru-RU" baseline="0" dirty="0" smtClean="0"/>
                        <a:t>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2</a:t>
                      </a:r>
                      <a:r>
                        <a:rPr lang="ru-RU" baseline="0" dirty="0" smtClean="0"/>
                        <a:t> четверть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87%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91%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dirty="0" smtClean="0"/>
                        <a:t>91%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8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Общее качество знаний по предмету в 1 четверти составило </a:t>
            </a:r>
            <a:r>
              <a:rPr lang="ru-RU" dirty="0" smtClean="0">
                <a:solidFill>
                  <a:prstClr val="black"/>
                </a:solidFill>
              </a:rPr>
              <a:t>– </a:t>
            </a:r>
            <a:r>
              <a:rPr lang="ru-RU" dirty="0" smtClean="0"/>
              <a:t>85 %</a:t>
            </a:r>
          </a:p>
          <a:p>
            <a:r>
              <a:rPr lang="ru-RU" dirty="0">
                <a:solidFill>
                  <a:prstClr val="black"/>
                </a:solidFill>
              </a:rPr>
              <a:t>Во 2 четверти </a:t>
            </a:r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 smtClean="0"/>
              <a:t>86,6 %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66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6912768" cy="158417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Gabriola" pitchFamily="82" charset="0"/>
              </a:rPr>
              <a:t>Качество знаний по познанию мира</a:t>
            </a:r>
            <a:endParaRPr lang="ru-RU" sz="6000" dirty="0">
              <a:latin typeface="Gabriola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738"/>
              </p:ext>
            </p:extLst>
          </p:nvPr>
        </p:nvGraphicFramePr>
        <p:xfrm>
          <a:off x="1475656" y="2708920"/>
          <a:ext cx="590465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4171"/>
                <a:gridCol w="2345685"/>
                <a:gridCol w="226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2 четверть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2-ые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dirty="0" smtClean="0"/>
                        <a:t>89%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89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dirty="0" smtClean="0"/>
                        <a:t>81%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4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Общее качество знаний по предмету в 1 четверти составило – </a:t>
            </a:r>
            <a:r>
              <a:rPr lang="ru-RU" dirty="0" smtClean="0"/>
              <a:t>90%</a:t>
            </a:r>
          </a:p>
          <a:p>
            <a:r>
              <a:rPr lang="ru-RU" dirty="0">
                <a:solidFill>
                  <a:prstClr val="black"/>
                </a:solidFill>
              </a:rPr>
              <a:t>Во 2 четверти </a:t>
            </a:r>
            <a:r>
              <a:rPr lang="ru-RU" dirty="0" smtClean="0">
                <a:solidFill>
                  <a:prstClr val="black"/>
                </a:solidFill>
              </a:rPr>
              <a:t>- </a:t>
            </a:r>
            <a:r>
              <a:rPr lang="ru-RU" dirty="0" smtClean="0"/>
              <a:t>89%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3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056784" cy="1512168"/>
          </a:xfrm>
        </p:spPr>
        <p:txBody>
          <a:bodyPr>
            <a:noAutofit/>
          </a:bodyPr>
          <a:lstStyle/>
          <a:p>
            <a:r>
              <a:rPr lang="ru-RU" dirty="0">
                <a:latin typeface="Gabriola" pitchFamily="82" charset="0"/>
              </a:rPr>
              <a:t>качество знаний по дисциплинам начальных классов Общее</a:t>
            </a:r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200800" cy="151216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Gabriola" pitchFamily="82" charset="0"/>
              </a:rPr>
              <a:t>Общее качество знаний начальных классов</a:t>
            </a:r>
            <a:endParaRPr lang="ru-RU" sz="5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128792" cy="15841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Gabriola" pitchFamily="82" charset="0"/>
              </a:rPr>
              <a:t>Доклад по теме: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3731475" cy="1740024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Учитель начальных классов: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Ахметова Акмарал  Рахимберлиева</a:t>
            </a:r>
            <a:endParaRPr lang="ru-RU" sz="36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128792" cy="158417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Gabriola" pitchFamily="82" charset="0"/>
              </a:rPr>
              <a:t>Доклад по теме</a:t>
            </a:r>
            <a:r>
              <a:rPr lang="ru-RU" sz="4400" dirty="0" smtClean="0">
                <a:latin typeface="Gabriola" pitchFamily="82" charset="0"/>
              </a:rPr>
              <a:t>: Использование дидактических игр как средства развития познавательных способностей школьников.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3731475" cy="1740024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Учитель начальных классов: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Gabriola" pitchFamily="82" charset="0"/>
              </a:rPr>
              <a:t>Масевич</a:t>
            </a:r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 Ирина Владимировна</a:t>
            </a:r>
            <a:endParaRPr lang="ru-RU" sz="54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056784" cy="165618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900" dirty="0">
                <a:solidFill>
                  <a:prstClr val="black"/>
                </a:solidFill>
                <a:latin typeface="Gabriola" pitchFamily="82" charset="0"/>
                <a:ea typeface="+mn-ea"/>
                <a:cs typeface="+mn-cs"/>
              </a:rPr>
              <a:t>Рейтинг учителей за 1 полугодие</a:t>
            </a:r>
            <a:r>
              <a:rPr lang="ru-RU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37" y="1984531"/>
            <a:ext cx="3779490" cy="37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6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Начальные классы приняли активное участие в олимпиадах: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92462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3000" dirty="0" smtClean="0">
                <a:solidFill>
                  <a:schemeClr val="tx1"/>
                </a:solidFill>
                <a:latin typeface="+mj-lt"/>
              </a:rPr>
              <a:t>«А</a:t>
            </a: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қ -Бота</a:t>
            </a: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» -41 уч-ся.</a:t>
            </a:r>
            <a:endParaRPr lang="kk-KZ" sz="3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«Парасат</a:t>
            </a: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»- 68 уч-ся.</a:t>
            </a:r>
            <a:endParaRPr lang="kk-KZ" sz="3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«Русский медвежонок</a:t>
            </a: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»-49 уч-ся.</a:t>
            </a:r>
            <a:endParaRPr lang="kk-KZ" sz="3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«Олимпиада по основам наук»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30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kk-KZ" sz="3000" smtClean="0">
                <a:solidFill>
                  <a:schemeClr val="tx1"/>
                </a:solidFill>
                <a:latin typeface="+mj-lt"/>
              </a:rPr>
              <a:t>ЭМУ-ЭРУДИТ</a:t>
            </a:r>
            <a:r>
              <a:rPr lang="kk-KZ" sz="3000" smtClean="0">
                <a:solidFill>
                  <a:schemeClr val="tx1"/>
                </a:solidFill>
                <a:latin typeface="+mj-lt"/>
              </a:rPr>
              <a:t>»-</a:t>
            </a:r>
            <a:endParaRPr lang="kk-KZ" sz="3000" dirty="0" smtClean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6191037" cy="648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Повестка заседания :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89150"/>
              </p:ext>
            </p:extLst>
          </p:nvPr>
        </p:nvGraphicFramePr>
        <p:xfrm>
          <a:off x="323528" y="836712"/>
          <a:ext cx="8568952" cy="60021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3991"/>
                <a:gridCol w="3633653"/>
                <a:gridCol w="4011308"/>
              </a:tblGrid>
              <a:tr h="85503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Рассматриваемые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206113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принятому на прошлом внеплановом заседании МО</a:t>
                      </a:r>
                      <a:r>
                        <a:rPr lang="ru-RU" baseline="0" dirty="0" smtClean="0"/>
                        <a:t> ,по устранению и улучшению результатов, а значит и качества знаний учащихся в прохождении и написании тестирования.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4-ых классов.</a:t>
                      </a:r>
                      <a:br>
                        <a:rPr lang="ru-RU" dirty="0" smtClean="0"/>
                      </a:br>
                      <a:r>
                        <a:rPr lang="ru-RU" dirty="0" err="1" smtClean="0"/>
                        <a:t>Кусайкина</a:t>
                      </a:r>
                      <a:r>
                        <a:rPr lang="ru-RU" baseline="0" dirty="0" smtClean="0"/>
                        <a:t> И.М.</a:t>
                      </a:r>
                      <a:br>
                        <a:rPr lang="ru-RU" baseline="0" dirty="0" smtClean="0"/>
                      </a:br>
                      <a:r>
                        <a:rPr lang="ru-RU" baseline="0" dirty="0" err="1" smtClean="0"/>
                        <a:t>Масевич</a:t>
                      </a:r>
                      <a:r>
                        <a:rPr lang="ru-RU" baseline="0" dirty="0" smtClean="0"/>
                        <a:t> И.В.</a:t>
                      </a:r>
                    </a:p>
                    <a:p>
                      <a:r>
                        <a:rPr lang="ru-RU" baseline="0" dirty="0" smtClean="0"/>
                        <a:t>Чеботарева В.М.</a:t>
                      </a:r>
                      <a:endParaRPr lang="ru-RU" dirty="0"/>
                    </a:p>
                  </a:txBody>
                  <a:tcPr/>
                </a:tc>
              </a:tr>
              <a:tr h="8064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успеваемости за 2 четверть.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Все учителя начальных классов.</a:t>
                      </a:r>
                      <a:endParaRPr lang="ru-RU" baseline="0" dirty="0" smtClean="0"/>
                    </a:p>
                  </a:txBody>
                  <a:tcPr/>
                </a:tc>
              </a:tr>
              <a:tr h="121794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Доклады</a:t>
                      </a:r>
                      <a:r>
                        <a:rPr lang="ru-RU" baseline="0" dirty="0" smtClean="0"/>
                        <a:t> по темам самообразования, для подготовки к школьной НПК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err="1" smtClean="0"/>
                        <a:t>Масевич</a:t>
                      </a:r>
                      <a:r>
                        <a:rPr lang="ru-RU" baseline="0" dirty="0" smtClean="0"/>
                        <a:t> Ирина Владимировна</a:t>
                      </a:r>
                    </a:p>
                    <a:p>
                      <a:r>
                        <a:rPr lang="ru-RU" baseline="0" dirty="0" err="1" smtClean="0"/>
                        <a:t>Кусайкина</a:t>
                      </a:r>
                      <a:r>
                        <a:rPr lang="ru-RU" baseline="0" dirty="0" smtClean="0"/>
                        <a:t> Елена Михайлова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Кузнецова А.А.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6163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Рейтинг учителей</a:t>
                      </a:r>
                      <a:r>
                        <a:rPr lang="ru-RU" baseline="0" dirty="0" smtClean="0"/>
                        <a:t> за 1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Нефедова О.А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604448" cy="891986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По результатом «ЭМУ-ЭРУДИТ»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2474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abriola" pitchFamily="82" charset="0"/>
              </a:rPr>
              <a:t>Эрудит – Марафон учащихся, который состоял из 4х раундов: «быстрый, умный, смелый, ловкий». В котором приняли участие учащиеся 1 «Б» класса, 1 «В» класса, 4 «А» и 4 «Б» классов. Всего в количестве 35 учащихся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21" y="3140968"/>
            <a:ext cx="3744416" cy="249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8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6984776" cy="2880320"/>
          </a:xfrm>
        </p:spPr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74180"/>
            <a:ext cx="2746893" cy="183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4180"/>
            <a:ext cx="2690547" cy="179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179623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9" name="Picture 5" descr="E:\IMG_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0016"/>
            <a:ext cx="2880320" cy="192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344816" cy="1828090"/>
          </a:xfrm>
        </p:spPr>
        <p:txBody>
          <a:bodyPr>
            <a:noAutofit/>
          </a:bodyPr>
          <a:lstStyle/>
          <a:p>
            <a:endParaRPr lang="ru-RU" sz="8800" dirty="0">
              <a:latin typeface="Gabriola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вопрос.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Устранение недостатков в заполнении журналов были приняты во внимание, подробно изучены и теперь журналы заполняются  правильно, с соблюдением всех норм .</a:t>
            </a:r>
            <a:br>
              <a:rPr lang="ru-RU" sz="2000" dirty="0" smtClean="0"/>
            </a:br>
            <a:r>
              <a:rPr lang="ru-RU" sz="2000" dirty="0" smtClean="0"/>
              <a:t>Что касается улучшения качества знаний учащихся в написании тестирования, то учителям 4-ых классов были даны рекомендации ,которые способствовали бы  улучшению  качества знаний учащихся, такие как систематическое повторение пройденного материала, ежедневное применение  тестирования на каждом уроке на овладения уч-ся навыкам быстрого и безошибочного нахождения верного ответа, а значит применение знаний на практике.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94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72807" cy="165618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Gabriola" pitchFamily="82" charset="0"/>
              </a:rPr>
              <a:t>Анализ  успеваемости и качества знаний за 2 четверть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6984776" cy="32403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Gabriola" pitchFamily="82" charset="0"/>
              </a:rPr>
              <a:t>Количество учащихся начальных классов на конец 1 четверти: </a:t>
            </a:r>
            <a:r>
              <a:rPr lang="ru-RU" sz="4000" dirty="0" smtClean="0">
                <a:solidFill>
                  <a:schemeClr val="tx1"/>
                </a:solidFill>
                <a:latin typeface="Gabriola" pitchFamily="82" charset="0"/>
              </a:rPr>
              <a:t>287 </a:t>
            </a:r>
            <a:r>
              <a:rPr lang="ru-RU" sz="4000" dirty="0" smtClean="0">
                <a:solidFill>
                  <a:schemeClr val="tx1"/>
                </a:solidFill>
                <a:latin typeface="Gabriola" pitchFamily="82" charset="0"/>
              </a:rPr>
              <a:t>человек.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Gabriola" pitchFamily="82" charset="0"/>
              </a:rPr>
              <a:t> Количество учащихся начальных классов на конец 2 </a:t>
            </a:r>
            <a:r>
              <a:rPr lang="ru-RU" sz="4000" dirty="0" smtClean="0">
                <a:solidFill>
                  <a:schemeClr val="tx1"/>
                </a:solidFill>
                <a:latin typeface="Gabriola" pitchFamily="82" charset="0"/>
              </a:rPr>
              <a:t>четверти:286.</a:t>
            </a:r>
            <a:endParaRPr lang="ru-RU" sz="40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768752" cy="46805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1 четверть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     Количество                  отличников: 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55 </a:t>
            </a:r>
            <a:endParaRPr lang="ru-RU" sz="3200" dirty="0" smtClean="0">
              <a:solidFill>
                <a:schemeClr val="tx1"/>
              </a:solidFill>
              <a:latin typeface="Gabriola" pitchFamily="82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                                           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хорошистов:84 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48,4%</a:t>
            </a:r>
            <a:endParaRPr lang="ru-RU" sz="3200" dirty="0" smtClean="0">
              <a:solidFill>
                <a:schemeClr val="tx1"/>
              </a:solidFill>
              <a:latin typeface="Gabriola" pitchFamily="82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2 четверть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 Количество               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отличников:57</a:t>
            </a:r>
            <a:endParaRPr lang="ru-RU" sz="3200" dirty="0" smtClean="0">
              <a:solidFill>
                <a:schemeClr val="tx1"/>
              </a:solidFill>
              <a:latin typeface="Gabriola" pitchFamily="82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                                     </a:t>
            </a:r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хорошистов:84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Gabriola" pitchFamily="82" charset="0"/>
              </a:rPr>
              <a:t>49%</a:t>
            </a:r>
            <a:endParaRPr lang="ru-RU" sz="32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984776" cy="182809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Gabriola" pitchFamily="82" charset="0"/>
              </a:rPr>
              <a:t>Качество знаний по математике</a:t>
            </a:r>
            <a:endParaRPr lang="ru-RU" sz="6600" dirty="0">
              <a:latin typeface="Gabriola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57934"/>
              </p:ext>
            </p:extLst>
          </p:nvPr>
        </p:nvGraphicFramePr>
        <p:xfrm>
          <a:off x="1907704" y="2996952"/>
          <a:ext cx="5544617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413"/>
                <a:gridCol w="2017665"/>
                <a:gridCol w="24135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2 четверть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dirty="0" smtClean="0"/>
                        <a:t>76,5%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dirty="0" smtClean="0"/>
                        <a:t>70,9%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Общее качество знаний по предмету в 1 четверти составило -  75% </a:t>
            </a:r>
          </a:p>
          <a:p>
            <a:r>
              <a:rPr lang="ru-RU" dirty="0" smtClean="0"/>
              <a:t>Во 2 четверти - 75%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2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056784" cy="1274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Gabriola" pitchFamily="82" charset="0"/>
              </a:rPr>
              <a:t>Качество знаний по русскому языку</a:t>
            </a:r>
            <a:endParaRPr lang="ru-RU" sz="6000" dirty="0">
              <a:latin typeface="Gabriola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06050"/>
              </p:ext>
            </p:extLst>
          </p:nvPr>
        </p:nvGraphicFramePr>
        <p:xfrm>
          <a:off x="1835696" y="2636912"/>
          <a:ext cx="5832648" cy="2288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5172"/>
                <a:gridCol w="2184242"/>
                <a:gridCol w="2223234"/>
              </a:tblGrid>
              <a:tr h="64087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  четверть</a:t>
                      </a:r>
                      <a:endParaRPr lang="ru-RU" dirty="0"/>
                    </a:p>
                  </a:txBody>
                  <a:tcPr/>
                </a:tc>
              </a:tr>
              <a:tr h="640870">
                <a:tc>
                  <a:txBody>
                    <a:bodyPr/>
                    <a:lstStyle/>
                    <a:p>
                      <a:r>
                        <a:rPr lang="ru-RU" dirty="0" smtClean="0"/>
                        <a:t>2-ые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73%</a:t>
                      </a:r>
                      <a:endParaRPr lang="ru-RU" dirty="0"/>
                    </a:p>
                  </a:txBody>
                  <a:tcPr/>
                </a:tc>
              </a:tr>
              <a:tr h="640870">
                <a:tc>
                  <a:txBody>
                    <a:bodyPr/>
                    <a:lstStyle/>
                    <a:p>
                      <a:r>
                        <a:rPr lang="ru-RU" dirty="0" smtClean="0"/>
                        <a:t>3-ие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66%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/>
                        <a:t>66%</a:t>
                      </a:r>
                      <a:endParaRPr lang="ru-RU" dirty="0"/>
                    </a:p>
                  </a:txBody>
                  <a:tcPr/>
                </a:tc>
              </a:tr>
              <a:tr h="165622">
                <a:tc>
                  <a:txBody>
                    <a:bodyPr/>
                    <a:lstStyle/>
                    <a:p>
                      <a:r>
                        <a:rPr lang="ru-RU" dirty="0" smtClean="0"/>
                        <a:t>4-ые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/>
                        <a:t>62,5%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Качество </a:t>
            </a:r>
            <a:r>
              <a:rPr lang="ru-RU" dirty="0" err="1" smtClean="0"/>
              <a:t>зн</a:t>
            </a:r>
            <a:r>
              <a:rPr lang="ru-RU" dirty="0" smtClean="0"/>
              <a:t> 66%</a:t>
            </a:r>
            <a:br>
              <a:rPr lang="ru-RU" dirty="0" smtClean="0"/>
            </a:br>
            <a:r>
              <a:rPr lang="ru-RU" dirty="0" smtClean="0"/>
              <a:t>67%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86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223</TotalTime>
  <Words>495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Заседание №4  МО начальных классов</vt:lpstr>
      <vt:lpstr>Повестка заседания :  </vt:lpstr>
      <vt:lpstr>Первый вопрос.</vt:lpstr>
      <vt:lpstr>Анализ  успеваемости и качества знаний за 2 четверть</vt:lpstr>
      <vt:lpstr>Презентация PowerPoint</vt:lpstr>
      <vt:lpstr>Качество знаний по математике</vt:lpstr>
      <vt:lpstr>Презентация PowerPoint</vt:lpstr>
      <vt:lpstr>Качество знаний по русскому языку</vt:lpstr>
      <vt:lpstr>Качество зн 66% 67%</vt:lpstr>
      <vt:lpstr>Качество знаний по литературе</vt:lpstr>
      <vt:lpstr>Презентация PowerPoint</vt:lpstr>
      <vt:lpstr>Качество знаний по познанию мира</vt:lpstr>
      <vt:lpstr>Презентация PowerPoint</vt:lpstr>
      <vt:lpstr>качество знаний по дисциплинам начальных классов Общее</vt:lpstr>
      <vt:lpstr>Общее качество знаний начальных классов</vt:lpstr>
      <vt:lpstr>Доклад по теме:</vt:lpstr>
      <vt:lpstr>Доклад по теме: Использование дидактических игр как средства развития познавательных способностей школьников.</vt:lpstr>
      <vt:lpstr>Рейтинг учителей за 1 полугодие </vt:lpstr>
      <vt:lpstr>Начальные классы приняли активное участие в олимпиадах:</vt:lpstr>
      <vt:lpstr>По результатом «ЭМУ-ЭРУДИТ»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№3  МО начальных классов</dc:title>
  <dc:creator>1</dc:creator>
  <cp:lastModifiedBy>user</cp:lastModifiedBy>
  <cp:revision>23</cp:revision>
  <dcterms:created xsi:type="dcterms:W3CDTF">2013-01-03T13:27:29Z</dcterms:created>
  <dcterms:modified xsi:type="dcterms:W3CDTF">2014-01-04T03:39:23Z</dcterms:modified>
</cp:coreProperties>
</file>