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80" r:id="rId4"/>
    <p:sldId id="258" r:id="rId5"/>
    <p:sldId id="259" r:id="rId6"/>
    <p:sldId id="260" r:id="rId7"/>
    <p:sldId id="282" r:id="rId8"/>
    <p:sldId id="261" r:id="rId9"/>
    <p:sldId id="281" r:id="rId10"/>
    <p:sldId id="262" r:id="rId11"/>
    <p:sldId id="284" r:id="rId12"/>
    <p:sldId id="263" r:id="rId13"/>
    <p:sldId id="283" r:id="rId14"/>
    <p:sldId id="264" r:id="rId15"/>
    <p:sldId id="265" r:id="rId16"/>
    <p:sldId id="268" r:id="rId17"/>
    <p:sldId id="267" r:id="rId18"/>
    <p:sldId id="270" r:id="rId19"/>
    <p:sldId id="274" r:id="rId20"/>
    <p:sldId id="275" r:id="rId21"/>
    <p:sldId id="276" r:id="rId22"/>
    <p:sldId id="277" r:id="rId23"/>
    <p:sldId id="27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50" autoAdjust="0"/>
    <p:restoredTop sz="94660"/>
  </p:normalViewPr>
  <p:slideViewPr>
    <p:cSldViewPr>
      <p:cViewPr>
        <p:scale>
          <a:sx n="77" d="100"/>
          <a:sy n="77" d="100"/>
        </p:scale>
        <p:origin x="-720" y="3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F86CDC89-FE0D-4B32-8C50-1CFBD9962C49}" type="datetimeFigureOut">
              <a:rPr lang="ru-RU" smtClean="0"/>
              <a:t>04.01.2014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1A613F63-C20E-428B-9789-41BE4405C195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CDC89-FE0D-4B32-8C50-1CFBD9962C49}" type="datetimeFigureOut">
              <a:rPr lang="ru-RU" smtClean="0"/>
              <a:t>04.01.2014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13F63-C20E-428B-9789-41BE4405C195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CDC89-FE0D-4B32-8C50-1CFBD9962C49}" type="datetimeFigureOut">
              <a:rPr lang="ru-RU" smtClean="0"/>
              <a:t>04.01.2014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13F63-C20E-428B-9789-41BE4405C195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CDC89-FE0D-4B32-8C50-1CFBD9962C49}" type="datetimeFigureOut">
              <a:rPr lang="ru-RU" smtClean="0"/>
              <a:t>04.01.2014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13F63-C20E-428B-9789-41BE4405C195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CDC89-FE0D-4B32-8C50-1CFBD9962C49}" type="datetimeFigureOut">
              <a:rPr lang="ru-RU" smtClean="0"/>
              <a:t>04.01.2014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13F63-C20E-428B-9789-41BE4405C195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CDC89-FE0D-4B32-8C50-1CFBD9962C49}" type="datetimeFigureOut">
              <a:rPr lang="ru-RU" smtClean="0"/>
              <a:t>04.01.2014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13F63-C20E-428B-9789-41BE4405C195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CDC89-FE0D-4B32-8C50-1CFBD9962C49}" type="datetimeFigureOut">
              <a:rPr lang="ru-RU" smtClean="0"/>
              <a:t>04.01.2014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13F63-C20E-428B-9789-41BE4405C195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CDC89-FE0D-4B32-8C50-1CFBD9962C49}" type="datetimeFigureOut">
              <a:rPr lang="ru-RU" smtClean="0"/>
              <a:t>04.01.2014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13F63-C20E-428B-9789-41BE4405C195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CDC89-FE0D-4B32-8C50-1CFBD9962C49}" type="datetimeFigureOut">
              <a:rPr lang="ru-RU" smtClean="0"/>
              <a:t>04.01.2014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13F63-C20E-428B-9789-41BE4405C195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F86CDC89-FE0D-4B32-8C50-1CFBD9962C49}" type="datetimeFigureOut">
              <a:rPr lang="ru-RU" smtClean="0"/>
              <a:t>04.01.2014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1A613F63-C20E-428B-9789-41BE4405C195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F86CDC89-FE0D-4B32-8C50-1CFBD9962C49}" type="datetimeFigureOut">
              <a:rPr lang="ru-RU" smtClean="0"/>
              <a:t>04.01.2014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1A613F63-C20E-428B-9789-41BE4405C195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F86CDC89-FE0D-4B32-8C50-1CFBD9962C49}" type="datetimeFigureOut">
              <a:rPr lang="ru-RU" smtClean="0"/>
              <a:t>04.01.2014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1A613F63-C20E-428B-9789-41BE4405C195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1340768"/>
            <a:ext cx="6085159" cy="1828090"/>
          </a:xfrm>
        </p:spPr>
        <p:txBody>
          <a:bodyPr>
            <a:noAutofit/>
          </a:bodyPr>
          <a:lstStyle/>
          <a:p>
            <a:r>
              <a:rPr lang="ru-RU" sz="6000" dirty="0" smtClean="0">
                <a:latin typeface="Gabriola" pitchFamily="82" charset="0"/>
              </a:rPr>
              <a:t>Заседание </a:t>
            </a:r>
            <a:r>
              <a:rPr lang="ru-RU" sz="6000" dirty="0" smtClean="0">
                <a:latin typeface="Gabriola" pitchFamily="82" charset="0"/>
              </a:rPr>
              <a:t>№4</a:t>
            </a:r>
            <a:r>
              <a:rPr lang="ru-RU" sz="6000" dirty="0" smtClean="0">
                <a:latin typeface="Gabriola" pitchFamily="82" charset="0"/>
              </a:rPr>
              <a:t/>
            </a:r>
            <a:br>
              <a:rPr lang="ru-RU" sz="6000" dirty="0" smtClean="0">
                <a:latin typeface="Gabriola" pitchFamily="82" charset="0"/>
              </a:rPr>
            </a:br>
            <a:r>
              <a:rPr lang="ru-RU" sz="6000" dirty="0" smtClean="0">
                <a:latin typeface="Gabriola" pitchFamily="82" charset="0"/>
              </a:rPr>
              <a:t> МО начальных классов</a:t>
            </a:r>
            <a:endParaRPr lang="ru-RU" sz="6000" dirty="0">
              <a:latin typeface="Gabriola" pitchFamily="8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63882" y="3099048"/>
            <a:ext cx="5712179" cy="1524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Gabriola" pitchFamily="82" charset="0"/>
              </a:rPr>
              <a:t>4 января </a:t>
            </a:r>
            <a:r>
              <a:rPr lang="ru-RU" sz="4000" b="1" dirty="0" smtClean="0">
                <a:solidFill>
                  <a:schemeClr val="tx1"/>
                </a:solidFill>
                <a:latin typeface="Gabriola" pitchFamily="82" charset="0"/>
              </a:rPr>
              <a:t>2014 </a:t>
            </a:r>
            <a:r>
              <a:rPr lang="ru-RU" sz="4000" b="1" dirty="0" smtClean="0">
                <a:solidFill>
                  <a:schemeClr val="tx1"/>
                </a:solidFill>
                <a:latin typeface="Gabriola" pitchFamily="82" charset="0"/>
              </a:rPr>
              <a:t>г</a:t>
            </a:r>
            <a:r>
              <a:rPr lang="ru-RU" sz="4000" i="1" dirty="0" smtClean="0">
                <a:solidFill>
                  <a:schemeClr val="tx1"/>
                </a:solidFill>
                <a:latin typeface="Gabriola" pitchFamily="82" charset="0"/>
              </a:rPr>
              <a:t>.</a:t>
            </a:r>
            <a:endParaRPr lang="ru-RU" sz="4000" i="1" dirty="0">
              <a:solidFill>
                <a:schemeClr val="tx1"/>
              </a:solidFill>
              <a:latin typeface="Gabriola" pitchFamily="82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0" t="5152" b="4830"/>
          <a:stretch/>
        </p:blipFill>
        <p:spPr bwMode="auto">
          <a:xfrm>
            <a:off x="3131840" y="3861048"/>
            <a:ext cx="2293574" cy="1886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2238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1052736"/>
            <a:ext cx="7128792" cy="1656184"/>
          </a:xfrm>
        </p:spPr>
        <p:txBody>
          <a:bodyPr>
            <a:noAutofit/>
          </a:bodyPr>
          <a:lstStyle/>
          <a:p>
            <a:r>
              <a:rPr lang="ru-RU" sz="6000" dirty="0" smtClean="0">
                <a:latin typeface="Gabriola" pitchFamily="82" charset="0"/>
              </a:rPr>
              <a:t>Качество знаний по литературе</a:t>
            </a:r>
            <a:endParaRPr lang="ru-RU" sz="6000" dirty="0">
              <a:latin typeface="Gabriola" pitchFamily="82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5053089"/>
              </p:ext>
            </p:extLst>
          </p:nvPr>
        </p:nvGraphicFramePr>
        <p:xfrm>
          <a:off x="1691680" y="2780928"/>
          <a:ext cx="5760640" cy="14782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4"/>
                <a:gridCol w="2232248"/>
                <a:gridCol w="2232248"/>
              </a:tblGrid>
              <a:tr h="0">
                <a:tc>
                  <a:txBody>
                    <a:bodyPr/>
                    <a:lstStyle/>
                    <a:p>
                      <a:r>
                        <a:rPr lang="ru-RU" dirty="0" smtClean="0"/>
                        <a:t>Классы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1</a:t>
                      </a:r>
                      <a:r>
                        <a:rPr lang="ru-RU" baseline="0" dirty="0" smtClean="0"/>
                        <a:t> четверть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2</a:t>
                      </a:r>
                      <a:r>
                        <a:rPr lang="ru-RU" baseline="0" dirty="0" smtClean="0"/>
                        <a:t> четверть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2-ые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</a:t>
                      </a:r>
                      <a:r>
                        <a:rPr lang="ru-RU" dirty="0" smtClean="0"/>
                        <a:t>87%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</a:t>
                      </a:r>
                      <a:r>
                        <a:rPr lang="ru-RU" dirty="0" smtClean="0"/>
                        <a:t>90%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3-ие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</a:t>
                      </a:r>
                      <a:r>
                        <a:rPr lang="ru-RU" dirty="0" smtClean="0"/>
                        <a:t>91%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</a:t>
                      </a:r>
                      <a:r>
                        <a:rPr lang="ru-RU" dirty="0" smtClean="0"/>
                        <a:t>91%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4-ые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</a:t>
                      </a:r>
                      <a:r>
                        <a:rPr lang="ru-RU" dirty="0" smtClean="0"/>
                        <a:t>78%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</a:t>
                      </a:r>
                      <a:r>
                        <a:rPr lang="ru-RU" dirty="0" smtClean="0"/>
                        <a:t>79%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182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prstClr val="black"/>
                </a:solidFill>
              </a:rPr>
              <a:t>Общее качество знаний по предмету в 1 четверти составило </a:t>
            </a:r>
            <a:r>
              <a:rPr lang="ru-RU" dirty="0" smtClean="0">
                <a:solidFill>
                  <a:prstClr val="black"/>
                </a:solidFill>
              </a:rPr>
              <a:t>– </a:t>
            </a:r>
            <a:r>
              <a:rPr lang="ru-RU" dirty="0" smtClean="0"/>
              <a:t>85 %</a:t>
            </a:r>
          </a:p>
          <a:p>
            <a:r>
              <a:rPr lang="ru-RU" dirty="0">
                <a:solidFill>
                  <a:prstClr val="black"/>
                </a:solidFill>
              </a:rPr>
              <a:t>Во 2 четверти </a:t>
            </a:r>
            <a:r>
              <a:rPr lang="ru-RU" dirty="0" smtClean="0">
                <a:solidFill>
                  <a:prstClr val="black"/>
                </a:solidFill>
              </a:rPr>
              <a:t>- </a:t>
            </a:r>
            <a:r>
              <a:rPr lang="ru-RU" dirty="0" smtClean="0"/>
              <a:t>86,6 %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26611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1124744"/>
            <a:ext cx="6912768" cy="1584176"/>
          </a:xfrm>
        </p:spPr>
        <p:txBody>
          <a:bodyPr>
            <a:noAutofit/>
          </a:bodyPr>
          <a:lstStyle/>
          <a:p>
            <a:r>
              <a:rPr lang="ru-RU" sz="6000" dirty="0" smtClean="0">
                <a:latin typeface="Gabriola" pitchFamily="82" charset="0"/>
              </a:rPr>
              <a:t>Качество знаний по познанию мира</a:t>
            </a:r>
            <a:endParaRPr lang="ru-RU" sz="6000" dirty="0">
              <a:latin typeface="Gabriola" pitchFamily="82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87738"/>
              </p:ext>
            </p:extLst>
          </p:nvPr>
        </p:nvGraphicFramePr>
        <p:xfrm>
          <a:off x="1475656" y="2708920"/>
          <a:ext cx="5904656" cy="14833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4171"/>
                <a:gridCol w="2345685"/>
                <a:gridCol w="22648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Классы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1 четверть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2 четверть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2-ые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</a:t>
                      </a:r>
                      <a:r>
                        <a:rPr lang="ru-RU" dirty="0" smtClean="0"/>
                        <a:t>100%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</a:t>
                      </a:r>
                      <a:r>
                        <a:rPr lang="ru-RU" dirty="0" smtClean="0"/>
                        <a:t>100%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3-ие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</a:t>
                      </a:r>
                      <a:r>
                        <a:rPr lang="ru-RU" dirty="0" smtClean="0"/>
                        <a:t>89%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89</a:t>
                      </a:r>
                      <a:r>
                        <a:rPr lang="ru-RU" dirty="0" smtClean="0"/>
                        <a:t>%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4-ые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</a:t>
                      </a:r>
                      <a:r>
                        <a:rPr lang="ru-RU" dirty="0" smtClean="0"/>
                        <a:t>81%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</a:t>
                      </a:r>
                      <a:r>
                        <a:rPr lang="ru-RU" dirty="0" smtClean="0"/>
                        <a:t>79%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8444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prstClr val="black"/>
                </a:solidFill>
              </a:rPr>
              <a:t>Общее качество знаний по предмету в 1 четверти составило – </a:t>
            </a:r>
            <a:r>
              <a:rPr lang="ru-RU" dirty="0" smtClean="0"/>
              <a:t>90%</a:t>
            </a:r>
          </a:p>
          <a:p>
            <a:r>
              <a:rPr lang="ru-RU" dirty="0">
                <a:solidFill>
                  <a:prstClr val="black"/>
                </a:solidFill>
              </a:rPr>
              <a:t>Во 2 четверти </a:t>
            </a:r>
            <a:r>
              <a:rPr lang="ru-RU" dirty="0" smtClean="0">
                <a:solidFill>
                  <a:prstClr val="black"/>
                </a:solidFill>
              </a:rPr>
              <a:t>- </a:t>
            </a:r>
            <a:r>
              <a:rPr lang="ru-RU" dirty="0" smtClean="0"/>
              <a:t>89%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50314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908720"/>
            <a:ext cx="7056784" cy="1512168"/>
          </a:xfrm>
        </p:spPr>
        <p:txBody>
          <a:bodyPr>
            <a:noAutofit/>
          </a:bodyPr>
          <a:lstStyle/>
          <a:p>
            <a:r>
              <a:rPr lang="ru-RU" dirty="0">
                <a:latin typeface="Gabriola" pitchFamily="82" charset="0"/>
              </a:rPr>
              <a:t>качество знаний по дисциплинам начальных классов Общее</a:t>
            </a:r>
            <a:endParaRPr lang="ru-RU" dirty="0">
              <a:latin typeface="Gabriola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7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1124744"/>
            <a:ext cx="7200800" cy="1512168"/>
          </a:xfrm>
        </p:spPr>
        <p:txBody>
          <a:bodyPr>
            <a:noAutofit/>
          </a:bodyPr>
          <a:lstStyle/>
          <a:p>
            <a:r>
              <a:rPr lang="ru-RU" sz="5400" dirty="0" smtClean="0">
                <a:latin typeface="Gabriola" pitchFamily="82" charset="0"/>
              </a:rPr>
              <a:t>Общее качество знаний начальных классов</a:t>
            </a:r>
            <a:endParaRPr lang="ru-RU" sz="5400" dirty="0">
              <a:latin typeface="Gabriola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555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980728"/>
            <a:ext cx="7128792" cy="1584176"/>
          </a:xfrm>
        </p:spPr>
        <p:txBody>
          <a:bodyPr>
            <a:normAutofit/>
          </a:bodyPr>
          <a:lstStyle/>
          <a:p>
            <a:r>
              <a:rPr lang="ru-RU" sz="6000" dirty="0" smtClean="0">
                <a:latin typeface="Gabriola" pitchFamily="82" charset="0"/>
              </a:rPr>
              <a:t>Доклад по теме:</a:t>
            </a:r>
            <a:endParaRPr lang="ru-RU" sz="6000" dirty="0">
              <a:latin typeface="Gabriola" pitchFamily="8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5976" y="4077072"/>
            <a:ext cx="3731475" cy="1740024"/>
          </a:xfrm>
        </p:spPr>
        <p:txBody>
          <a:bodyPr>
            <a:normAutofit fontScale="85000" lnSpcReduction="20000"/>
          </a:bodyPr>
          <a:lstStyle/>
          <a:p>
            <a:r>
              <a:rPr lang="ru-RU" sz="3600" dirty="0" smtClean="0">
                <a:solidFill>
                  <a:schemeClr val="tx1"/>
                </a:solidFill>
                <a:latin typeface="Gabriola" pitchFamily="82" charset="0"/>
              </a:rPr>
              <a:t>Учитель начальных классов:</a:t>
            </a:r>
          </a:p>
          <a:p>
            <a:r>
              <a:rPr lang="ru-RU" sz="3600" dirty="0" smtClean="0">
                <a:solidFill>
                  <a:schemeClr val="tx1"/>
                </a:solidFill>
                <a:latin typeface="Gabriola" pitchFamily="82" charset="0"/>
              </a:rPr>
              <a:t>Ахметова Акмарал  Рахимберлиева</a:t>
            </a:r>
            <a:endParaRPr lang="ru-RU" sz="3600" dirty="0">
              <a:solidFill>
                <a:schemeClr val="tx1"/>
              </a:solidFill>
              <a:latin typeface="Gabriola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1231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348880"/>
            <a:ext cx="7128792" cy="1584176"/>
          </a:xfrm>
        </p:spPr>
        <p:txBody>
          <a:bodyPr>
            <a:noAutofit/>
          </a:bodyPr>
          <a:lstStyle/>
          <a:p>
            <a:r>
              <a:rPr lang="ru-RU" sz="4400" dirty="0" smtClean="0">
                <a:latin typeface="Gabriola" pitchFamily="82" charset="0"/>
              </a:rPr>
              <a:t>Доклад по теме</a:t>
            </a:r>
            <a:r>
              <a:rPr lang="ru-RU" sz="4400" dirty="0" smtClean="0">
                <a:latin typeface="Gabriola" pitchFamily="82" charset="0"/>
              </a:rPr>
              <a:t>: Использование дидактических игр как средства развития познавательных способностей школьников.</a:t>
            </a:r>
            <a:endParaRPr lang="ru-RU" sz="4400" dirty="0">
              <a:latin typeface="Gabriola" pitchFamily="8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5976" y="4077072"/>
            <a:ext cx="3731475" cy="1740024"/>
          </a:xfrm>
        </p:spPr>
        <p:txBody>
          <a:bodyPr>
            <a:normAutofit fontScale="92500" lnSpcReduction="20000"/>
          </a:bodyPr>
          <a:lstStyle/>
          <a:p>
            <a:pPr lvl="0">
              <a:spcBef>
                <a:spcPts val="0"/>
              </a:spcBef>
              <a:buClrTx/>
              <a:buSzTx/>
            </a:pPr>
            <a:r>
              <a:rPr lang="ru-RU" sz="3600" dirty="0" smtClean="0">
                <a:solidFill>
                  <a:schemeClr val="tx1"/>
                </a:solidFill>
                <a:latin typeface="Gabriola" pitchFamily="82" charset="0"/>
              </a:rPr>
              <a:t>Учитель начальных классов:</a:t>
            </a:r>
          </a:p>
          <a:p>
            <a:pPr lvl="0">
              <a:spcBef>
                <a:spcPts val="0"/>
              </a:spcBef>
              <a:buClrTx/>
              <a:buSzTx/>
            </a:pPr>
            <a:r>
              <a:rPr lang="ru-RU" sz="3600" dirty="0" smtClean="0">
                <a:solidFill>
                  <a:schemeClr val="tx1"/>
                </a:solidFill>
                <a:latin typeface="Gabriola" pitchFamily="82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Gabriola" pitchFamily="82" charset="0"/>
              </a:rPr>
              <a:t>Масевич</a:t>
            </a:r>
            <a:r>
              <a:rPr lang="ru-RU" sz="3600" dirty="0" smtClean="0">
                <a:solidFill>
                  <a:schemeClr val="tx1"/>
                </a:solidFill>
                <a:latin typeface="Gabriola" pitchFamily="82" charset="0"/>
              </a:rPr>
              <a:t> Ирина Владимировна</a:t>
            </a:r>
            <a:endParaRPr lang="ru-RU" sz="5400" dirty="0">
              <a:solidFill>
                <a:schemeClr val="tx1"/>
              </a:solidFill>
              <a:latin typeface="Gabriola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5153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980728"/>
            <a:ext cx="7056784" cy="1656184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ru-RU" sz="4900" dirty="0">
                <a:solidFill>
                  <a:prstClr val="black"/>
                </a:solidFill>
                <a:latin typeface="Gabriola" pitchFamily="82" charset="0"/>
                <a:ea typeface="+mn-ea"/>
                <a:cs typeface="+mn-cs"/>
              </a:rPr>
              <a:t>Рейтинг учителей за 1 полугодие</a:t>
            </a:r>
            <a:r>
              <a:rPr lang="ru-RU" sz="1800" dirty="0">
                <a:solidFill>
                  <a:prstClr val="black"/>
                </a:solidFill>
                <a:latin typeface="Arial"/>
                <a:ea typeface="+mn-ea"/>
                <a:cs typeface="+mn-cs"/>
              </a:rPr>
              <a:t/>
            </a:r>
            <a:br>
              <a:rPr lang="ru-RU" sz="1800" dirty="0">
                <a:solidFill>
                  <a:prstClr val="black"/>
                </a:solidFill>
                <a:latin typeface="Arial"/>
                <a:ea typeface="+mn-ea"/>
                <a:cs typeface="+mn-cs"/>
              </a:rPr>
            </a:b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537" y="1984531"/>
            <a:ext cx="3779490" cy="3779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1659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Начальные классы приняли активное участие в олимпиадах: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924626"/>
          </a:xfrm>
        </p:spPr>
        <p:txBody>
          <a:bodyPr>
            <a:normAutofit fontScale="77500" lnSpcReduction="20000"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ru-RU" sz="3000" dirty="0" smtClean="0">
                <a:solidFill>
                  <a:schemeClr val="tx1"/>
                </a:solidFill>
                <a:latin typeface="+mj-lt"/>
              </a:rPr>
              <a:t>«А</a:t>
            </a:r>
            <a:r>
              <a:rPr lang="kk-KZ" sz="3000" dirty="0" smtClean="0">
                <a:solidFill>
                  <a:schemeClr val="tx1"/>
                </a:solidFill>
                <a:latin typeface="+mj-lt"/>
              </a:rPr>
              <a:t>қ -Бота</a:t>
            </a:r>
            <a:r>
              <a:rPr lang="kk-KZ" sz="3000" dirty="0" smtClean="0">
                <a:solidFill>
                  <a:schemeClr val="tx1"/>
                </a:solidFill>
                <a:latin typeface="+mj-lt"/>
              </a:rPr>
              <a:t>» -41 уч-ся.</a:t>
            </a:r>
            <a:endParaRPr lang="kk-KZ" sz="3000" dirty="0" smtClean="0">
              <a:solidFill>
                <a:schemeClr val="tx1"/>
              </a:solidFill>
              <a:latin typeface="+mj-lt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kk-KZ" sz="3000" dirty="0" smtClean="0">
                <a:solidFill>
                  <a:schemeClr val="tx1"/>
                </a:solidFill>
                <a:latin typeface="+mj-lt"/>
              </a:rPr>
              <a:t>«Парасат</a:t>
            </a:r>
            <a:r>
              <a:rPr lang="kk-KZ" sz="3000" dirty="0" smtClean="0">
                <a:solidFill>
                  <a:schemeClr val="tx1"/>
                </a:solidFill>
                <a:latin typeface="+mj-lt"/>
              </a:rPr>
              <a:t>»- 68 уч-ся.</a:t>
            </a:r>
            <a:endParaRPr lang="kk-KZ" sz="3000" dirty="0" smtClean="0">
              <a:solidFill>
                <a:schemeClr val="tx1"/>
              </a:solidFill>
              <a:latin typeface="+mj-lt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kk-KZ" sz="3000" dirty="0" smtClean="0">
                <a:solidFill>
                  <a:schemeClr val="tx1"/>
                </a:solidFill>
                <a:latin typeface="+mj-lt"/>
              </a:rPr>
              <a:t>«Русский медвежонок</a:t>
            </a:r>
            <a:r>
              <a:rPr lang="kk-KZ" sz="3000" dirty="0" smtClean="0">
                <a:solidFill>
                  <a:schemeClr val="tx1"/>
                </a:solidFill>
                <a:latin typeface="+mj-lt"/>
              </a:rPr>
              <a:t>»-49 уч-ся.</a:t>
            </a:r>
            <a:endParaRPr lang="kk-KZ" sz="3000" dirty="0" smtClean="0">
              <a:solidFill>
                <a:schemeClr val="tx1"/>
              </a:solidFill>
              <a:latin typeface="+mj-lt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kk-KZ" sz="3000" dirty="0" smtClean="0">
                <a:solidFill>
                  <a:schemeClr val="tx1"/>
                </a:solidFill>
                <a:latin typeface="+mj-lt"/>
              </a:rPr>
              <a:t>«Олимпиада по основам наук»</a:t>
            </a:r>
          </a:p>
          <a:p>
            <a:pPr marL="457200" indent="-457200" algn="l">
              <a:buFont typeface="+mj-lt"/>
              <a:buAutoNum type="arabicPeriod"/>
            </a:pPr>
            <a:r>
              <a:rPr lang="kk-KZ" sz="3000" dirty="0" smtClean="0">
                <a:solidFill>
                  <a:schemeClr val="tx1"/>
                </a:solidFill>
                <a:latin typeface="+mj-lt"/>
              </a:rPr>
              <a:t>«</a:t>
            </a:r>
            <a:r>
              <a:rPr lang="kk-KZ" sz="3000" smtClean="0">
                <a:solidFill>
                  <a:schemeClr val="tx1"/>
                </a:solidFill>
                <a:latin typeface="+mj-lt"/>
              </a:rPr>
              <a:t>ЭМУ-ЭРУДИТ</a:t>
            </a:r>
            <a:r>
              <a:rPr lang="kk-KZ" sz="3000" smtClean="0">
                <a:solidFill>
                  <a:schemeClr val="tx1"/>
                </a:solidFill>
                <a:latin typeface="+mj-lt"/>
              </a:rPr>
              <a:t>»-</a:t>
            </a:r>
            <a:endParaRPr lang="kk-KZ" sz="3000" dirty="0" smtClean="0">
              <a:solidFill>
                <a:schemeClr val="tx1"/>
              </a:solidFill>
              <a:latin typeface="+mj-lt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248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7664" y="116632"/>
            <a:ext cx="6191037" cy="64807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Повестка заседания :  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8589150"/>
              </p:ext>
            </p:extLst>
          </p:nvPr>
        </p:nvGraphicFramePr>
        <p:xfrm>
          <a:off x="323528" y="836712"/>
          <a:ext cx="8568952" cy="600219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23991"/>
                <a:gridCol w="3633653"/>
                <a:gridCol w="4011308"/>
              </a:tblGrid>
              <a:tr h="855034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Рассматриваемые вопросы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Ответственные</a:t>
                      </a:r>
                      <a:endParaRPr lang="ru-RU" dirty="0"/>
                    </a:p>
                  </a:txBody>
                  <a:tcPr/>
                </a:tc>
              </a:tr>
              <a:tr h="2061135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 принятому на прошлом внеплановом заседании МО</a:t>
                      </a:r>
                      <a:r>
                        <a:rPr lang="ru-RU" baseline="0" dirty="0" smtClean="0"/>
                        <a:t> ,по устранению и улучшению результатов, а значит и качества знаний учащихся в прохождении и написании тестирования.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Учителя 4-ых классов.</a:t>
                      </a:r>
                      <a:br>
                        <a:rPr lang="ru-RU" dirty="0" smtClean="0"/>
                      </a:br>
                      <a:r>
                        <a:rPr lang="ru-RU" dirty="0" err="1" smtClean="0"/>
                        <a:t>Кусайкина</a:t>
                      </a:r>
                      <a:r>
                        <a:rPr lang="ru-RU" baseline="0" dirty="0" smtClean="0"/>
                        <a:t> И.М.</a:t>
                      </a:r>
                      <a:br>
                        <a:rPr lang="ru-RU" baseline="0" dirty="0" smtClean="0"/>
                      </a:br>
                      <a:r>
                        <a:rPr lang="ru-RU" baseline="0" dirty="0" err="1" smtClean="0"/>
                        <a:t>Масевич</a:t>
                      </a:r>
                      <a:r>
                        <a:rPr lang="ru-RU" baseline="0" dirty="0" smtClean="0"/>
                        <a:t> И.В.</a:t>
                      </a:r>
                    </a:p>
                    <a:p>
                      <a:r>
                        <a:rPr lang="ru-RU" baseline="0" dirty="0" smtClean="0"/>
                        <a:t>Чеботарева В.М.</a:t>
                      </a:r>
                      <a:endParaRPr lang="ru-RU" dirty="0"/>
                    </a:p>
                  </a:txBody>
                  <a:tcPr/>
                </a:tc>
              </a:tr>
              <a:tr h="806448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Анализ успеваемости за 2 четверть.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aseline="0" dirty="0" smtClean="0"/>
                        <a:t>Все учителя начальных классов.</a:t>
                      </a:r>
                      <a:endParaRPr lang="ru-RU" baseline="0" dirty="0" smtClean="0"/>
                    </a:p>
                  </a:txBody>
                  <a:tcPr/>
                </a:tc>
              </a:tr>
              <a:tr h="1217943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Доклады</a:t>
                      </a:r>
                      <a:r>
                        <a:rPr lang="ru-RU" baseline="0" dirty="0" smtClean="0"/>
                        <a:t> по темам самообразования, для подготовки к школьной НПК 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aseline="0" dirty="0" err="1" smtClean="0"/>
                        <a:t>Масевич</a:t>
                      </a:r>
                      <a:r>
                        <a:rPr lang="ru-RU" baseline="0" dirty="0" smtClean="0"/>
                        <a:t> Ирина Владимировна</a:t>
                      </a:r>
                    </a:p>
                    <a:p>
                      <a:r>
                        <a:rPr lang="ru-RU" baseline="0" dirty="0" err="1" smtClean="0"/>
                        <a:t>Кусайкина</a:t>
                      </a:r>
                      <a:r>
                        <a:rPr lang="ru-RU" baseline="0" dirty="0" smtClean="0"/>
                        <a:t> Елена Михайлова</a:t>
                      </a:r>
                      <a:br>
                        <a:rPr lang="ru-RU" baseline="0" dirty="0" smtClean="0"/>
                      </a:br>
                      <a:r>
                        <a:rPr lang="ru-RU" baseline="0" dirty="0" smtClean="0"/>
                        <a:t>Кузнецова А.А.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1061637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Рейтинг учителей</a:t>
                      </a:r>
                      <a:r>
                        <a:rPr lang="ru-RU" baseline="0" dirty="0" smtClean="0"/>
                        <a:t> за 1 полугодие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Нефедова О.А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283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0"/>
            <a:ext cx="8604448" cy="891986"/>
          </a:xfrm>
        </p:spPr>
        <p:txBody>
          <a:bodyPr>
            <a:noAutofit/>
          </a:bodyPr>
          <a:lstStyle/>
          <a:p>
            <a: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abriola" pitchFamily="82" charset="0"/>
              </a:rPr>
              <a:t>По результатом «ЭМУ-ЭРУДИТ»</a:t>
            </a:r>
            <a:endParaRPr lang="ru-RU" sz="6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Gabriola" pitchFamily="8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1124744"/>
            <a:ext cx="68407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Gabriola" pitchFamily="82" charset="0"/>
              </a:rPr>
              <a:t>Эрудит – Марафон учащихся, который состоял из 4х раундов: «быстрый, умный, смелый, ловкий». В котором приняли участие учащиеся 1 «Б» класса, 1 «В» класса, 4 «А» и 4 «Б» классов. Всего в количестве 35 учащихся</a:t>
            </a:r>
            <a:endParaRPr lang="ru-RU" sz="2800" dirty="0">
              <a:latin typeface="Gabriola" pitchFamily="82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521" y="3140968"/>
            <a:ext cx="3744416" cy="24986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681821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1052736"/>
            <a:ext cx="6984776" cy="2880320"/>
          </a:xfrm>
        </p:spPr>
        <p:txBody>
          <a:bodyPr/>
          <a:lstStyle/>
          <a:p>
            <a:endParaRPr lang="ru-RU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974180"/>
            <a:ext cx="2746893" cy="1833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974180"/>
            <a:ext cx="2690547" cy="1795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2905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1052736"/>
            <a:ext cx="7179623" cy="273630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9" name="Picture 5" descr="E:\IMG_19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861048"/>
            <a:ext cx="2880320" cy="1920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860016"/>
            <a:ext cx="2880320" cy="1921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179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492896"/>
            <a:ext cx="7344816" cy="1828090"/>
          </a:xfrm>
        </p:spPr>
        <p:txBody>
          <a:bodyPr>
            <a:noAutofit/>
          </a:bodyPr>
          <a:lstStyle/>
          <a:p>
            <a:endParaRPr lang="ru-RU" sz="8800" dirty="0">
              <a:latin typeface="Gabriola" pitchFamily="82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043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Первый вопрос.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0" y="1772816"/>
            <a:ext cx="6196405" cy="3950253"/>
          </a:xfrm>
        </p:spPr>
        <p:txBody>
          <a:bodyPr>
            <a:normAutofit fontScale="92500" lnSpcReduction="10000"/>
          </a:bodyPr>
          <a:lstStyle/>
          <a:p>
            <a:r>
              <a:rPr lang="ru-RU" sz="2000" dirty="0" smtClean="0"/>
              <a:t>Устранение недостатков в заполнении журналов были приняты во внимание, подробно изучены и теперь журналы заполняются  правильно, с соблюдением всех норм .</a:t>
            </a:r>
            <a:br>
              <a:rPr lang="ru-RU" sz="2000" dirty="0" smtClean="0"/>
            </a:br>
            <a:r>
              <a:rPr lang="ru-RU" sz="2000" dirty="0" smtClean="0"/>
              <a:t>Что касается улучшения качества знаний учащихся в написании тестирования, то учителям 4-ых классов были даны рекомендации ,которые способствовали бы  улучшению  качества знаний учащихся, такие как систематическое повторение пройденного материала, ежедневное применение  тестирования на каждом уроке на овладения уч-ся навыкам быстрого и безошибочного нахождения верного ответа, а значит применение знаний на практике.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749456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980728"/>
            <a:ext cx="7272807" cy="1656184"/>
          </a:xfrm>
        </p:spPr>
        <p:txBody>
          <a:bodyPr>
            <a:noAutofit/>
          </a:bodyPr>
          <a:lstStyle/>
          <a:p>
            <a:r>
              <a:rPr lang="ru-RU" sz="5400" dirty="0" smtClean="0">
                <a:latin typeface="Gabriola" pitchFamily="82" charset="0"/>
              </a:rPr>
              <a:t>Анализ  успеваемости и качества знаний за 2 четверть</a:t>
            </a:r>
            <a:endParaRPr lang="ru-RU" sz="5400" dirty="0">
              <a:latin typeface="Gabriola" pitchFamily="8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2564904"/>
            <a:ext cx="6984776" cy="3240360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tx1"/>
                </a:solidFill>
                <a:latin typeface="Gabriola" pitchFamily="82" charset="0"/>
              </a:rPr>
              <a:t>Количество учащихся начальных классов на конец 1 четверти: </a:t>
            </a:r>
            <a:r>
              <a:rPr lang="ru-RU" sz="4000" dirty="0" smtClean="0">
                <a:solidFill>
                  <a:schemeClr val="tx1"/>
                </a:solidFill>
                <a:latin typeface="Gabriola" pitchFamily="82" charset="0"/>
              </a:rPr>
              <a:t>287 </a:t>
            </a:r>
            <a:r>
              <a:rPr lang="ru-RU" sz="4000" dirty="0" smtClean="0">
                <a:solidFill>
                  <a:schemeClr val="tx1"/>
                </a:solidFill>
                <a:latin typeface="Gabriola" pitchFamily="82" charset="0"/>
              </a:rPr>
              <a:t>человек.</a:t>
            </a:r>
          </a:p>
          <a:p>
            <a:r>
              <a:rPr lang="ru-RU" sz="4000" dirty="0" smtClean="0">
                <a:solidFill>
                  <a:schemeClr val="tx1"/>
                </a:solidFill>
                <a:latin typeface="Gabriola" pitchFamily="82" charset="0"/>
              </a:rPr>
              <a:t> Количество учащихся начальных классов на конец 2 </a:t>
            </a:r>
            <a:r>
              <a:rPr lang="ru-RU" sz="4000" dirty="0" smtClean="0">
                <a:solidFill>
                  <a:schemeClr val="tx1"/>
                </a:solidFill>
                <a:latin typeface="Gabriola" pitchFamily="82" charset="0"/>
              </a:rPr>
              <a:t>четверти:286.</a:t>
            </a:r>
            <a:endParaRPr lang="ru-RU" sz="4000" dirty="0">
              <a:solidFill>
                <a:schemeClr val="tx1"/>
              </a:solidFill>
              <a:latin typeface="Gabriola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9676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1124744"/>
            <a:ext cx="6768752" cy="468052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/>
                </a:solidFill>
                <a:latin typeface="Gabriola" pitchFamily="82" charset="0"/>
              </a:rPr>
              <a:t>1 четверть  </a:t>
            </a:r>
          </a:p>
          <a:p>
            <a:r>
              <a:rPr lang="ru-RU" sz="3200" dirty="0" smtClean="0">
                <a:solidFill>
                  <a:schemeClr val="tx1"/>
                </a:solidFill>
                <a:latin typeface="Gabriola" pitchFamily="82" charset="0"/>
              </a:rPr>
              <a:t>     Количество                  отличников: </a:t>
            </a:r>
            <a:r>
              <a:rPr lang="ru-RU" sz="3200" dirty="0" smtClean="0">
                <a:solidFill>
                  <a:schemeClr val="tx1"/>
                </a:solidFill>
                <a:latin typeface="Gabriola" pitchFamily="82" charset="0"/>
              </a:rPr>
              <a:t>55 </a:t>
            </a:r>
            <a:endParaRPr lang="ru-RU" sz="3200" dirty="0" smtClean="0">
              <a:solidFill>
                <a:schemeClr val="tx1"/>
              </a:solidFill>
              <a:latin typeface="Gabriola" pitchFamily="82" charset="0"/>
            </a:endParaRPr>
          </a:p>
          <a:p>
            <a:r>
              <a:rPr lang="ru-RU" sz="3200" dirty="0">
                <a:solidFill>
                  <a:schemeClr val="tx1"/>
                </a:solidFill>
                <a:latin typeface="Gabriola" pitchFamily="82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Gabriola" pitchFamily="82" charset="0"/>
              </a:rPr>
              <a:t>                                           </a:t>
            </a:r>
            <a:r>
              <a:rPr lang="ru-RU" sz="3200" dirty="0" smtClean="0">
                <a:solidFill>
                  <a:schemeClr val="tx1"/>
                </a:solidFill>
                <a:latin typeface="Gabriola" pitchFamily="82" charset="0"/>
              </a:rPr>
              <a:t>хорошистов:84  </a:t>
            </a:r>
          </a:p>
          <a:p>
            <a:r>
              <a:rPr lang="ru-RU" sz="3200" dirty="0" smtClean="0">
                <a:solidFill>
                  <a:schemeClr val="tx1"/>
                </a:solidFill>
                <a:latin typeface="Gabriola" pitchFamily="82" charset="0"/>
              </a:rPr>
              <a:t>48,4%</a:t>
            </a:r>
            <a:endParaRPr lang="ru-RU" sz="3200" dirty="0" smtClean="0">
              <a:solidFill>
                <a:schemeClr val="tx1"/>
              </a:solidFill>
              <a:latin typeface="Gabriola" pitchFamily="82" charset="0"/>
            </a:endParaRPr>
          </a:p>
          <a:p>
            <a:r>
              <a:rPr lang="ru-RU" sz="3200" dirty="0" smtClean="0">
                <a:solidFill>
                  <a:schemeClr val="tx1"/>
                </a:solidFill>
                <a:latin typeface="Gabriola" pitchFamily="82" charset="0"/>
              </a:rPr>
              <a:t>2 четверть</a:t>
            </a:r>
          </a:p>
          <a:p>
            <a:r>
              <a:rPr lang="ru-RU" sz="3200" dirty="0" smtClean="0">
                <a:solidFill>
                  <a:schemeClr val="tx1"/>
                </a:solidFill>
                <a:latin typeface="Gabriola" pitchFamily="82" charset="0"/>
              </a:rPr>
              <a:t> Количество               </a:t>
            </a:r>
            <a:r>
              <a:rPr lang="ru-RU" sz="3200" dirty="0" smtClean="0">
                <a:solidFill>
                  <a:schemeClr val="tx1"/>
                </a:solidFill>
                <a:latin typeface="Gabriola" pitchFamily="82" charset="0"/>
              </a:rPr>
              <a:t>отличников:57</a:t>
            </a:r>
            <a:endParaRPr lang="ru-RU" sz="3200" dirty="0" smtClean="0">
              <a:solidFill>
                <a:schemeClr val="tx1"/>
              </a:solidFill>
              <a:latin typeface="Gabriola" pitchFamily="82" charset="0"/>
            </a:endParaRPr>
          </a:p>
          <a:p>
            <a:r>
              <a:rPr lang="ru-RU" sz="3200" dirty="0">
                <a:solidFill>
                  <a:schemeClr val="tx1"/>
                </a:solidFill>
                <a:latin typeface="Gabriola" pitchFamily="82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Gabriola" pitchFamily="82" charset="0"/>
              </a:rPr>
              <a:t>                                     </a:t>
            </a:r>
            <a:r>
              <a:rPr lang="ru-RU" sz="3200" dirty="0" smtClean="0">
                <a:solidFill>
                  <a:schemeClr val="tx1"/>
                </a:solidFill>
                <a:latin typeface="Gabriola" pitchFamily="82" charset="0"/>
              </a:rPr>
              <a:t>хорошистов:84</a:t>
            </a:r>
          </a:p>
          <a:p>
            <a:r>
              <a:rPr lang="ru-RU" sz="3200" dirty="0" smtClean="0">
                <a:solidFill>
                  <a:schemeClr val="tx1"/>
                </a:solidFill>
                <a:latin typeface="Gabriola" pitchFamily="82" charset="0"/>
              </a:rPr>
              <a:t>49%</a:t>
            </a:r>
            <a:endParaRPr lang="ru-RU" sz="3200" dirty="0">
              <a:solidFill>
                <a:schemeClr val="tx1"/>
              </a:solidFill>
              <a:latin typeface="Gabriola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093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980728"/>
            <a:ext cx="6984776" cy="1828090"/>
          </a:xfrm>
        </p:spPr>
        <p:txBody>
          <a:bodyPr>
            <a:normAutofit fontScale="90000"/>
          </a:bodyPr>
          <a:lstStyle/>
          <a:p>
            <a:r>
              <a:rPr lang="ru-RU" sz="6600" dirty="0" smtClean="0">
                <a:latin typeface="Gabriola" pitchFamily="82" charset="0"/>
              </a:rPr>
              <a:t>Качество знаний по математике</a:t>
            </a:r>
            <a:endParaRPr lang="ru-RU" sz="6600" dirty="0">
              <a:latin typeface="Gabriola" pitchFamily="82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7757934"/>
              </p:ext>
            </p:extLst>
          </p:nvPr>
        </p:nvGraphicFramePr>
        <p:xfrm>
          <a:off x="1907704" y="2996952"/>
          <a:ext cx="5544617" cy="14833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13413"/>
                <a:gridCol w="2017665"/>
                <a:gridCol w="241353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Классы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1 четверть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2 четверть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2-ые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</a:t>
                      </a:r>
                      <a:r>
                        <a:rPr lang="ru-RU" dirty="0" smtClean="0"/>
                        <a:t>79%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</a:t>
                      </a:r>
                      <a:r>
                        <a:rPr lang="ru-RU" dirty="0" smtClean="0"/>
                        <a:t>79%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3-ие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</a:t>
                      </a:r>
                      <a:r>
                        <a:rPr lang="ru-RU" dirty="0" smtClean="0"/>
                        <a:t>78%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</a:t>
                      </a:r>
                      <a:r>
                        <a:rPr lang="ru-RU" dirty="0" smtClean="0"/>
                        <a:t>76,5%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4-ые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</a:t>
                      </a:r>
                      <a:r>
                        <a:rPr lang="ru-RU" dirty="0" smtClean="0"/>
                        <a:t>70%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</a:t>
                      </a:r>
                      <a:r>
                        <a:rPr lang="ru-RU" dirty="0" smtClean="0"/>
                        <a:t>70,9%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598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Общее качество знаний по предмету в 1 четверти составило -  75% </a:t>
            </a:r>
          </a:p>
          <a:p>
            <a:r>
              <a:rPr lang="ru-RU" dirty="0" smtClean="0"/>
              <a:t>Во 2 четверти - 75%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8325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1556792"/>
            <a:ext cx="7056784" cy="1274025"/>
          </a:xfrm>
        </p:spPr>
        <p:txBody>
          <a:bodyPr>
            <a:noAutofit/>
          </a:bodyPr>
          <a:lstStyle/>
          <a:p>
            <a:r>
              <a:rPr lang="ru-RU" sz="6000" dirty="0" smtClean="0">
                <a:latin typeface="Gabriola" pitchFamily="82" charset="0"/>
              </a:rPr>
              <a:t>Качество знаний по русскому языку</a:t>
            </a:r>
            <a:endParaRPr lang="ru-RU" sz="6000" dirty="0">
              <a:latin typeface="Gabriola" pitchFamily="82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5006050"/>
              </p:ext>
            </p:extLst>
          </p:nvPr>
        </p:nvGraphicFramePr>
        <p:xfrm>
          <a:off x="1835696" y="2636912"/>
          <a:ext cx="5832648" cy="22883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425172"/>
                <a:gridCol w="2184242"/>
                <a:gridCol w="2223234"/>
              </a:tblGrid>
              <a:tr h="640870">
                <a:tc>
                  <a:txBody>
                    <a:bodyPr/>
                    <a:lstStyle/>
                    <a:p>
                      <a:r>
                        <a:rPr lang="ru-RU" dirty="0" smtClean="0"/>
                        <a:t>Классы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1 четверть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2  четверть</a:t>
                      </a:r>
                      <a:endParaRPr lang="ru-RU" dirty="0"/>
                    </a:p>
                  </a:txBody>
                  <a:tcPr/>
                </a:tc>
              </a:tr>
              <a:tr h="640870">
                <a:tc>
                  <a:txBody>
                    <a:bodyPr/>
                    <a:lstStyle/>
                    <a:p>
                      <a:r>
                        <a:rPr lang="ru-RU" dirty="0" smtClean="0"/>
                        <a:t>2-ые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</a:t>
                      </a:r>
                      <a:r>
                        <a:rPr lang="ru-RU" dirty="0" smtClean="0"/>
                        <a:t>73%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</a:t>
                      </a:r>
                      <a:r>
                        <a:rPr lang="ru-RU" dirty="0" smtClean="0"/>
                        <a:t>73%</a:t>
                      </a:r>
                      <a:endParaRPr lang="ru-RU" dirty="0"/>
                    </a:p>
                  </a:txBody>
                  <a:tcPr/>
                </a:tc>
              </a:tr>
              <a:tr h="640870">
                <a:tc>
                  <a:txBody>
                    <a:bodyPr/>
                    <a:lstStyle/>
                    <a:p>
                      <a:r>
                        <a:rPr lang="ru-RU" dirty="0" smtClean="0"/>
                        <a:t>3-ие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smtClean="0"/>
                        <a:t>66%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</a:t>
                      </a:r>
                      <a:r>
                        <a:rPr lang="ru-RU" dirty="0" smtClean="0"/>
                        <a:t>66%</a:t>
                      </a:r>
                      <a:endParaRPr lang="ru-RU" dirty="0"/>
                    </a:p>
                  </a:txBody>
                  <a:tcPr/>
                </a:tc>
              </a:tr>
              <a:tr h="165622">
                <a:tc>
                  <a:txBody>
                    <a:bodyPr/>
                    <a:lstStyle/>
                    <a:p>
                      <a:r>
                        <a:rPr lang="ru-RU" dirty="0" smtClean="0"/>
                        <a:t>4-ые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</a:t>
                      </a:r>
                      <a:r>
                        <a:rPr lang="ru-RU" dirty="0" smtClean="0"/>
                        <a:t>60%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</a:t>
                      </a:r>
                      <a:r>
                        <a:rPr lang="ru-RU" dirty="0" smtClean="0"/>
                        <a:t>62,5%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7998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Качество </a:t>
            </a:r>
            <a:r>
              <a:rPr lang="ru-RU" dirty="0" err="1" smtClean="0"/>
              <a:t>зн</a:t>
            </a:r>
            <a:r>
              <a:rPr lang="ru-RU" dirty="0" smtClean="0"/>
              <a:t> 66%</a:t>
            </a:r>
            <a:br>
              <a:rPr lang="ru-RU" dirty="0" smtClean="0"/>
            </a:br>
            <a:r>
              <a:rPr lang="ru-RU" dirty="0" smtClean="0"/>
              <a:t>67%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5860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223</TotalTime>
  <Words>495</Words>
  <Application>Microsoft Office PowerPoint</Application>
  <PresentationFormat>Экран (4:3)</PresentationFormat>
  <Paragraphs>109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Кнопка</vt:lpstr>
      <vt:lpstr>Заседание №4  МО начальных классов</vt:lpstr>
      <vt:lpstr>Повестка заседания :  </vt:lpstr>
      <vt:lpstr>Первый вопрос.</vt:lpstr>
      <vt:lpstr>Анализ  успеваемости и качества знаний за 2 четверть</vt:lpstr>
      <vt:lpstr>Презентация PowerPoint</vt:lpstr>
      <vt:lpstr>Качество знаний по математике</vt:lpstr>
      <vt:lpstr>Презентация PowerPoint</vt:lpstr>
      <vt:lpstr>Качество знаний по русскому языку</vt:lpstr>
      <vt:lpstr>Качество зн 66% 67%</vt:lpstr>
      <vt:lpstr>Качество знаний по литературе</vt:lpstr>
      <vt:lpstr>Презентация PowerPoint</vt:lpstr>
      <vt:lpstr>Качество знаний по познанию мира</vt:lpstr>
      <vt:lpstr>Презентация PowerPoint</vt:lpstr>
      <vt:lpstr>качество знаний по дисциплинам начальных классов Общее</vt:lpstr>
      <vt:lpstr>Общее качество знаний начальных классов</vt:lpstr>
      <vt:lpstr>Доклад по теме:</vt:lpstr>
      <vt:lpstr>Доклад по теме: Использование дидактических игр как средства развития познавательных способностей школьников.</vt:lpstr>
      <vt:lpstr>Рейтинг учителей за 1 полугодие </vt:lpstr>
      <vt:lpstr>Начальные классы приняли активное участие в олимпиадах:</vt:lpstr>
      <vt:lpstr>По результатом «ЭМУ-ЭРУДИТ»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Заседание №3  МО начальных классов</dc:title>
  <dc:creator>1</dc:creator>
  <cp:lastModifiedBy>user</cp:lastModifiedBy>
  <cp:revision>23</cp:revision>
  <dcterms:created xsi:type="dcterms:W3CDTF">2013-01-03T13:27:29Z</dcterms:created>
  <dcterms:modified xsi:type="dcterms:W3CDTF">2014-01-04T03:39:23Z</dcterms:modified>
</cp:coreProperties>
</file>