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62" r:id="rId5"/>
    <p:sldId id="263" r:id="rId6"/>
    <p:sldId id="264" r:id="rId7"/>
    <p:sldId id="326" r:id="rId8"/>
    <p:sldId id="259" r:id="rId9"/>
    <p:sldId id="260" r:id="rId10"/>
    <p:sldId id="261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2" r:id="rId28"/>
    <p:sldId id="283" r:id="rId29"/>
    <p:sldId id="284" r:id="rId30"/>
    <p:sldId id="281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3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6" r:id="rId58"/>
    <p:sldId id="314" r:id="rId59"/>
    <p:sldId id="313" r:id="rId60"/>
    <p:sldId id="315" r:id="rId61"/>
    <p:sldId id="324" r:id="rId62"/>
    <p:sldId id="325" r:id="rId63"/>
    <p:sldId id="317" r:id="rId64"/>
    <p:sldId id="318" r:id="rId65"/>
    <p:sldId id="319" r:id="rId66"/>
    <p:sldId id="320" r:id="rId67"/>
    <p:sldId id="321" r:id="rId68"/>
    <p:sldId id="322" r:id="rId69"/>
    <p:sldId id="323" r:id="rId7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113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2.bin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3.bin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Лист1!$E$3</c:f>
              <c:strCache>
                <c:ptCount val="1"/>
                <c:pt idx="0">
                  <c:v> кач1 чет. </c:v>
                </c:pt>
              </c:strCache>
            </c:strRef>
          </c:tx>
          <c:invertIfNegative val="0"/>
          <c:cat>
            <c:multiLvlStrRef>
              <c:f>Лист1!$C$4:$D$21</c:f>
              <c:multiLvlStrCache>
                <c:ptCount val="18"/>
                <c:lvl>
                  <c:pt idx="0">
                    <c:v>5  А</c:v>
                  </c:pt>
                  <c:pt idx="1">
                    <c:v>5Б</c:v>
                  </c:pt>
                  <c:pt idx="3">
                    <c:v>6Б</c:v>
                  </c:pt>
                  <c:pt idx="4">
                    <c:v>6  А</c:v>
                  </c:pt>
                  <c:pt idx="6">
                    <c:v>7 А</c:v>
                  </c:pt>
                  <c:pt idx="7">
                    <c:v>7Б</c:v>
                  </c:pt>
                  <c:pt idx="9">
                    <c:v>8А</c:v>
                  </c:pt>
                  <c:pt idx="10">
                    <c:v>8Б</c:v>
                  </c:pt>
                  <c:pt idx="12">
                    <c:v>9А</c:v>
                  </c:pt>
                  <c:pt idx="13">
                    <c:v>9Б</c:v>
                  </c:pt>
                  <c:pt idx="15">
                    <c:v>10 А</c:v>
                  </c:pt>
                  <c:pt idx="16">
                    <c:v>11А</c:v>
                  </c:pt>
                  <c:pt idx="17">
                    <c:v>итого</c:v>
                  </c:pt>
                </c:lvl>
                <c:lvl>
                  <c:pt idx="0">
                    <c:v>Холохоева П.Б.</c:v>
                  </c:pt>
                  <c:pt idx="2">
                    <c:v>итого</c:v>
                  </c:pt>
                  <c:pt idx="3">
                    <c:v>Крылова А.Д.</c:v>
                  </c:pt>
                  <c:pt idx="4">
                    <c:v>Рахимова Р.Р.</c:v>
                  </c:pt>
                  <c:pt idx="5">
                    <c:v>итого</c:v>
                  </c:pt>
                  <c:pt idx="6">
                    <c:v>Рахимова Р.Р.</c:v>
                  </c:pt>
                  <c:pt idx="8">
                    <c:v>итого</c:v>
                  </c:pt>
                  <c:pt idx="9">
                    <c:v>Рахимова Р.Р.</c:v>
                  </c:pt>
                  <c:pt idx="11">
                    <c:v>итого</c:v>
                  </c:pt>
                  <c:pt idx="12">
                    <c:v>Холохоева П.Б.</c:v>
                  </c:pt>
                  <c:pt idx="14">
                    <c:v>итого </c:v>
                  </c:pt>
                  <c:pt idx="15">
                    <c:v>Холохоева П.Б.</c:v>
                  </c:pt>
                  <c:pt idx="16">
                    <c:v>Крылова А.Д.</c:v>
                  </c:pt>
                </c:lvl>
              </c:multiLvlStrCache>
            </c:multiLvlStrRef>
          </c:cat>
          <c:val>
            <c:numRef>
              <c:f>Лист1!$E$4:$E$21</c:f>
              <c:numCache>
                <c:formatCode>General</c:formatCode>
                <c:ptCount val="18"/>
                <c:pt idx="0">
                  <c:v>59</c:v>
                </c:pt>
                <c:pt idx="1">
                  <c:v>61</c:v>
                </c:pt>
                <c:pt idx="2">
                  <c:v>60</c:v>
                </c:pt>
                <c:pt idx="3">
                  <c:v>61</c:v>
                </c:pt>
                <c:pt idx="4">
                  <c:v>54</c:v>
                </c:pt>
                <c:pt idx="5">
                  <c:v>58</c:v>
                </c:pt>
                <c:pt idx="6">
                  <c:v>65</c:v>
                </c:pt>
                <c:pt idx="7">
                  <c:v>59</c:v>
                </c:pt>
                <c:pt idx="8">
                  <c:v>62</c:v>
                </c:pt>
                <c:pt idx="9">
                  <c:v>55</c:v>
                </c:pt>
                <c:pt idx="10">
                  <c:v>53</c:v>
                </c:pt>
                <c:pt idx="11">
                  <c:v>54</c:v>
                </c:pt>
                <c:pt idx="12">
                  <c:v>47</c:v>
                </c:pt>
                <c:pt idx="13">
                  <c:v>50</c:v>
                </c:pt>
                <c:pt idx="14">
                  <c:v>49</c:v>
                </c:pt>
                <c:pt idx="15">
                  <c:v>0</c:v>
                </c:pt>
                <c:pt idx="16">
                  <c:v>0</c:v>
                </c:pt>
                <c:pt idx="17">
                  <c:v>61</c:v>
                </c:pt>
              </c:numCache>
            </c:numRef>
          </c:val>
        </c:ser>
        <c:ser>
          <c:idx val="1"/>
          <c:order val="1"/>
          <c:tx>
            <c:strRef>
              <c:f>Лист1!$F$3</c:f>
              <c:strCache>
                <c:ptCount val="1"/>
                <c:pt idx="0">
                  <c:v>кач 2 четв.</c:v>
                </c:pt>
              </c:strCache>
            </c:strRef>
          </c:tx>
          <c:invertIfNegative val="0"/>
          <c:cat>
            <c:multiLvlStrRef>
              <c:f>Лист1!$C$4:$D$21</c:f>
              <c:multiLvlStrCache>
                <c:ptCount val="18"/>
                <c:lvl>
                  <c:pt idx="0">
                    <c:v>5  А</c:v>
                  </c:pt>
                  <c:pt idx="1">
                    <c:v>5Б</c:v>
                  </c:pt>
                  <c:pt idx="3">
                    <c:v>6Б</c:v>
                  </c:pt>
                  <c:pt idx="4">
                    <c:v>6  А</c:v>
                  </c:pt>
                  <c:pt idx="6">
                    <c:v>7 А</c:v>
                  </c:pt>
                  <c:pt idx="7">
                    <c:v>7Б</c:v>
                  </c:pt>
                  <c:pt idx="9">
                    <c:v>8А</c:v>
                  </c:pt>
                  <c:pt idx="10">
                    <c:v>8Б</c:v>
                  </c:pt>
                  <c:pt idx="12">
                    <c:v>9А</c:v>
                  </c:pt>
                  <c:pt idx="13">
                    <c:v>9Б</c:v>
                  </c:pt>
                  <c:pt idx="15">
                    <c:v>10 А</c:v>
                  </c:pt>
                  <c:pt idx="16">
                    <c:v>11А</c:v>
                  </c:pt>
                  <c:pt idx="17">
                    <c:v>итого</c:v>
                  </c:pt>
                </c:lvl>
                <c:lvl>
                  <c:pt idx="0">
                    <c:v>Холохоева П.Б.</c:v>
                  </c:pt>
                  <c:pt idx="2">
                    <c:v>итого</c:v>
                  </c:pt>
                  <c:pt idx="3">
                    <c:v>Крылова А.Д.</c:v>
                  </c:pt>
                  <c:pt idx="4">
                    <c:v>Рахимова Р.Р.</c:v>
                  </c:pt>
                  <c:pt idx="5">
                    <c:v>итого</c:v>
                  </c:pt>
                  <c:pt idx="6">
                    <c:v>Рахимова Р.Р.</c:v>
                  </c:pt>
                  <c:pt idx="8">
                    <c:v>итого</c:v>
                  </c:pt>
                  <c:pt idx="9">
                    <c:v>Рахимова Р.Р.</c:v>
                  </c:pt>
                  <c:pt idx="11">
                    <c:v>итого</c:v>
                  </c:pt>
                  <c:pt idx="12">
                    <c:v>Холохоева П.Б.</c:v>
                  </c:pt>
                  <c:pt idx="14">
                    <c:v>итого </c:v>
                  </c:pt>
                  <c:pt idx="15">
                    <c:v>Холохоева П.Б.</c:v>
                  </c:pt>
                  <c:pt idx="16">
                    <c:v>Крылова А.Д.</c:v>
                  </c:pt>
                </c:lvl>
              </c:multiLvlStrCache>
            </c:multiLvlStrRef>
          </c:cat>
          <c:val>
            <c:numRef>
              <c:f>Лист1!$F$4:$F$21</c:f>
              <c:numCache>
                <c:formatCode>General</c:formatCode>
                <c:ptCount val="18"/>
                <c:pt idx="0">
                  <c:v>68</c:v>
                </c:pt>
                <c:pt idx="1">
                  <c:v>60</c:v>
                </c:pt>
                <c:pt idx="2">
                  <c:v>65</c:v>
                </c:pt>
                <c:pt idx="3">
                  <c:v>69</c:v>
                </c:pt>
                <c:pt idx="4">
                  <c:v>50</c:v>
                </c:pt>
                <c:pt idx="5">
                  <c:v>60</c:v>
                </c:pt>
                <c:pt idx="6">
                  <c:v>69</c:v>
                </c:pt>
                <c:pt idx="7">
                  <c:v>63</c:v>
                </c:pt>
                <c:pt idx="8">
                  <c:v>66</c:v>
                </c:pt>
                <c:pt idx="9">
                  <c:v>57</c:v>
                </c:pt>
                <c:pt idx="10">
                  <c:v>68</c:v>
                </c:pt>
                <c:pt idx="11">
                  <c:v>65</c:v>
                </c:pt>
                <c:pt idx="12">
                  <c:v>56</c:v>
                </c:pt>
                <c:pt idx="13">
                  <c:v>58</c:v>
                </c:pt>
                <c:pt idx="14">
                  <c:v>57</c:v>
                </c:pt>
                <c:pt idx="15">
                  <c:v>84</c:v>
                </c:pt>
                <c:pt idx="16">
                  <c:v>91</c:v>
                </c:pt>
                <c:pt idx="17">
                  <c:v>67</c:v>
                </c:pt>
              </c:numCache>
            </c:numRef>
          </c:val>
        </c:ser>
        <c:ser>
          <c:idx val="2"/>
          <c:order val="2"/>
          <c:tx>
            <c:strRef>
              <c:f>Лист1!$G$3</c:f>
              <c:strCache>
                <c:ptCount val="1"/>
                <c:pt idx="0">
                  <c:v>ср.2 четв</c:v>
                </c:pt>
              </c:strCache>
            </c:strRef>
          </c:tx>
          <c:invertIfNegative val="0"/>
          <c:cat>
            <c:multiLvlStrRef>
              <c:f>Лист1!$C$4:$D$21</c:f>
              <c:multiLvlStrCache>
                <c:ptCount val="18"/>
                <c:lvl>
                  <c:pt idx="0">
                    <c:v>5  А</c:v>
                  </c:pt>
                  <c:pt idx="1">
                    <c:v>5Б</c:v>
                  </c:pt>
                  <c:pt idx="3">
                    <c:v>6Б</c:v>
                  </c:pt>
                  <c:pt idx="4">
                    <c:v>6  А</c:v>
                  </c:pt>
                  <c:pt idx="6">
                    <c:v>7 А</c:v>
                  </c:pt>
                  <c:pt idx="7">
                    <c:v>7Б</c:v>
                  </c:pt>
                  <c:pt idx="9">
                    <c:v>8А</c:v>
                  </c:pt>
                  <c:pt idx="10">
                    <c:v>8Б</c:v>
                  </c:pt>
                  <c:pt idx="12">
                    <c:v>9А</c:v>
                  </c:pt>
                  <c:pt idx="13">
                    <c:v>9Б</c:v>
                  </c:pt>
                  <c:pt idx="15">
                    <c:v>10 А</c:v>
                  </c:pt>
                  <c:pt idx="16">
                    <c:v>11А</c:v>
                  </c:pt>
                  <c:pt idx="17">
                    <c:v>итого</c:v>
                  </c:pt>
                </c:lvl>
                <c:lvl>
                  <c:pt idx="0">
                    <c:v>Холохоева П.Б.</c:v>
                  </c:pt>
                  <c:pt idx="2">
                    <c:v>итого</c:v>
                  </c:pt>
                  <c:pt idx="3">
                    <c:v>Крылова А.Д.</c:v>
                  </c:pt>
                  <c:pt idx="4">
                    <c:v>Рахимова Р.Р.</c:v>
                  </c:pt>
                  <c:pt idx="5">
                    <c:v>итого</c:v>
                  </c:pt>
                  <c:pt idx="6">
                    <c:v>Рахимова Р.Р.</c:v>
                  </c:pt>
                  <c:pt idx="8">
                    <c:v>итого</c:v>
                  </c:pt>
                  <c:pt idx="9">
                    <c:v>Рахимова Р.Р.</c:v>
                  </c:pt>
                  <c:pt idx="11">
                    <c:v>итого</c:v>
                  </c:pt>
                  <c:pt idx="12">
                    <c:v>Холохоева П.Б.</c:v>
                  </c:pt>
                  <c:pt idx="14">
                    <c:v>итого </c:v>
                  </c:pt>
                  <c:pt idx="15">
                    <c:v>Холохоева П.Б.</c:v>
                  </c:pt>
                  <c:pt idx="16">
                    <c:v>Крылова А.Д.</c:v>
                  </c:pt>
                </c:lvl>
              </c:multiLvlStrCache>
            </c:multiLvlStrRef>
          </c:cat>
          <c:val>
            <c:numRef>
              <c:f>Лист1!$G$4:$G$21</c:f>
              <c:numCache>
                <c:formatCode>General</c:formatCode>
                <c:ptCount val="18"/>
                <c:pt idx="0">
                  <c:v>50</c:v>
                </c:pt>
                <c:pt idx="1">
                  <c:v>57</c:v>
                </c:pt>
                <c:pt idx="2">
                  <c:v>53</c:v>
                </c:pt>
                <c:pt idx="3">
                  <c:v>60</c:v>
                </c:pt>
                <c:pt idx="4">
                  <c:v>52</c:v>
                </c:pt>
                <c:pt idx="5">
                  <c:v>56</c:v>
                </c:pt>
                <c:pt idx="6">
                  <c:v>57</c:v>
                </c:pt>
                <c:pt idx="7">
                  <c:v>55</c:v>
                </c:pt>
                <c:pt idx="8">
                  <c:v>56</c:v>
                </c:pt>
                <c:pt idx="9">
                  <c:v>43</c:v>
                </c:pt>
                <c:pt idx="10">
                  <c:v>53</c:v>
                </c:pt>
                <c:pt idx="11">
                  <c:v>47</c:v>
                </c:pt>
                <c:pt idx="12">
                  <c:v>6</c:v>
                </c:pt>
                <c:pt idx="13">
                  <c:v>23</c:v>
                </c:pt>
                <c:pt idx="14">
                  <c:v>15</c:v>
                </c:pt>
                <c:pt idx="15">
                  <c:v>76</c:v>
                </c:pt>
                <c:pt idx="16">
                  <c:v>73</c:v>
                </c:pt>
                <c:pt idx="17">
                  <c:v>54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3077632"/>
        <c:axId val="43079168"/>
        <c:axId val="0"/>
      </c:bar3DChart>
      <c:catAx>
        <c:axId val="430776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3079168"/>
        <c:crosses val="autoZero"/>
        <c:auto val="1"/>
        <c:lblAlgn val="ctr"/>
        <c:lblOffset val="100"/>
        <c:noMultiLvlLbl val="0"/>
      </c:catAx>
      <c:valAx>
        <c:axId val="430791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3077632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2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Лист1!$K$159</c:f>
              <c:strCache>
                <c:ptCount val="1"/>
                <c:pt idx="0">
                  <c:v>%успев.</c:v>
                </c:pt>
              </c:strCache>
            </c:strRef>
          </c:tx>
          <c:invertIfNegative val="0"/>
          <c:cat>
            <c:multiLvlStrRef>
              <c:f>Лист1!$I$160:$J$168</c:f>
              <c:multiLvlStrCache>
                <c:ptCount val="9"/>
                <c:lvl>
                  <c:pt idx="3">
                    <c:v>7А</c:v>
                  </c:pt>
                  <c:pt idx="4">
                    <c:v>7Б</c:v>
                  </c:pt>
                  <c:pt idx="5">
                    <c:v>итого</c:v>
                  </c:pt>
                  <c:pt idx="6">
                    <c:v>10 А</c:v>
                  </c:pt>
                  <c:pt idx="7">
                    <c:v>11А</c:v>
                  </c:pt>
                  <c:pt idx="8">
                    <c:v>всего</c:v>
                  </c:pt>
                </c:lvl>
                <c:lvl>
                  <c:pt idx="1">
                    <c:v>Гильмутдинова Г.А.</c:v>
                  </c:pt>
                </c:lvl>
              </c:multiLvlStrCache>
            </c:multiLvlStrRef>
          </c:cat>
          <c:val>
            <c:numRef>
              <c:f>Лист1!$K$160:$K$168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</c:numCache>
            </c:numRef>
          </c:val>
        </c:ser>
        <c:ser>
          <c:idx val="1"/>
          <c:order val="1"/>
          <c:tx>
            <c:strRef>
              <c:f>Лист1!$L$159</c:f>
              <c:strCache>
                <c:ptCount val="1"/>
                <c:pt idx="0">
                  <c:v>% кач.знан.за 1 четв. 2013г.</c:v>
                </c:pt>
              </c:strCache>
            </c:strRef>
          </c:tx>
          <c:invertIfNegative val="0"/>
          <c:cat>
            <c:multiLvlStrRef>
              <c:f>Лист1!$I$160:$J$168</c:f>
              <c:multiLvlStrCache>
                <c:ptCount val="9"/>
                <c:lvl>
                  <c:pt idx="3">
                    <c:v>7А</c:v>
                  </c:pt>
                  <c:pt idx="4">
                    <c:v>7Б</c:v>
                  </c:pt>
                  <c:pt idx="5">
                    <c:v>итого</c:v>
                  </c:pt>
                  <c:pt idx="6">
                    <c:v>10 А</c:v>
                  </c:pt>
                  <c:pt idx="7">
                    <c:v>11А</c:v>
                  </c:pt>
                  <c:pt idx="8">
                    <c:v>всего</c:v>
                  </c:pt>
                </c:lvl>
                <c:lvl>
                  <c:pt idx="1">
                    <c:v>Гильмутдинова Г.А.</c:v>
                  </c:pt>
                </c:lvl>
              </c:multiLvlStrCache>
            </c:multiLvlStrRef>
          </c:cat>
          <c:val>
            <c:numRef>
              <c:f>Лист1!$L$160:$L$168</c:f>
              <c:numCache>
                <c:formatCode>General</c:formatCode>
                <c:ptCount val="9"/>
                <c:pt idx="3">
                  <c:v>65</c:v>
                </c:pt>
                <c:pt idx="4">
                  <c:v>66</c:v>
                </c:pt>
                <c:pt idx="5">
                  <c:v>66</c:v>
                </c:pt>
                <c:pt idx="6">
                  <c:v>68</c:v>
                </c:pt>
                <c:pt idx="7">
                  <c:v>65</c:v>
                </c:pt>
                <c:pt idx="8">
                  <c:v>66</c:v>
                </c:pt>
              </c:numCache>
            </c:numRef>
          </c:val>
        </c:ser>
        <c:ser>
          <c:idx val="2"/>
          <c:order val="2"/>
          <c:tx>
            <c:strRef>
              <c:f>Лист1!$M$159</c:f>
              <c:strCache>
                <c:ptCount val="1"/>
                <c:pt idx="0">
                  <c:v>%</c:v>
                </c:pt>
              </c:strCache>
            </c:strRef>
          </c:tx>
          <c:invertIfNegative val="0"/>
          <c:cat>
            <c:multiLvlStrRef>
              <c:f>Лист1!$I$160:$J$168</c:f>
              <c:multiLvlStrCache>
                <c:ptCount val="9"/>
                <c:lvl>
                  <c:pt idx="3">
                    <c:v>7А</c:v>
                  </c:pt>
                  <c:pt idx="4">
                    <c:v>7Б</c:v>
                  </c:pt>
                  <c:pt idx="5">
                    <c:v>итого</c:v>
                  </c:pt>
                  <c:pt idx="6">
                    <c:v>10 А</c:v>
                  </c:pt>
                  <c:pt idx="7">
                    <c:v>11А</c:v>
                  </c:pt>
                  <c:pt idx="8">
                    <c:v>всего</c:v>
                  </c:pt>
                </c:lvl>
                <c:lvl>
                  <c:pt idx="1">
                    <c:v>Гильмутдинова Г.А.</c:v>
                  </c:pt>
                </c:lvl>
              </c:multiLvlStrCache>
            </c:multiLvlStrRef>
          </c:cat>
          <c:val>
            <c:numRef>
              <c:f>Лист1!$M$160:$M$168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</c:numCache>
            </c:numRef>
          </c:val>
        </c:ser>
        <c:ser>
          <c:idx val="3"/>
          <c:order val="3"/>
          <c:tx>
            <c:strRef>
              <c:f>Лист1!$N$159</c:f>
              <c:strCache>
                <c:ptCount val="1"/>
                <c:pt idx="0">
                  <c:v>% кач.знан.за 2 четв. 2013г</c:v>
                </c:pt>
              </c:strCache>
            </c:strRef>
          </c:tx>
          <c:invertIfNegative val="0"/>
          <c:cat>
            <c:multiLvlStrRef>
              <c:f>Лист1!$I$160:$J$168</c:f>
              <c:multiLvlStrCache>
                <c:ptCount val="9"/>
                <c:lvl>
                  <c:pt idx="3">
                    <c:v>7А</c:v>
                  </c:pt>
                  <c:pt idx="4">
                    <c:v>7Б</c:v>
                  </c:pt>
                  <c:pt idx="5">
                    <c:v>итого</c:v>
                  </c:pt>
                  <c:pt idx="6">
                    <c:v>10 А</c:v>
                  </c:pt>
                  <c:pt idx="7">
                    <c:v>11А</c:v>
                  </c:pt>
                  <c:pt idx="8">
                    <c:v>всего</c:v>
                  </c:pt>
                </c:lvl>
                <c:lvl>
                  <c:pt idx="1">
                    <c:v>Гильмутдинова Г.А.</c:v>
                  </c:pt>
                </c:lvl>
              </c:multiLvlStrCache>
            </c:multiLvlStrRef>
          </c:cat>
          <c:val>
            <c:numRef>
              <c:f>Лист1!$N$160:$N$168</c:f>
              <c:numCache>
                <c:formatCode>General</c:formatCode>
                <c:ptCount val="9"/>
                <c:pt idx="3">
                  <c:v>81</c:v>
                </c:pt>
                <c:pt idx="4">
                  <c:v>70</c:v>
                </c:pt>
                <c:pt idx="5">
                  <c:v>75</c:v>
                </c:pt>
                <c:pt idx="6">
                  <c:v>72</c:v>
                </c:pt>
                <c:pt idx="7">
                  <c:v>65</c:v>
                </c:pt>
                <c:pt idx="8">
                  <c:v>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5282176"/>
        <c:axId val="105283968"/>
        <c:axId val="0"/>
      </c:bar3DChart>
      <c:catAx>
        <c:axId val="10528217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5283968"/>
        <c:crosses val="autoZero"/>
        <c:auto val="1"/>
        <c:lblAlgn val="ctr"/>
        <c:lblOffset val="100"/>
        <c:noMultiLvlLbl val="0"/>
      </c:catAx>
      <c:valAx>
        <c:axId val="1052839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528217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Лист1!$E$173</c:f>
              <c:strCache>
                <c:ptCount val="1"/>
                <c:pt idx="0">
                  <c:v>%успев.</c:v>
                </c:pt>
              </c:strCache>
            </c:strRef>
          </c:tx>
          <c:invertIfNegative val="0"/>
          <c:cat>
            <c:multiLvlStrRef>
              <c:f>Лист1!$C$174:$D$189</c:f>
              <c:multiLvlStrCache>
                <c:ptCount val="16"/>
                <c:lvl>
                  <c:pt idx="3">
                    <c:v>5А</c:v>
                  </c:pt>
                  <c:pt idx="4">
                    <c:v>5Б</c:v>
                  </c:pt>
                  <c:pt idx="5">
                    <c:v>итого</c:v>
                  </c:pt>
                  <c:pt idx="6">
                    <c:v>6 А</c:v>
                  </c:pt>
                  <c:pt idx="7">
                    <c:v>6Б</c:v>
                  </c:pt>
                  <c:pt idx="8">
                    <c:v>итого</c:v>
                  </c:pt>
                  <c:pt idx="9">
                    <c:v>8А</c:v>
                  </c:pt>
                  <c:pt idx="10">
                    <c:v>8Б</c:v>
                  </c:pt>
                  <c:pt idx="11">
                    <c:v>итого</c:v>
                  </c:pt>
                  <c:pt idx="12">
                    <c:v>9А</c:v>
                  </c:pt>
                  <c:pt idx="13">
                    <c:v>9Б</c:v>
                  </c:pt>
                  <c:pt idx="14">
                    <c:v>итого</c:v>
                  </c:pt>
                  <c:pt idx="15">
                    <c:v>всего</c:v>
                  </c:pt>
                </c:lvl>
                <c:lvl>
                  <c:pt idx="0">
                    <c:v>Халлирахманова А.М.</c:v>
                  </c:pt>
                </c:lvl>
              </c:multiLvlStrCache>
            </c:multiLvlStrRef>
          </c:cat>
          <c:val>
            <c:numRef>
              <c:f>Лист1!$E$174:$E$189</c:f>
              <c:numCache>
                <c:formatCode>General</c:formatCode>
                <c:ptCount val="16"/>
                <c:pt idx="0">
                  <c:v>0</c:v>
                </c:pt>
                <c:pt idx="1">
                  <c:v>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</c:numCache>
            </c:numRef>
          </c:val>
        </c:ser>
        <c:ser>
          <c:idx val="1"/>
          <c:order val="1"/>
          <c:tx>
            <c:strRef>
              <c:f>Лист1!$F$173</c:f>
              <c:strCache>
                <c:ptCount val="1"/>
                <c:pt idx="0">
                  <c:v>% кач.знан.за 1 четв. 2013г.</c:v>
                </c:pt>
              </c:strCache>
            </c:strRef>
          </c:tx>
          <c:invertIfNegative val="0"/>
          <c:cat>
            <c:multiLvlStrRef>
              <c:f>Лист1!$C$174:$D$189</c:f>
              <c:multiLvlStrCache>
                <c:ptCount val="16"/>
                <c:lvl>
                  <c:pt idx="3">
                    <c:v>5А</c:v>
                  </c:pt>
                  <c:pt idx="4">
                    <c:v>5Б</c:v>
                  </c:pt>
                  <c:pt idx="5">
                    <c:v>итого</c:v>
                  </c:pt>
                  <c:pt idx="6">
                    <c:v>6 А</c:v>
                  </c:pt>
                  <c:pt idx="7">
                    <c:v>6Б</c:v>
                  </c:pt>
                  <c:pt idx="8">
                    <c:v>итого</c:v>
                  </c:pt>
                  <c:pt idx="9">
                    <c:v>8А</c:v>
                  </c:pt>
                  <c:pt idx="10">
                    <c:v>8Б</c:v>
                  </c:pt>
                  <c:pt idx="11">
                    <c:v>итого</c:v>
                  </c:pt>
                  <c:pt idx="12">
                    <c:v>9А</c:v>
                  </c:pt>
                  <c:pt idx="13">
                    <c:v>9Б</c:v>
                  </c:pt>
                  <c:pt idx="14">
                    <c:v>итого</c:v>
                  </c:pt>
                  <c:pt idx="15">
                    <c:v>всего</c:v>
                  </c:pt>
                </c:lvl>
                <c:lvl>
                  <c:pt idx="0">
                    <c:v>Халлирахманова А.М.</c:v>
                  </c:pt>
                </c:lvl>
              </c:multiLvlStrCache>
            </c:multiLvlStrRef>
          </c:cat>
          <c:val>
            <c:numRef>
              <c:f>Лист1!$F$174:$F$189</c:f>
              <c:numCache>
                <c:formatCode>General</c:formatCode>
                <c:ptCount val="16"/>
                <c:pt idx="6">
                  <c:v>76</c:v>
                </c:pt>
                <c:pt idx="7">
                  <c:v>73</c:v>
                </c:pt>
                <c:pt idx="8">
                  <c:v>75</c:v>
                </c:pt>
                <c:pt idx="9">
                  <c:v>68</c:v>
                </c:pt>
                <c:pt idx="10">
                  <c:v>52</c:v>
                </c:pt>
                <c:pt idx="11">
                  <c:v>60</c:v>
                </c:pt>
                <c:pt idx="12">
                  <c:v>52</c:v>
                </c:pt>
                <c:pt idx="13">
                  <c:v>62</c:v>
                </c:pt>
                <c:pt idx="14">
                  <c:v>57</c:v>
                </c:pt>
                <c:pt idx="15">
                  <c:v>64</c:v>
                </c:pt>
              </c:numCache>
            </c:numRef>
          </c:val>
        </c:ser>
        <c:ser>
          <c:idx val="2"/>
          <c:order val="2"/>
          <c:tx>
            <c:strRef>
              <c:f>Лист1!$G$173</c:f>
              <c:strCache>
                <c:ptCount val="1"/>
                <c:pt idx="0">
                  <c:v>%</c:v>
                </c:pt>
              </c:strCache>
            </c:strRef>
          </c:tx>
          <c:invertIfNegative val="0"/>
          <c:cat>
            <c:multiLvlStrRef>
              <c:f>Лист1!$C$174:$D$189</c:f>
              <c:multiLvlStrCache>
                <c:ptCount val="16"/>
                <c:lvl>
                  <c:pt idx="3">
                    <c:v>5А</c:v>
                  </c:pt>
                  <c:pt idx="4">
                    <c:v>5Б</c:v>
                  </c:pt>
                  <c:pt idx="5">
                    <c:v>итого</c:v>
                  </c:pt>
                  <c:pt idx="6">
                    <c:v>6 А</c:v>
                  </c:pt>
                  <c:pt idx="7">
                    <c:v>6Б</c:v>
                  </c:pt>
                  <c:pt idx="8">
                    <c:v>итого</c:v>
                  </c:pt>
                  <c:pt idx="9">
                    <c:v>8А</c:v>
                  </c:pt>
                  <c:pt idx="10">
                    <c:v>8Б</c:v>
                  </c:pt>
                  <c:pt idx="11">
                    <c:v>итого</c:v>
                  </c:pt>
                  <c:pt idx="12">
                    <c:v>9А</c:v>
                  </c:pt>
                  <c:pt idx="13">
                    <c:v>9Б</c:v>
                  </c:pt>
                  <c:pt idx="14">
                    <c:v>итого</c:v>
                  </c:pt>
                  <c:pt idx="15">
                    <c:v>всего</c:v>
                  </c:pt>
                </c:lvl>
                <c:lvl>
                  <c:pt idx="0">
                    <c:v>Халлирахманова А.М.</c:v>
                  </c:pt>
                </c:lvl>
              </c:multiLvlStrCache>
            </c:multiLvlStrRef>
          </c:cat>
          <c:val>
            <c:numRef>
              <c:f>Лист1!$G$174:$G$189</c:f>
              <c:numCache>
                <c:formatCode>General</c:formatCode>
                <c:ptCount val="1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  <c:pt idx="14">
                  <c:v>100</c:v>
                </c:pt>
                <c:pt idx="15">
                  <c:v>100</c:v>
                </c:pt>
              </c:numCache>
            </c:numRef>
          </c:val>
        </c:ser>
        <c:ser>
          <c:idx val="3"/>
          <c:order val="3"/>
          <c:tx>
            <c:strRef>
              <c:f>Лист1!$H$173</c:f>
              <c:strCache>
                <c:ptCount val="1"/>
                <c:pt idx="0">
                  <c:v>% кач.знан.за 2 четв. 2013г</c:v>
                </c:pt>
              </c:strCache>
            </c:strRef>
          </c:tx>
          <c:invertIfNegative val="0"/>
          <c:cat>
            <c:multiLvlStrRef>
              <c:f>Лист1!$C$174:$D$189</c:f>
              <c:multiLvlStrCache>
                <c:ptCount val="16"/>
                <c:lvl>
                  <c:pt idx="3">
                    <c:v>5А</c:v>
                  </c:pt>
                  <c:pt idx="4">
                    <c:v>5Б</c:v>
                  </c:pt>
                  <c:pt idx="5">
                    <c:v>итого</c:v>
                  </c:pt>
                  <c:pt idx="6">
                    <c:v>6 А</c:v>
                  </c:pt>
                  <c:pt idx="7">
                    <c:v>6Б</c:v>
                  </c:pt>
                  <c:pt idx="8">
                    <c:v>итого</c:v>
                  </c:pt>
                  <c:pt idx="9">
                    <c:v>8А</c:v>
                  </c:pt>
                  <c:pt idx="10">
                    <c:v>8Б</c:v>
                  </c:pt>
                  <c:pt idx="11">
                    <c:v>итого</c:v>
                  </c:pt>
                  <c:pt idx="12">
                    <c:v>9А</c:v>
                  </c:pt>
                  <c:pt idx="13">
                    <c:v>9Б</c:v>
                  </c:pt>
                  <c:pt idx="14">
                    <c:v>итого</c:v>
                  </c:pt>
                  <c:pt idx="15">
                    <c:v>всего</c:v>
                  </c:pt>
                </c:lvl>
                <c:lvl>
                  <c:pt idx="0">
                    <c:v>Халлирахманова А.М.</c:v>
                  </c:pt>
                </c:lvl>
              </c:multiLvlStrCache>
            </c:multiLvlStrRef>
          </c:cat>
          <c:val>
            <c:numRef>
              <c:f>Лист1!$H$174:$H$189</c:f>
              <c:numCache>
                <c:formatCode>General</c:formatCode>
                <c:ptCount val="16"/>
                <c:pt idx="3">
                  <c:v>79</c:v>
                </c:pt>
                <c:pt idx="4">
                  <c:v>78</c:v>
                </c:pt>
                <c:pt idx="5">
                  <c:v>79</c:v>
                </c:pt>
                <c:pt idx="6">
                  <c:v>81</c:v>
                </c:pt>
                <c:pt idx="7">
                  <c:v>73</c:v>
                </c:pt>
                <c:pt idx="8">
                  <c:v>77</c:v>
                </c:pt>
                <c:pt idx="9">
                  <c:v>76</c:v>
                </c:pt>
                <c:pt idx="10">
                  <c:v>68</c:v>
                </c:pt>
                <c:pt idx="11">
                  <c:v>72</c:v>
                </c:pt>
                <c:pt idx="12">
                  <c:v>61</c:v>
                </c:pt>
                <c:pt idx="13">
                  <c:v>58</c:v>
                </c:pt>
                <c:pt idx="14">
                  <c:v>59</c:v>
                </c:pt>
                <c:pt idx="15">
                  <c:v>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95617024"/>
        <c:axId val="95618560"/>
        <c:axId val="0"/>
      </c:bar3DChart>
      <c:catAx>
        <c:axId val="9561702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5618560"/>
        <c:crosses val="autoZero"/>
        <c:auto val="1"/>
        <c:lblAlgn val="ctr"/>
        <c:lblOffset val="100"/>
        <c:noMultiLvlLbl val="0"/>
      </c:catAx>
      <c:valAx>
        <c:axId val="956185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561702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Лист1!$E$195</c:f>
              <c:strCache>
                <c:ptCount val="1"/>
                <c:pt idx="0">
                  <c:v>класс</c:v>
                </c:pt>
              </c:strCache>
            </c:strRef>
          </c:tx>
          <c:invertIfNegative val="0"/>
          <c:cat>
            <c:strRef>
              <c:f>Лист1!$D$196:$D$210</c:f>
              <c:strCache>
                <c:ptCount val="15"/>
                <c:pt idx="0">
                  <c:v>Халлирахманова  А.М.</c:v>
                </c:pt>
                <c:pt idx="2">
                  <c:v>итого</c:v>
                </c:pt>
                <c:pt idx="3">
                  <c:v>Гильмутдинова Г.А.</c:v>
                </c:pt>
                <c:pt idx="5">
                  <c:v>итого</c:v>
                </c:pt>
                <c:pt idx="6">
                  <c:v>Халлирахманова  А.М</c:v>
                </c:pt>
                <c:pt idx="8">
                  <c:v>итого</c:v>
                </c:pt>
                <c:pt idx="9">
                  <c:v>Халлирахманова  А.М</c:v>
                </c:pt>
                <c:pt idx="11">
                  <c:v>итого</c:v>
                </c:pt>
                <c:pt idx="12">
                  <c:v>Халлирахманова  А.М</c:v>
                </c:pt>
                <c:pt idx="13">
                  <c:v>Халлирахманова  А.М</c:v>
                </c:pt>
                <c:pt idx="14">
                  <c:v>всего</c:v>
                </c:pt>
              </c:strCache>
            </c:strRef>
          </c:cat>
          <c:val>
            <c:numRef>
              <c:f>Лист1!$E$196:$E$210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3">
                  <c:v>0</c:v>
                </c:pt>
                <c:pt idx="4">
                  <c:v>0</c:v>
                </c:pt>
                <c:pt idx="6">
                  <c:v>0</c:v>
                </c:pt>
                <c:pt idx="7">
                  <c:v>0</c:v>
                </c:pt>
                <c:pt idx="9">
                  <c:v>0</c:v>
                </c:pt>
                <c:pt idx="10">
                  <c:v>0</c:v>
                </c:pt>
                <c:pt idx="12">
                  <c:v>0</c:v>
                </c:pt>
                <c:pt idx="13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Лист1!$F$195</c:f>
              <c:strCache>
                <c:ptCount val="1"/>
                <c:pt idx="0">
                  <c:v>кач 2 четв</c:v>
                </c:pt>
              </c:strCache>
            </c:strRef>
          </c:tx>
          <c:invertIfNegative val="0"/>
          <c:cat>
            <c:strRef>
              <c:f>Лист1!$D$196:$D$210</c:f>
              <c:strCache>
                <c:ptCount val="15"/>
                <c:pt idx="0">
                  <c:v>Халлирахманова  А.М.</c:v>
                </c:pt>
                <c:pt idx="2">
                  <c:v>итого</c:v>
                </c:pt>
                <c:pt idx="3">
                  <c:v>Гильмутдинова Г.А.</c:v>
                </c:pt>
                <c:pt idx="5">
                  <c:v>итого</c:v>
                </c:pt>
                <c:pt idx="6">
                  <c:v>Халлирахманова  А.М</c:v>
                </c:pt>
                <c:pt idx="8">
                  <c:v>итого</c:v>
                </c:pt>
                <c:pt idx="9">
                  <c:v>Халлирахманова  А.М</c:v>
                </c:pt>
                <c:pt idx="11">
                  <c:v>итого</c:v>
                </c:pt>
                <c:pt idx="12">
                  <c:v>Халлирахманова  А.М</c:v>
                </c:pt>
                <c:pt idx="13">
                  <c:v>Халлирахманова  А.М</c:v>
                </c:pt>
                <c:pt idx="14">
                  <c:v>всего</c:v>
                </c:pt>
              </c:strCache>
            </c:strRef>
          </c:cat>
          <c:val>
            <c:numRef>
              <c:f>Лист1!$F$196:$F$210</c:f>
              <c:numCache>
                <c:formatCode>General</c:formatCode>
                <c:ptCount val="15"/>
                <c:pt idx="0">
                  <c:v>81</c:v>
                </c:pt>
                <c:pt idx="1">
                  <c:v>77</c:v>
                </c:pt>
                <c:pt idx="2">
                  <c:v>79</c:v>
                </c:pt>
                <c:pt idx="3">
                  <c:v>88</c:v>
                </c:pt>
                <c:pt idx="4">
                  <c:v>70</c:v>
                </c:pt>
                <c:pt idx="5">
                  <c:v>79</c:v>
                </c:pt>
                <c:pt idx="6">
                  <c:v>76</c:v>
                </c:pt>
                <c:pt idx="7">
                  <c:v>63</c:v>
                </c:pt>
                <c:pt idx="8">
                  <c:v>70</c:v>
                </c:pt>
                <c:pt idx="9">
                  <c:v>48</c:v>
                </c:pt>
                <c:pt idx="10">
                  <c:v>58</c:v>
                </c:pt>
                <c:pt idx="11">
                  <c:v>53</c:v>
                </c:pt>
                <c:pt idx="12">
                  <c:v>84</c:v>
                </c:pt>
                <c:pt idx="13">
                  <c:v>94</c:v>
                </c:pt>
                <c:pt idx="14">
                  <c:v>77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5488384"/>
        <c:axId val="105489920"/>
        <c:axId val="0"/>
      </c:bar3DChart>
      <c:catAx>
        <c:axId val="1054883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5489920"/>
        <c:crosses val="autoZero"/>
        <c:auto val="1"/>
        <c:lblAlgn val="ctr"/>
        <c:lblOffset val="100"/>
        <c:noMultiLvlLbl val="0"/>
      </c:catAx>
      <c:valAx>
        <c:axId val="10548992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5488384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801488443394245"/>
          <c:y val="0.11900510451448931"/>
          <c:w val="0.76161335257999263"/>
          <c:h val="0.3682010804843528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Лист1!$D$225</c:f>
              <c:strCache>
                <c:ptCount val="1"/>
                <c:pt idx="0">
                  <c:v>класс</c:v>
                </c:pt>
              </c:strCache>
            </c:strRef>
          </c:tx>
          <c:invertIfNegative val="0"/>
          <c:cat>
            <c:strRef>
              <c:f>Лист1!$C$226:$C$259</c:f>
              <c:strCache>
                <c:ptCount val="34"/>
                <c:pt idx="0">
                  <c:v>Нурмагамбетова Д.К.</c:v>
                </c:pt>
                <c:pt idx="2">
                  <c:v>итого</c:v>
                </c:pt>
                <c:pt idx="3">
                  <c:v>Шумай Л.В.</c:v>
                </c:pt>
                <c:pt idx="5">
                  <c:v>итого</c:v>
                </c:pt>
                <c:pt idx="6">
                  <c:v>Нурмагамбетова Д.К.</c:v>
                </c:pt>
                <c:pt idx="8">
                  <c:v>итого</c:v>
                </c:pt>
                <c:pt idx="9">
                  <c:v>Боранбаевам.С.</c:v>
                </c:pt>
                <c:pt idx="11">
                  <c:v>итого</c:v>
                </c:pt>
                <c:pt idx="12">
                  <c:v>Шумай Л.В.</c:v>
                </c:pt>
                <c:pt idx="14">
                  <c:v>итого</c:v>
                </c:pt>
                <c:pt idx="15">
                  <c:v>Нурмагамбетова Д.К</c:v>
                </c:pt>
                <c:pt idx="17">
                  <c:v>итого</c:v>
                </c:pt>
                <c:pt idx="18">
                  <c:v>Нурмагамбетова Д.К</c:v>
                </c:pt>
                <c:pt idx="19">
                  <c:v>Нурмагамбетова Д.К</c:v>
                </c:pt>
                <c:pt idx="20">
                  <c:v>итого</c:v>
                </c:pt>
                <c:pt idx="21">
                  <c:v>Шумай Л.В.</c:v>
                </c:pt>
                <c:pt idx="23">
                  <c:v>итого</c:v>
                </c:pt>
                <c:pt idx="24">
                  <c:v>Боранбаева М.С.</c:v>
                </c:pt>
                <c:pt idx="25">
                  <c:v>Боранбаева М.С.</c:v>
                </c:pt>
                <c:pt idx="26">
                  <c:v>итого</c:v>
                </c:pt>
                <c:pt idx="27">
                  <c:v>Шумай Л.В</c:v>
                </c:pt>
                <c:pt idx="28">
                  <c:v>Боранбаева М.С.</c:v>
                </c:pt>
                <c:pt idx="29">
                  <c:v>итого</c:v>
                </c:pt>
                <c:pt idx="30">
                  <c:v>Шумай Л.В</c:v>
                </c:pt>
                <c:pt idx="31">
                  <c:v>Боранбаева М.С.</c:v>
                </c:pt>
                <c:pt idx="32">
                  <c:v>итого</c:v>
                </c:pt>
                <c:pt idx="33">
                  <c:v>всего</c:v>
                </c:pt>
              </c:strCache>
            </c:strRef>
          </c:cat>
          <c:val>
            <c:numRef>
              <c:f>Лист1!$D$226:$D$259</c:f>
              <c:numCache>
                <c:formatCode>General</c:formatCode>
                <c:ptCount val="34"/>
                <c:pt idx="0">
                  <c:v>0</c:v>
                </c:pt>
                <c:pt idx="1">
                  <c:v>0</c:v>
                </c:pt>
                <c:pt idx="3">
                  <c:v>0</c:v>
                </c:pt>
                <c:pt idx="4">
                  <c:v>0</c:v>
                </c:pt>
                <c:pt idx="6">
                  <c:v>0</c:v>
                </c:pt>
                <c:pt idx="7">
                  <c:v>0</c:v>
                </c:pt>
                <c:pt idx="9">
                  <c:v>0</c:v>
                </c:pt>
                <c:pt idx="10">
                  <c:v>0</c:v>
                </c:pt>
                <c:pt idx="12">
                  <c:v>0</c:v>
                </c:pt>
                <c:pt idx="13">
                  <c:v>0</c:v>
                </c:pt>
                <c:pt idx="15">
                  <c:v>0</c:v>
                </c:pt>
                <c:pt idx="16">
                  <c:v>0</c:v>
                </c:pt>
                <c:pt idx="18">
                  <c:v>0</c:v>
                </c:pt>
                <c:pt idx="19">
                  <c:v>0</c:v>
                </c:pt>
                <c:pt idx="21">
                  <c:v>0</c:v>
                </c:pt>
                <c:pt idx="22">
                  <c:v>0</c:v>
                </c:pt>
                <c:pt idx="24">
                  <c:v>0</c:v>
                </c:pt>
                <c:pt idx="25">
                  <c:v>0</c:v>
                </c:pt>
                <c:pt idx="27">
                  <c:v>0</c:v>
                </c:pt>
                <c:pt idx="28">
                  <c:v>0</c:v>
                </c:pt>
                <c:pt idx="30">
                  <c:v>0</c:v>
                </c:pt>
                <c:pt idx="31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Лист1!$E$225</c:f>
              <c:strCache>
                <c:ptCount val="1"/>
                <c:pt idx="0">
                  <c:v>кач1 чет.</c:v>
                </c:pt>
              </c:strCache>
            </c:strRef>
          </c:tx>
          <c:invertIfNegative val="0"/>
          <c:cat>
            <c:strRef>
              <c:f>Лист1!$C$226:$C$259</c:f>
              <c:strCache>
                <c:ptCount val="34"/>
                <c:pt idx="0">
                  <c:v>Нурмагамбетова Д.К.</c:v>
                </c:pt>
                <c:pt idx="2">
                  <c:v>итого</c:v>
                </c:pt>
                <c:pt idx="3">
                  <c:v>Шумай Л.В.</c:v>
                </c:pt>
                <c:pt idx="5">
                  <c:v>итого</c:v>
                </c:pt>
                <c:pt idx="6">
                  <c:v>Нурмагамбетова Д.К.</c:v>
                </c:pt>
                <c:pt idx="8">
                  <c:v>итого</c:v>
                </c:pt>
                <c:pt idx="9">
                  <c:v>Боранбаевам.С.</c:v>
                </c:pt>
                <c:pt idx="11">
                  <c:v>итого</c:v>
                </c:pt>
                <c:pt idx="12">
                  <c:v>Шумай Л.В.</c:v>
                </c:pt>
                <c:pt idx="14">
                  <c:v>итого</c:v>
                </c:pt>
                <c:pt idx="15">
                  <c:v>Нурмагамбетова Д.К</c:v>
                </c:pt>
                <c:pt idx="17">
                  <c:v>итого</c:v>
                </c:pt>
                <c:pt idx="18">
                  <c:v>Нурмагамбетова Д.К</c:v>
                </c:pt>
                <c:pt idx="19">
                  <c:v>Нурмагамбетова Д.К</c:v>
                </c:pt>
                <c:pt idx="20">
                  <c:v>итого</c:v>
                </c:pt>
                <c:pt idx="21">
                  <c:v>Шумай Л.В.</c:v>
                </c:pt>
                <c:pt idx="23">
                  <c:v>итого</c:v>
                </c:pt>
                <c:pt idx="24">
                  <c:v>Боранбаева М.С.</c:v>
                </c:pt>
                <c:pt idx="25">
                  <c:v>Боранбаева М.С.</c:v>
                </c:pt>
                <c:pt idx="26">
                  <c:v>итого</c:v>
                </c:pt>
                <c:pt idx="27">
                  <c:v>Шумай Л.В</c:v>
                </c:pt>
                <c:pt idx="28">
                  <c:v>Боранбаева М.С.</c:v>
                </c:pt>
                <c:pt idx="29">
                  <c:v>итого</c:v>
                </c:pt>
                <c:pt idx="30">
                  <c:v>Шумай Л.В</c:v>
                </c:pt>
                <c:pt idx="31">
                  <c:v>Боранбаева М.С.</c:v>
                </c:pt>
                <c:pt idx="32">
                  <c:v>итого</c:v>
                </c:pt>
                <c:pt idx="33">
                  <c:v>всего</c:v>
                </c:pt>
              </c:strCache>
            </c:strRef>
          </c:cat>
          <c:val>
            <c:numRef>
              <c:f>Лист1!$E$226:$E$259</c:f>
              <c:numCache>
                <c:formatCode>General</c:formatCode>
                <c:ptCount val="34"/>
                <c:pt idx="0">
                  <c:v>85</c:v>
                </c:pt>
                <c:pt idx="1">
                  <c:v>85</c:v>
                </c:pt>
                <c:pt idx="2">
                  <c:v>85</c:v>
                </c:pt>
                <c:pt idx="3">
                  <c:v>81</c:v>
                </c:pt>
                <c:pt idx="4">
                  <c:v>65</c:v>
                </c:pt>
                <c:pt idx="5">
                  <c:v>73</c:v>
                </c:pt>
                <c:pt idx="6">
                  <c:v>84</c:v>
                </c:pt>
                <c:pt idx="7">
                  <c:v>50</c:v>
                </c:pt>
                <c:pt idx="8">
                  <c:v>67</c:v>
                </c:pt>
                <c:pt idx="9">
                  <c:v>69</c:v>
                </c:pt>
                <c:pt idx="10">
                  <c:v>91</c:v>
                </c:pt>
                <c:pt idx="11">
                  <c:v>80</c:v>
                </c:pt>
                <c:pt idx="12">
                  <c:v>54</c:v>
                </c:pt>
                <c:pt idx="13">
                  <c:v>77</c:v>
                </c:pt>
                <c:pt idx="14">
                  <c:v>70</c:v>
                </c:pt>
                <c:pt idx="15">
                  <c:v>77</c:v>
                </c:pt>
                <c:pt idx="16">
                  <c:v>71</c:v>
                </c:pt>
                <c:pt idx="17">
                  <c:v>74</c:v>
                </c:pt>
                <c:pt idx="18">
                  <c:v>63</c:v>
                </c:pt>
                <c:pt idx="19">
                  <c:v>63</c:v>
                </c:pt>
                <c:pt idx="20">
                  <c:v>63</c:v>
                </c:pt>
                <c:pt idx="21">
                  <c:v>69</c:v>
                </c:pt>
                <c:pt idx="22">
                  <c:v>50</c:v>
                </c:pt>
                <c:pt idx="23">
                  <c:v>60</c:v>
                </c:pt>
                <c:pt idx="24">
                  <c:v>50</c:v>
                </c:pt>
                <c:pt idx="25">
                  <c:v>66</c:v>
                </c:pt>
                <c:pt idx="26">
                  <c:v>58</c:v>
                </c:pt>
                <c:pt idx="27">
                  <c:v>77</c:v>
                </c:pt>
                <c:pt idx="28">
                  <c:v>91</c:v>
                </c:pt>
                <c:pt idx="29">
                  <c:v>84</c:v>
                </c:pt>
                <c:pt idx="30">
                  <c:v>82</c:v>
                </c:pt>
                <c:pt idx="31">
                  <c:v>76</c:v>
                </c:pt>
                <c:pt idx="32">
                  <c:v>76</c:v>
                </c:pt>
                <c:pt idx="33">
                  <c:v>73</c:v>
                </c:pt>
              </c:numCache>
            </c:numRef>
          </c:val>
        </c:ser>
        <c:ser>
          <c:idx val="2"/>
          <c:order val="2"/>
          <c:tx>
            <c:strRef>
              <c:f>Лист1!$F$225</c:f>
              <c:strCache>
                <c:ptCount val="1"/>
                <c:pt idx="0">
                  <c:v>кач 2 четв</c:v>
                </c:pt>
              </c:strCache>
            </c:strRef>
          </c:tx>
          <c:invertIfNegative val="0"/>
          <c:cat>
            <c:strRef>
              <c:f>Лист1!$C$226:$C$259</c:f>
              <c:strCache>
                <c:ptCount val="34"/>
                <c:pt idx="0">
                  <c:v>Нурмагамбетова Д.К.</c:v>
                </c:pt>
                <c:pt idx="2">
                  <c:v>итого</c:v>
                </c:pt>
                <c:pt idx="3">
                  <c:v>Шумай Л.В.</c:v>
                </c:pt>
                <c:pt idx="5">
                  <c:v>итого</c:v>
                </c:pt>
                <c:pt idx="6">
                  <c:v>Нурмагамбетова Д.К.</c:v>
                </c:pt>
                <c:pt idx="8">
                  <c:v>итого</c:v>
                </c:pt>
                <c:pt idx="9">
                  <c:v>Боранбаевам.С.</c:v>
                </c:pt>
                <c:pt idx="11">
                  <c:v>итого</c:v>
                </c:pt>
                <c:pt idx="12">
                  <c:v>Шумай Л.В.</c:v>
                </c:pt>
                <c:pt idx="14">
                  <c:v>итого</c:v>
                </c:pt>
                <c:pt idx="15">
                  <c:v>Нурмагамбетова Д.К</c:v>
                </c:pt>
                <c:pt idx="17">
                  <c:v>итого</c:v>
                </c:pt>
                <c:pt idx="18">
                  <c:v>Нурмагамбетова Д.К</c:v>
                </c:pt>
                <c:pt idx="19">
                  <c:v>Нурмагамбетова Д.К</c:v>
                </c:pt>
                <c:pt idx="20">
                  <c:v>итого</c:v>
                </c:pt>
                <c:pt idx="21">
                  <c:v>Шумай Л.В.</c:v>
                </c:pt>
                <c:pt idx="23">
                  <c:v>итого</c:v>
                </c:pt>
                <c:pt idx="24">
                  <c:v>Боранбаева М.С.</c:v>
                </c:pt>
                <c:pt idx="25">
                  <c:v>Боранбаева М.С.</c:v>
                </c:pt>
                <c:pt idx="26">
                  <c:v>итого</c:v>
                </c:pt>
                <c:pt idx="27">
                  <c:v>Шумай Л.В</c:v>
                </c:pt>
                <c:pt idx="28">
                  <c:v>Боранбаева М.С.</c:v>
                </c:pt>
                <c:pt idx="29">
                  <c:v>итого</c:v>
                </c:pt>
                <c:pt idx="30">
                  <c:v>Шумай Л.В</c:v>
                </c:pt>
                <c:pt idx="31">
                  <c:v>Боранбаева М.С.</c:v>
                </c:pt>
                <c:pt idx="32">
                  <c:v>итого</c:v>
                </c:pt>
                <c:pt idx="33">
                  <c:v>всего</c:v>
                </c:pt>
              </c:strCache>
            </c:strRef>
          </c:cat>
          <c:val>
            <c:numRef>
              <c:f>Лист1!$F$226:$F$259</c:f>
              <c:numCache>
                <c:formatCode>General</c:formatCode>
                <c:ptCount val="34"/>
                <c:pt idx="0">
                  <c:v>71</c:v>
                </c:pt>
                <c:pt idx="1">
                  <c:v>78</c:v>
                </c:pt>
                <c:pt idx="2">
                  <c:v>74</c:v>
                </c:pt>
                <c:pt idx="3">
                  <c:v>73</c:v>
                </c:pt>
                <c:pt idx="4">
                  <c:v>65</c:v>
                </c:pt>
                <c:pt idx="5">
                  <c:v>70</c:v>
                </c:pt>
                <c:pt idx="6">
                  <c:v>46</c:v>
                </c:pt>
                <c:pt idx="7">
                  <c:v>57</c:v>
                </c:pt>
                <c:pt idx="8">
                  <c:v>51</c:v>
                </c:pt>
                <c:pt idx="9">
                  <c:v>76</c:v>
                </c:pt>
                <c:pt idx="10">
                  <c:v>91</c:v>
                </c:pt>
                <c:pt idx="11">
                  <c:v>83</c:v>
                </c:pt>
                <c:pt idx="12">
                  <c:v>61</c:v>
                </c:pt>
                <c:pt idx="13">
                  <c:v>70</c:v>
                </c:pt>
                <c:pt idx="14">
                  <c:v>65</c:v>
                </c:pt>
                <c:pt idx="15">
                  <c:v>77</c:v>
                </c:pt>
                <c:pt idx="16">
                  <c:v>78</c:v>
                </c:pt>
                <c:pt idx="17">
                  <c:v>77</c:v>
                </c:pt>
                <c:pt idx="18">
                  <c:v>62</c:v>
                </c:pt>
                <c:pt idx="19">
                  <c:v>79</c:v>
                </c:pt>
                <c:pt idx="20">
                  <c:v>70</c:v>
                </c:pt>
                <c:pt idx="21">
                  <c:v>90</c:v>
                </c:pt>
                <c:pt idx="22">
                  <c:v>50</c:v>
                </c:pt>
                <c:pt idx="23">
                  <c:v>70</c:v>
                </c:pt>
                <c:pt idx="24">
                  <c:v>58</c:v>
                </c:pt>
                <c:pt idx="25">
                  <c:v>66</c:v>
                </c:pt>
                <c:pt idx="26">
                  <c:v>62</c:v>
                </c:pt>
                <c:pt idx="27">
                  <c:v>61</c:v>
                </c:pt>
                <c:pt idx="28">
                  <c:v>91</c:v>
                </c:pt>
                <c:pt idx="29">
                  <c:v>76</c:v>
                </c:pt>
                <c:pt idx="30">
                  <c:v>82</c:v>
                </c:pt>
                <c:pt idx="31">
                  <c:v>76</c:v>
                </c:pt>
                <c:pt idx="32">
                  <c:v>76</c:v>
                </c:pt>
                <c:pt idx="33">
                  <c:v>71</c:v>
                </c:pt>
              </c:numCache>
            </c:numRef>
          </c:val>
        </c:ser>
        <c:ser>
          <c:idx val="3"/>
          <c:order val="3"/>
          <c:tx>
            <c:strRef>
              <c:f>Лист1!$G$225</c:f>
              <c:strCache>
                <c:ptCount val="1"/>
                <c:pt idx="0">
                  <c:v>ср.2 четв</c:v>
                </c:pt>
              </c:strCache>
            </c:strRef>
          </c:tx>
          <c:invertIfNegative val="0"/>
          <c:cat>
            <c:strRef>
              <c:f>Лист1!$C$226:$C$259</c:f>
              <c:strCache>
                <c:ptCount val="34"/>
                <c:pt idx="0">
                  <c:v>Нурмагамбетова Д.К.</c:v>
                </c:pt>
                <c:pt idx="2">
                  <c:v>итого</c:v>
                </c:pt>
                <c:pt idx="3">
                  <c:v>Шумай Л.В.</c:v>
                </c:pt>
                <c:pt idx="5">
                  <c:v>итого</c:v>
                </c:pt>
                <c:pt idx="6">
                  <c:v>Нурмагамбетова Д.К.</c:v>
                </c:pt>
                <c:pt idx="8">
                  <c:v>итого</c:v>
                </c:pt>
                <c:pt idx="9">
                  <c:v>Боранбаевам.С.</c:v>
                </c:pt>
                <c:pt idx="11">
                  <c:v>итого</c:v>
                </c:pt>
                <c:pt idx="12">
                  <c:v>Шумай Л.В.</c:v>
                </c:pt>
                <c:pt idx="14">
                  <c:v>итого</c:v>
                </c:pt>
                <c:pt idx="15">
                  <c:v>Нурмагамбетова Д.К</c:v>
                </c:pt>
                <c:pt idx="17">
                  <c:v>итого</c:v>
                </c:pt>
                <c:pt idx="18">
                  <c:v>Нурмагамбетова Д.К</c:v>
                </c:pt>
                <c:pt idx="19">
                  <c:v>Нурмагамбетова Д.К</c:v>
                </c:pt>
                <c:pt idx="20">
                  <c:v>итого</c:v>
                </c:pt>
                <c:pt idx="21">
                  <c:v>Шумай Л.В.</c:v>
                </c:pt>
                <c:pt idx="23">
                  <c:v>итого</c:v>
                </c:pt>
                <c:pt idx="24">
                  <c:v>Боранбаева М.С.</c:v>
                </c:pt>
                <c:pt idx="25">
                  <c:v>Боранбаева М.С.</c:v>
                </c:pt>
                <c:pt idx="26">
                  <c:v>итого</c:v>
                </c:pt>
                <c:pt idx="27">
                  <c:v>Шумай Л.В</c:v>
                </c:pt>
                <c:pt idx="28">
                  <c:v>Боранбаева М.С.</c:v>
                </c:pt>
                <c:pt idx="29">
                  <c:v>итого</c:v>
                </c:pt>
                <c:pt idx="30">
                  <c:v>Шумай Л.В</c:v>
                </c:pt>
                <c:pt idx="31">
                  <c:v>Боранбаева М.С.</c:v>
                </c:pt>
                <c:pt idx="32">
                  <c:v>итого</c:v>
                </c:pt>
                <c:pt idx="33">
                  <c:v>всего</c:v>
                </c:pt>
              </c:strCache>
            </c:strRef>
          </c:cat>
          <c:val>
            <c:numRef>
              <c:f>Лист1!$G$226:$G$259</c:f>
              <c:numCache>
                <c:formatCode>General</c:formatCode>
                <c:ptCount val="34"/>
                <c:pt idx="0">
                  <c:v>55</c:v>
                </c:pt>
                <c:pt idx="1">
                  <c:v>77</c:v>
                </c:pt>
                <c:pt idx="2">
                  <c:v>66</c:v>
                </c:pt>
                <c:pt idx="3">
                  <c:v>44</c:v>
                </c:pt>
                <c:pt idx="4">
                  <c:v>69</c:v>
                </c:pt>
                <c:pt idx="5">
                  <c:v>56</c:v>
                </c:pt>
                <c:pt idx="6">
                  <c:v>37</c:v>
                </c:pt>
                <c:pt idx="7">
                  <c:v>31</c:v>
                </c:pt>
                <c:pt idx="8">
                  <c:v>34</c:v>
                </c:pt>
                <c:pt idx="9">
                  <c:v>72</c:v>
                </c:pt>
                <c:pt idx="10">
                  <c:v>75</c:v>
                </c:pt>
                <c:pt idx="11">
                  <c:v>73</c:v>
                </c:pt>
                <c:pt idx="12">
                  <c:v>61</c:v>
                </c:pt>
                <c:pt idx="13">
                  <c:v>70</c:v>
                </c:pt>
                <c:pt idx="14">
                  <c:v>65</c:v>
                </c:pt>
                <c:pt idx="17">
                  <c:v>70</c:v>
                </c:pt>
                <c:pt idx="18">
                  <c:v>63</c:v>
                </c:pt>
                <c:pt idx="19">
                  <c:v>76</c:v>
                </c:pt>
                <c:pt idx="20">
                  <c:v>69</c:v>
                </c:pt>
                <c:pt idx="21">
                  <c:v>75</c:v>
                </c:pt>
                <c:pt idx="22">
                  <c:v>62</c:v>
                </c:pt>
                <c:pt idx="23">
                  <c:v>68</c:v>
                </c:pt>
                <c:pt idx="24">
                  <c:v>50</c:v>
                </c:pt>
                <c:pt idx="25">
                  <c:v>58</c:v>
                </c:pt>
                <c:pt idx="26">
                  <c:v>54</c:v>
                </c:pt>
                <c:pt idx="27">
                  <c:v>60</c:v>
                </c:pt>
                <c:pt idx="28">
                  <c:v>91</c:v>
                </c:pt>
                <c:pt idx="29">
                  <c:v>75</c:v>
                </c:pt>
                <c:pt idx="30">
                  <c:v>61</c:v>
                </c:pt>
                <c:pt idx="31">
                  <c:v>75</c:v>
                </c:pt>
                <c:pt idx="32">
                  <c:v>68</c:v>
                </c:pt>
                <c:pt idx="33">
                  <c:v>64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6410240"/>
        <c:axId val="116411776"/>
        <c:axId val="0"/>
      </c:bar3DChart>
      <c:catAx>
        <c:axId val="1164102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6411776"/>
        <c:crosses val="autoZero"/>
        <c:auto val="1"/>
        <c:lblAlgn val="ctr"/>
        <c:lblOffset val="100"/>
        <c:noMultiLvlLbl val="0"/>
      </c:catAx>
      <c:valAx>
        <c:axId val="11641177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641024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3980617466406613"/>
          <c:y val="0.35119803440903813"/>
          <c:w val="5.3554857116716252E-2"/>
          <c:h val="0.63311234630325064"/>
        </c:manualLayout>
      </c:layout>
      <c:overlay val="0"/>
      <c:txPr>
        <a:bodyPr/>
        <a:lstStyle/>
        <a:p>
          <a:pPr>
            <a:defRPr sz="14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Лист1!$D$5:$D$6</c:f>
              <c:strCache>
                <c:ptCount val="1"/>
                <c:pt idx="0">
                  <c:v>классы</c:v>
                </c:pt>
              </c:strCache>
            </c:strRef>
          </c:tx>
          <c:invertIfNegative val="0"/>
          <c:cat>
            <c:strRef>
              <c:f>Лист1!$C$7:$C$20</c:f>
              <c:strCache>
                <c:ptCount val="14"/>
                <c:pt idx="3">
                  <c:v>итого</c:v>
                </c:pt>
                <c:pt idx="6">
                  <c:v>итого</c:v>
                </c:pt>
                <c:pt idx="9">
                  <c:v>итого</c:v>
                </c:pt>
                <c:pt idx="12">
                  <c:v>итого</c:v>
                </c:pt>
                <c:pt idx="13">
                  <c:v>всего</c:v>
                </c:pt>
              </c:strCache>
            </c:strRef>
          </c:cat>
          <c:val>
            <c:numRef>
              <c:f>Лист1!$D$7:$D$20</c:f>
              <c:numCache>
                <c:formatCode>General</c:formatCode>
                <c:ptCount val="14"/>
                <c:pt idx="1">
                  <c:v>0</c:v>
                </c:pt>
                <c:pt idx="2">
                  <c:v>0</c:v>
                </c:pt>
                <c:pt idx="4">
                  <c:v>0</c:v>
                </c:pt>
                <c:pt idx="5">
                  <c:v>0</c:v>
                </c:pt>
                <c:pt idx="7">
                  <c:v>0</c:v>
                </c:pt>
                <c:pt idx="8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Лист1!$E$5:$E$6</c:f>
              <c:strCache>
                <c:ptCount val="1"/>
                <c:pt idx="0">
                  <c:v>% успев. контр.срез  на декабрь 2013г.</c:v>
                </c:pt>
              </c:strCache>
            </c:strRef>
          </c:tx>
          <c:invertIfNegative val="0"/>
          <c:cat>
            <c:strRef>
              <c:f>Лист1!$C$7:$C$20</c:f>
              <c:strCache>
                <c:ptCount val="14"/>
                <c:pt idx="3">
                  <c:v>итого</c:v>
                </c:pt>
                <c:pt idx="6">
                  <c:v>итого</c:v>
                </c:pt>
                <c:pt idx="9">
                  <c:v>итого</c:v>
                </c:pt>
                <c:pt idx="12">
                  <c:v>итого</c:v>
                </c:pt>
                <c:pt idx="13">
                  <c:v>всего</c:v>
                </c:pt>
              </c:strCache>
            </c:strRef>
          </c:cat>
          <c:val>
            <c:numRef>
              <c:f>Лист1!$E$7:$E$20</c:f>
              <c:numCache>
                <c:formatCode>General</c:formatCode>
                <c:ptCount val="14"/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</c:numCache>
            </c:numRef>
          </c:val>
        </c:ser>
        <c:ser>
          <c:idx val="2"/>
          <c:order val="2"/>
          <c:tx>
            <c:strRef>
              <c:f>Лист1!$F$5:$F$6</c:f>
              <c:strCache>
                <c:ptCount val="1"/>
                <c:pt idx="0">
                  <c:v>% кач.знан контр.срез на декабрь  2013г.</c:v>
                </c:pt>
              </c:strCache>
            </c:strRef>
          </c:tx>
          <c:invertIfNegative val="0"/>
          <c:cat>
            <c:strRef>
              <c:f>Лист1!$C$7:$C$20</c:f>
              <c:strCache>
                <c:ptCount val="14"/>
                <c:pt idx="3">
                  <c:v>итого</c:v>
                </c:pt>
                <c:pt idx="6">
                  <c:v>итого</c:v>
                </c:pt>
                <c:pt idx="9">
                  <c:v>итого</c:v>
                </c:pt>
                <c:pt idx="12">
                  <c:v>итого</c:v>
                </c:pt>
                <c:pt idx="13">
                  <c:v>всего</c:v>
                </c:pt>
              </c:strCache>
            </c:strRef>
          </c:cat>
          <c:val>
            <c:numRef>
              <c:f>Лист1!$F$7:$F$20</c:f>
              <c:numCache>
                <c:formatCode>General</c:formatCode>
                <c:ptCount val="14"/>
                <c:pt idx="1">
                  <c:v>55</c:v>
                </c:pt>
                <c:pt idx="2">
                  <c:v>77</c:v>
                </c:pt>
                <c:pt idx="3">
                  <c:v>66</c:v>
                </c:pt>
                <c:pt idx="4">
                  <c:v>37</c:v>
                </c:pt>
                <c:pt idx="5">
                  <c:v>31</c:v>
                </c:pt>
                <c:pt idx="6">
                  <c:v>34</c:v>
                </c:pt>
                <c:pt idx="9">
                  <c:v>70</c:v>
                </c:pt>
                <c:pt idx="10">
                  <c:v>63</c:v>
                </c:pt>
                <c:pt idx="11">
                  <c:v>76</c:v>
                </c:pt>
                <c:pt idx="12">
                  <c:v>69</c:v>
                </c:pt>
                <c:pt idx="13">
                  <c:v>59</c:v>
                </c:pt>
              </c:numCache>
            </c:numRef>
          </c:val>
        </c:ser>
        <c:ser>
          <c:idx val="3"/>
          <c:order val="3"/>
          <c:tx>
            <c:strRef>
              <c:f>Лист1!$G$5:$G$6</c:f>
              <c:strCache>
                <c:ptCount val="1"/>
                <c:pt idx="0">
                  <c:v>% успев.  за  1 четв</c:v>
                </c:pt>
              </c:strCache>
            </c:strRef>
          </c:tx>
          <c:invertIfNegative val="0"/>
          <c:cat>
            <c:strRef>
              <c:f>Лист1!$C$7:$C$20</c:f>
              <c:strCache>
                <c:ptCount val="14"/>
                <c:pt idx="3">
                  <c:v>итого</c:v>
                </c:pt>
                <c:pt idx="6">
                  <c:v>итого</c:v>
                </c:pt>
                <c:pt idx="9">
                  <c:v>итого</c:v>
                </c:pt>
                <c:pt idx="12">
                  <c:v>итого</c:v>
                </c:pt>
                <c:pt idx="13">
                  <c:v>всего</c:v>
                </c:pt>
              </c:strCache>
            </c:strRef>
          </c:cat>
          <c:val>
            <c:numRef>
              <c:f>Лист1!$G$7:$G$20</c:f>
              <c:numCache>
                <c:formatCode>General</c:formatCode>
                <c:ptCount val="14"/>
                <c:pt idx="0">
                  <c:v>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</c:numCache>
            </c:numRef>
          </c:val>
        </c:ser>
        <c:ser>
          <c:idx val="4"/>
          <c:order val="4"/>
          <c:tx>
            <c:strRef>
              <c:f>Лист1!$H$5:$H$6</c:f>
              <c:strCache>
                <c:ptCount val="1"/>
                <c:pt idx="0">
                  <c:v>% кач.знан За 1 четв.</c:v>
                </c:pt>
              </c:strCache>
            </c:strRef>
          </c:tx>
          <c:invertIfNegative val="0"/>
          <c:cat>
            <c:strRef>
              <c:f>Лист1!$C$7:$C$20</c:f>
              <c:strCache>
                <c:ptCount val="14"/>
                <c:pt idx="3">
                  <c:v>итого</c:v>
                </c:pt>
                <c:pt idx="6">
                  <c:v>итого</c:v>
                </c:pt>
                <c:pt idx="9">
                  <c:v>итого</c:v>
                </c:pt>
                <c:pt idx="12">
                  <c:v>итого</c:v>
                </c:pt>
                <c:pt idx="13">
                  <c:v>всего</c:v>
                </c:pt>
              </c:strCache>
            </c:strRef>
          </c:cat>
          <c:val>
            <c:numRef>
              <c:f>Лист1!$H$7:$H$20</c:f>
              <c:numCache>
                <c:formatCode>General</c:formatCode>
                <c:ptCount val="14"/>
                <c:pt idx="0">
                  <c:v>0</c:v>
                </c:pt>
                <c:pt idx="1">
                  <c:v>85</c:v>
                </c:pt>
                <c:pt idx="2">
                  <c:v>85</c:v>
                </c:pt>
                <c:pt idx="3">
                  <c:v>85</c:v>
                </c:pt>
                <c:pt idx="4">
                  <c:v>84</c:v>
                </c:pt>
                <c:pt idx="5">
                  <c:v>50</c:v>
                </c:pt>
                <c:pt idx="6">
                  <c:v>67</c:v>
                </c:pt>
                <c:pt idx="7">
                  <c:v>77</c:v>
                </c:pt>
                <c:pt idx="8">
                  <c:v>71</c:v>
                </c:pt>
                <c:pt idx="9">
                  <c:v>74</c:v>
                </c:pt>
                <c:pt idx="10">
                  <c:v>63</c:v>
                </c:pt>
                <c:pt idx="11">
                  <c:v>63</c:v>
                </c:pt>
                <c:pt idx="12">
                  <c:v>63</c:v>
                </c:pt>
                <c:pt idx="13">
                  <c:v>72</c:v>
                </c:pt>
              </c:numCache>
            </c:numRef>
          </c:val>
        </c:ser>
        <c:ser>
          <c:idx val="5"/>
          <c:order val="5"/>
          <c:tx>
            <c:strRef>
              <c:f>Лист1!$I$5:$I$6</c:f>
              <c:strCache>
                <c:ptCount val="1"/>
                <c:pt idx="0">
                  <c:v>% успев. за 2 чет.</c:v>
                </c:pt>
              </c:strCache>
            </c:strRef>
          </c:tx>
          <c:invertIfNegative val="0"/>
          <c:cat>
            <c:strRef>
              <c:f>Лист1!$C$7:$C$20</c:f>
              <c:strCache>
                <c:ptCount val="14"/>
                <c:pt idx="3">
                  <c:v>итого</c:v>
                </c:pt>
                <c:pt idx="6">
                  <c:v>итого</c:v>
                </c:pt>
                <c:pt idx="9">
                  <c:v>итого</c:v>
                </c:pt>
                <c:pt idx="12">
                  <c:v>итого</c:v>
                </c:pt>
                <c:pt idx="13">
                  <c:v>всего</c:v>
                </c:pt>
              </c:strCache>
            </c:strRef>
          </c:cat>
          <c:val>
            <c:numRef>
              <c:f>Лист1!$I$7:$I$20</c:f>
              <c:numCache>
                <c:formatCode>General</c:formatCode>
                <c:ptCount val="14"/>
                <c:pt idx="0">
                  <c:v>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  <c:pt idx="12">
                  <c:v>100</c:v>
                </c:pt>
                <c:pt idx="13">
                  <c:v>100</c:v>
                </c:pt>
              </c:numCache>
            </c:numRef>
          </c:val>
        </c:ser>
        <c:ser>
          <c:idx val="6"/>
          <c:order val="6"/>
          <c:tx>
            <c:strRef>
              <c:f>Лист1!$J$5:$J$6</c:f>
              <c:strCache>
                <c:ptCount val="1"/>
                <c:pt idx="0">
                  <c:v>% кач.зна ний за 2 чет .2013г</c:v>
                </c:pt>
              </c:strCache>
            </c:strRef>
          </c:tx>
          <c:invertIfNegative val="0"/>
          <c:cat>
            <c:strRef>
              <c:f>Лист1!$C$7:$C$20</c:f>
              <c:strCache>
                <c:ptCount val="14"/>
                <c:pt idx="3">
                  <c:v>итого</c:v>
                </c:pt>
                <c:pt idx="6">
                  <c:v>итого</c:v>
                </c:pt>
                <c:pt idx="9">
                  <c:v>итого</c:v>
                </c:pt>
                <c:pt idx="12">
                  <c:v>итого</c:v>
                </c:pt>
                <c:pt idx="13">
                  <c:v>всего</c:v>
                </c:pt>
              </c:strCache>
            </c:strRef>
          </c:cat>
          <c:val>
            <c:numRef>
              <c:f>Лист1!$J$7:$J$20</c:f>
              <c:numCache>
                <c:formatCode>General</c:formatCode>
                <c:ptCount val="14"/>
                <c:pt idx="1">
                  <c:v>71</c:v>
                </c:pt>
                <c:pt idx="2">
                  <c:v>78</c:v>
                </c:pt>
                <c:pt idx="3">
                  <c:v>75</c:v>
                </c:pt>
                <c:pt idx="4">
                  <c:v>46</c:v>
                </c:pt>
                <c:pt idx="5">
                  <c:v>57</c:v>
                </c:pt>
                <c:pt idx="6">
                  <c:v>51</c:v>
                </c:pt>
                <c:pt idx="7">
                  <c:v>77</c:v>
                </c:pt>
                <c:pt idx="8">
                  <c:v>78</c:v>
                </c:pt>
                <c:pt idx="9">
                  <c:v>77</c:v>
                </c:pt>
                <c:pt idx="10">
                  <c:v>62</c:v>
                </c:pt>
                <c:pt idx="11">
                  <c:v>79</c:v>
                </c:pt>
                <c:pt idx="12">
                  <c:v>70</c:v>
                </c:pt>
                <c:pt idx="13">
                  <c:v>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20515584"/>
        <c:axId val="120795904"/>
        <c:axId val="0"/>
      </c:bar3DChart>
      <c:catAx>
        <c:axId val="1205155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0795904"/>
        <c:crosses val="autoZero"/>
        <c:auto val="1"/>
        <c:lblAlgn val="ctr"/>
        <c:lblOffset val="100"/>
        <c:noMultiLvlLbl val="0"/>
      </c:catAx>
      <c:valAx>
        <c:axId val="12079590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205155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0827860326237102"/>
          <c:y val="0.21554690125850995"/>
          <c:w val="0.29172139673762898"/>
          <c:h val="0.78212652883856781"/>
        </c:manualLayout>
      </c:layout>
      <c:overlay val="0"/>
      <c:txPr>
        <a:bodyPr/>
        <a:lstStyle/>
        <a:p>
          <a:pPr>
            <a:defRPr sz="1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Лист1!$D$44:$D$45</c:f>
              <c:strCache>
                <c:ptCount val="1"/>
                <c:pt idx="0">
                  <c:v>классы</c:v>
                </c:pt>
              </c:strCache>
            </c:strRef>
          </c:tx>
          <c:invertIfNegative val="0"/>
          <c:cat>
            <c:strRef>
              <c:f>Лист1!$C$46:$C$57</c:f>
              <c:strCache>
                <c:ptCount val="12"/>
                <c:pt idx="0">
                  <c:v>Боранбаева М.С.</c:v>
                </c:pt>
                <c:pt idx="5">
                  <c:v>итого</c:v>
                </c:pt>
                <c:pt idx="8">
                  <c:v>итого</c:v>
                </c:pt>
                <c:pt idx="11">
                  <c:v>всего</c:v>
                </c:pt>
              </c:strCache>
            </c:strRef>
          </c:cat>
          <c:val>
            <c:numRef>
              <c:f>Лист1!$D$46:$D$57</c:f>
              <c:numCache>
                <c:formatCode>General</c:formatCode>
                <c:ptCount val="12"/>
                <c:pt idx="3">
                  <c:v>0</c:v>
                </c:pt>
                <c:pt idx="4">
                  <c:v>0</c:v>
                </c:pt>
                <c:pt idx="6">
                  <c:v>0</c:v>
                </c:pt>
                <c:pt idx="7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Лист1!$E$44:$E$45</c:f>
              <c:strCache>
                <c:ptCount val="1"/>
                <c:pt idx="0">
                  <c:v>% успев. контр.срез  на декабрь 2013г.</c:v>
                </c:pt>
              </c:strCache>
            </c:strRef>
          </c:tx>
          <c:invertIfNegative val="0"/>
          <c:cat>
            <c:strRef>
              <c:f>Лист1!$C$46:$C$57</c:f>
              <c:strCache>
                <c:ptCount val="12"/>
                <c:pt idx="0">
                  <c:v>Боранбаева М.С.</c:v>
                </c:pt>
                <c:pt idx="5">
                  <c:v>итого</c:v>
                </c:pt>
                <c:pt idx="8">
                  <c:v>итого</c:v>
                </c:pt>
                <c:pt idx="11">
                  <c:v>всего</c:v>
                </c:pt>
              </c:strCache>
            </c:strRef>
          </c:cat>
          <c:val>
            <c:numRef>
              <c:f>Лист1!$E$46:$E$57</c:f>
              <c:numCache>
                <c:formatCode>General</c:formatCode>
                <c:ptCount val="12"/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</c:numCache>
            </c:numRef>
          </c:val>
        </c:ser>
        <c:ser>
          <c:idx val="2"/>
          <c:order val="2"/>
          <c:tx>
            <c:strRef>
              <c:f>Лист1!$F$44:$F$45</c:f>
              <c:strCache>
                <c:ptCount val="1"/>
                <c:pt idx="0">
                  <c:v>% кач.знан контр.срез на декабрь  2013г.</c:v>
                </c:pt>
              </c:strCache>
            </c:strRef>
          </c:tx>
          <c:invertIfNegative val="0"/>
          <c:cat>
            <c:strRef>
              <c:f>Лист1!$C$46:$C$57</c:f>
              <c:strCache>
                <c:ptCount val="12"/>
                <c:pt idx="0">
                  <c:v>Боранбаева М.С.</c:v>
                </c:pt>
                <c:pt idx="5">
                  <c:v>итого</c:v>
                </c:pt>
                <c:pt idx="8">
                  <c:v>итого</c:v>
                </c:pt>
                <c:pt idx="11">
                  <c:v>всего</c:v>
                </c:pt>
              </c:strCache>
            </c:strRef>
          </c:cat>
          <c:val>
            <c:numRef>
              <c:f>Лист1!$F$46:$F$57</c:f>
              <c:numCache>
                <c:formatCode>General</c:formatCode>
                <c:ptCount val="12"/>
                <c:pt idx="3">
                  <c:v>72</c:v>
                </c:pt>
                <c:pt idx="4">
                  <c:v>75</c:v>
                </c:pt>
                <c:pt idx="5">
                  <c:v>73</c:v>
                </c:pt>
                <c:pt idx="6">
                  <c:v>50</c:v>
                </c:pt>
                <c:pt idx="7">
                  <c:v>58</c:v>
                </c:pt>
                <c:pt idx="8">
                  <c:v>54</c:v>
                </c:pt>
                <c:pt idx="9">
                  <c:v>91</c:v>
                </c:pt>
                <c:pt idx="10">
                  <c:v>75</c:v>
                </c:pt>
                <c:pt idx="11">
                  <c:v>73</c:v>
                </c:pt>
              </c:numCache>
            </c:numRef>
          </c:val>
        </c:ser>
        <c:ser>
          <c:idx val="3"/>
          <c:order val="3"/>
          <c:tx>
            <c:strRef>
              <c:f>Лист1!$G$44:$G$45</c:f>
              <c:strCache>
                <c:ptCount val="1"/>
                <c:pt idx="0">
                  <c:v>% успев.  за  1 четв</c:v>
                </c:pt>
              </c:strCache>
            </c:strRef>
          </c:tx>
          <c:invertIfNegative val="0"/>
          <c:cat>
            <c:strRef>
              <c:f>Лист1!$C$46:$C$57</c:f>
              <c:strCache>
                <c:ptCount val="12"/>
                <c:pt idx="0">
                  <c:v>Боранбаева М.С.</c:v>
                </c:pt>
                <c:pt idx="5">
                  <c:v>итого</c:v>
                </c:pt>
                <c:pt idx="8">
                  <c:v>итого</c:v>
                </c:pt>
                <c:pt idx="11">
                  <c:v>всего</c:v>
                </c:pt>
              </c:strCache>
            </c:strRef>
          </c:cat>
          <c:val>
            <c:numRef>
              <c:f>Лист1!$G$46:$G$57</c:f>
              <c:numCache>
                <c:formatCode>General</c:formatCode>
                <c:ptCount val="12"/>
                <c:pt idx="0">
                  <c:v>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</c:numCache>
            </c:numRef>
          </c:val>
        </c:ser>
        <c:ser>
          <c:idx val="4"/>
          <c:order val="4"/>
          <c:tx>
            <c:strRef>
              <c:f>Лист1!$H$44:$H$45</c:f>
              <c:strCache>
                <c:ptCount val="1"/>
                <c:pt idx="0">
                  <c:v>% кач.знан За 1 четв.</c:v>
                </c:pt>
              </c:strCache>
            </c:strRef>
          </c:tx>
          <c:invertIfNegative val="0"/>
          <c:cat>
            <c:strRef>
              <c:f>Лист1!$C$46:$C$57</c:f>
              <c:strCache>
                <c:ptCount val="12"/>
                <c:pt idx="0">
                  <c:v>Боранбаева М.С.</c:v>
                </c:pt>
                <c:pt idx="5">
                  <c:v>итого</c:v>
                </c:pt>
                <c:pt idx="8">
                  <c:v>итого</c:v>
                </c:pt>
                <c:pt idx="11">
                  <c:v>всего</c:v>
                </c:pt>
              </c:strCache>
            </c:strRef>
          </c:cat>
          <c:val>
            <c:numRef>
              <c:f>Лист1!$H$46:$H$57</c:f>
              <c:numCache>
                <c:formatCode>General</c:formatCode>
                <c:ptCount val="12"/>
                <c:pt idx="0">
                  <c:v>0</c:v>
                </c:pt>
                <c:pt idx="3">
                  <c:v>69</c:v>
                </c:pt>
                <c:pt idx="4">
                  <c:v>91</c:v>
                </c:pt>
                <c:pt idx="5">
                  <c:v>80</c:v>
                </c:pt>
                <c:pt idx="6">
                  <c:v>50</c:v>
                </c:pt>
                <c:pt idx="7">
                  <c:v>66</c:v>
                </c:pt>
                <c:pt idx="8">
                  <c:v>58</c:v>
                </c:pt>
                <c:pt idx="9">
                  <c:v>91</c:v>
                </c:pt>
                <c:pt idx="10">
                  <c:v>76</c:v>
                </c:pt>
                <c:pt idx="11">
                  <c:v>76</c:v>
                </c:pt>
              </c:numCache>
            </c:numRef>
          </c:val>
        </c:ser>
        <c:ser>
          <c:idx val="5"/>
          <c:order val="5"/>
          <c:tx>
            <c:strRef>
              <c:f>Лист1!$I$44:$I$45</c:f>
              <c:strCache>
                <c:ptCount val="1"/>
                <c:pt idx="0">
                  <c:v>% успев. за 2 чет.</c:v>
                </c:pt>
              </c:strCache>
            </c:strRef>
          </c:tx>
          <c:invertIfNegative val="0"/>
          <c:cat>
            <c:strRef>
              <c:f>Лист1!$C$46:$C$57</c:f>
              <c:strCache>
                <c:ptCount val="12"/>
                <c:pt idx="0">
                  <c:v>Боранбаева М.С.</c:v>
                </c:pt>
                <c:pt idx="5">
                  <c:v>итого</c:v>
                </c:pt>
                <c:pt idx="8">
                  <c:v>итого</c:v>
                </c:pt>
                <c:pt idx="11">
                  <c:v>всего</c:v>
                </c:pt>
              </c:strCache>
            </c:strRef>
          </c:cat>
          <c:val>
            <c:numRef>
              <c:f>Лист1!$I$46:$I$57</c:f>
              <c:numCache>
                <c:formatCode>General</c:formatCode>
                <c:ptCount val="12"/>
                <c:pt idx="0">
                  <c:v>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</c:numCache>
            </c:numRef>
          </c:val>
        </c:ser>
        <c:ser>
          <c:idx val="6"/>
          <c:order val="6"/>
          <c:tx>
            <c:strRef>
              <c:f>Лист1!$J$44:$J$45</c:f>
              <c:strCache>
                <c:ptCount val="1"/>
                <c:pt idx="0">
                  <c:v>% кач.зна ний за 2 чет .2013г</c:v>
                </c:pt>
              </c:strCache>
            </c:strRef>
          </c:tx>
          <c:invertIfNegative val="0"/>
          <c:cat>
            <c:strRef>
              <c:f>Лист1!$C$46:$C$57</c:f>
              <c:strCache>
                <c:ptCount val="12"/>
                <c:pt idx="0">
                  <c:v>Боранбаева М.С.</c:v>
                </c:pt>
                <c:pt idx="5">
                  <c:v>итого</c:v>
                </c:pt>
                <c:pt idx="8">
                  <c:v>итого</c:v>
                </c:pt>
                <c:pt idx="11">
                  <c:v>всего</c:v>
                </c:pt>
              </c:strCache>
            </c:strRef>
          </c:cat>
          <c:val>
            <c:numRef>
              <c:f>Лист1!$J$46:$J$57</c:f>
              <c:numCache>
                <c:formatCode>General</c:formatCode>
                <c:ptCount val="12"/>
                <c:pt idx="3">
                  <c:v>76</c:v>
                </c:pt>
                <c:pt idx="4">
                  <c:v>91</c:v>
                </c:pt>
                <c:pt idx="5">
                  <c:v>83</c:v>
                </c:pt>
                <c:pt idx="6">
                  <c:v>58</c:v>
                </c:pt>
                <c:pt idx="7">
                  <c:v>66</c:v>
                </c:pt>
                <c:pt idx="8">
                  <c:v>62</c:v>
                </c:pt>
                <c:pt idx="9">
                  <c:v>91</c:v>
                </c:pt>
                <c:pt idx="10">
                  <c:v>76</c:v>
                </c:pt>
                <c:pt idx="11">
                  <c:v>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17874688"/>
        <c:axId val="117877760"/>
        <c:axId val="0"/>
      </c:bar3DChart>
      <c:catAx>
        <c:axId val="1178746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7877760"/>
        <c:crosses val="autoZero"/>
        <c:auto val="1"/>
        <c:lblAlgn val="ctr"/>
        <c:lblOffset val="100"/>
        <c:noMultiLvlLbl val="0"/>
      </c:catAx>
      <c:valAx>
        <c:axId val="11787776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17874688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Лист1!$D$62:$D$64</c:f>
              <c:strCache>
                <c:ptCount val="1"/>
                <c:pt idx="0">
                  <c:v>классы</c:v>
                </c:pt>
              </c:strCache>
            </c:strRef>
          </c:tx>
          <c:invertIfNegative val="0"/>
          <c:cat>
            <c:strRef>
              <c:f>Лист1!$C$65:$C$76</c:f>
              <c:strCache>
                <c:ptCount val="12"/>
                <c:pt idx="2">
                  <c:v>итого</c:v>
                </c:pt>
                <c:pt idx="5">
                  <c:v>итого</c:v>
                </c:pt>
                <c:pt idx="8">
                  <c:v>итого</c:v>
                </c:pt>
                <c:pt idx="11">
                  <c:v>всего</c:v>
                </c:pt>
              </c:strCache>
            </c:strRef>
          </c:cat>
          <c:val>
            <c:numRef>
              <c:f>Лист1!$D$65:$D$76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3">
                  <c:v>0</c:v>
                </c:pt>
                <c:pt idx="4">
                  <c:v>0</c:v>
                </c:pt>
                <c:pt idx="6">
                  <c:v>0</c:v>
                </c:pt>
                <c:pt idx="7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Лист1!$E$62:$E$64</c:f>
              <c:strCache>
                <c:ptCount val="1"/>
                <c:pt idx="0">
                  <c:v>% успев. Конт срез на декабрь 2013г.</c:v>
                </c:pt>
              </c:strCache>
            </c:strRef>
          </c:tx>
          <c:invertIfNegative val="0"/>
          <c:cat>
            <c:strRef>
              <c:f>Лист1!$C$65:$C$76</c:f>
              <c:strCache>
                <c:ptCount val="12"/>
                <c:pt idx="2">
                  <c:v>итого</c:v>
                </c:pt>
                <c:pt idx="5">
                  <c:v>итого</c:v>
                </c:pt>
                <c:pt idx="8">
                  <c:v>итого</c:v>
                </c:pt>
                <c:pt idx="11">
                  <c:v>всего</c:v>
                </c:pt>
              </c:strCache>
            </c:strRef>
          </c:cat>
          <c:val>
            <c:numRef>
              <c:f>Лист1!$E$65:$E$76</c:f>
              <c:numCache>
                <c:formatCode>General</c:formatCode>
                <c:ptCount val="12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</c:numCache>
            </c:numRef>
          </c:val>
        </c:ser>
        <c:ser>
          <c:idx val="2"/>
          <c:order val="2"/>
          <c:tx>
            <c:strRef>
              <c:f>Лист1!$F$62:$F$64</c:f>
              <c:strCache>
                <c:ptCount val="1"/>
                <c:pt idx="0">
                  <c:v>% кач.знан Кон.срезна декабрь 2013г.</c:v>
                </c:pt>
              </c:strCache>
            </c:strRef>
          </c:tx>
          <c:invertIfNegative val="0"/>
          <c:cat>
            <c:strRef>
              <c:f>Лист1!$C$65:$C$76</c:f>
              <c:strCache>
                <c:ptCount val="12"/>
                <c:pt idx="2">
                  <c:v>итого</c:v>
                </c:pt>
                <c:pt idx="5">
                  <c:v>итого</c:v>
                </c:pt>
                <c:pt idx="8">
                  <c:v>итого</c:v>
                </c:pt>
                <c:pt idx="11">
                  <c:v>всего</c:v>
                </c:pt>
              </c:strCache>
            </c:strRef>
          </c:cat>
          <c:val>
            <c:numRef>
              <c:f>Лист1!$F$65:$F$76</c:f>
              <c:numCache>
                <c:formatCode>General</c:formatCode>
                <c:ptCount val="12"/>
                <c:pt idx="0">
                  <c:v>44</c:v>
                </c:pt>
                <c:pt idx="1">
                  <c:v>69</c:v>
                </c:pt>
                <c:pt idx="2">
                  <c:v>56</c:v>
                </c:pt>
                <c:pt idx="3">
                  <c:v>61</c:v>
                </c:pt>
                <c:pt idx="4">
                  <c:v>70</c:v>
                </c:pt>
                <c:pt idx="5">
                  <c:v>65</c:v>
                </c:pt>
                <c:pt idx="6">
                  <c:v>75</c:v>
                </c:pt>
                <c:pt idx="7">
                  <c:v>62</c:v>
                </c:pt>
                <c:pt idx="8">
                  <c:v>68</c:v>
                </c:pt>
                <c:pt idx="9">
                  <c:v>60</c:v>
                </c:pt>
                <c:pt idx="10">
                  <c:v>61</c:v>
                </c:pt>
                <c:pt idx="11">
                  <c:v>60</c:v>
                </c:pt>
              </c:numCache>
            </c:numRef>
          </c:val>
        </c:ser>
        <c:ser>
          <c:idx val="3"/>
          <c:order val="3"/>
          <c:tx>
            <c:strRef>
              <c:f>Лист1!$G$62:$G$64</c:f>
              <c:strCache>
                <c:ptCount val="1"/>
                <c:pt idx="0">
                  <c:v>% успев. За 1 четв. 2013 г.</c:v>
                </c:pt>
              </c:strCache>
            </c:strRef>
          </c:tx>
          <c:invertIfNegative val="0"/>
          <c:cat>
            <c:strRef>
              <c:f>Лист1!$C$65:$C$76</c:f>
              <c:strCache>
                <c:ptCount val="12"/>
                <c:pt idx="2">
                  <c:v>итого</c:v>
                </c:pt>
                <c:pt idx="5">
                  <c:v>итого</c:v>
                </c:pt>
                <c:pt idx="8">
                  <c:v>итого</c:v>
                </c:pt>
                <c:pt idx="11">
                  <c:v>всего</c:v>
                </c:pt>
              </c:strCache>
            </c:strRef>
          </c:cat>
          <c:val>
            <c:numRef>
              <c:f>Лист1!$G$65:$G$76</c:f>
              <c:numCache>
                <c:formatCode>General</c:formatCode>
                <c:ptCount val="12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</c:numCache>
            </c:numRef>
          </c:val>
        </c:ser>
        <c:ser>
          <c:idx val="4"/>
          <c:order val="4"/>
          <c:tx>
            <c:strRef>
              <c:f>Лист1!$H$62:$H$64</c:f>
              <c:strCache>
                <c:ptCount val="1"/>
                <c:pt idx="0">
                  <c:v>% кач.знан За 1 четв.  2013г.</c:v>
                </c:pt>
              </c:strCache>
            </c:strRef>
          </c:tx>
          <c:invertIfNegative val="0"/>
          <c:cat>
            <c:strRef>
              <c:f>Лист1!$C$65:$C$76</c:f>
              <c:strCache>
                <c:ptCount val="12"/>
                <c:pt idx="2">
                  <c:v>итого</c:v>
                </c:pt>
                <c:pt idx="5">
                  <c:v>итого</c:v>
                </c:pt>
                <c:pt idx="8">
                  <c:v>итого</c:v>
                </c:pt>
                <c:pt idx="11">
                  <c:v>всего</c:v>
                </c:pt>
              </c:strCache>
            </c:strRef>
          </c:cat>
          <c:val>
            <c:numRef>
              <c:f>Лист1!$H$65:$H$76</c:f>
              <c:numCache>
                <c:formatCode>General</c:formatCode>
                <c:ptCount val="12"/>
                <c:pt idx="0">
                  <c:v>81</c:v>
                </c:pt>
                <c:pt idx="1">
                  <c:v>65</c:v>
                </c:pt>
                <c:pt idx="2">
                  <c:v>73</c:v>
                </c:pt>
                <c:pt idx="3">
                  <c:v>54</c:v>
                </c:pt>
                <c:pt idx="4">
                  <c:v>77</c:v>
                </c:pt>
                <c:pt idx="5">
                  <c:v>70</c:v>
                </c:pt>
                <c:pt idx="6">
                  <c:v>69</c:v>
                </c:pt>
                <c:pt idx="7">
                  <c:v>50</c:v>
                </c:pt>
                <c:pt idx="8">
                  <c:v>60</c:v>
                </c:pt>
                <c:pt idx="9">
                  <c:v>77</c:v>
                </c:pt>
                <c:pt idx="10">
                  <c:v>82</c:v>
                </c:pt>
                <c:pt idx="11">
                  <c:v>70</c:v>
                </c:pt>
              </c:numCache>
            </c:numRef>
          </c:val>
        </c:ser>
        <c:ser>
          <c:idx val="5"/>
          <c:order val="5"/>
          <c:tx>
            <c:strRef>
              <c:f>Лист1!$I$62:$I$64</c:f>
              <c:strCache>
                <c:ptCount val="1"/>
                <c:pt idx="0">
                  <c:v>%успев За 2 четв. 2013 г.</c:v>
                </c:pt>
              </c:strCache>
            </c:strRef>
          </c:tx>
          <c:invertIfNegative val="0"/>
          <c:cat>
            <c:strRef>
              <c:f>Лист1!$C$65:$C$76</c:f>
              <c:strCache>
                <c:ptCount val="12"/>
                <c:pt idx="2">
                  <c:v>итого</c:v>
                </c:pt>
                <c:pt idx="5">
                  <c:v>итого</c:v>
                </c:pt>
                <c:pt idx="8">
                  <c:v>итого</c:v>
                </c:pt>
                <c:pt idx="11">
                  <c:v>всего</c:v>
                </c:pt>
              </c:strCache>
            </c:strRef>
          </c:cat>
          <c:val>
            <c:numRef>
              <c:f>Лист1!$I$65:$I$76</c:f>
              <c:numCache>
                <c:formatCode>General</c:formatCode>
                <c:ptCount val="12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  <c:pt idx="11">
                  <c:v>100</c:v>
                </c:pt>
              </c:numCache>
            </c:numRef>
          </c:val>
        </c:ser>
        <c:ser>
          <c:idx val="6"/>
          <c:order val="6"/>
          <c:tx>
            <c:strRef>
              <c:f>Лист1!$J$62:$J$64</c:f>
              <c:strCache>
                <c:ptCount val="1"/>
                <c:pt idx="0">
                  <c:v>% качзнан За 2 четв. 2013г</c:v>
                </c:pt>
              </c:strCache>
            </c:strRef>
          </c:tx>
          <c:invertIfNegative val="0"/>
          <c:cat>
            <c:strRef>
              <c:f>Лист1!$C$65:$C$76</c:f>
              <c:strCache>
                <c:ptCount val="12"/>
                <c:pt idx="2">
                  <c:v>итого</c:v>
                </c:pt>
                <c:pt idx="5">
                  <c:v>итого</c:v>
                </c:pt>
                <c:pt idx="8">
                  <c:v>итого</c:v>
                </c:pt>
                <c:pt idx="11">
                  <c:v>всего</c:v>
                </c:pt>
              </c:strCache>
            </c:strRef>
          </c:cat>
          <c:val>
            <c:numRef>
              <c:f>Лист1!$J$65:$J$76</c:f>
              <c:numCache>
                <c:formatCode>General</c:formatCode>
                <c:ptCount val="12"/>
                <c:pt idx="0">
                  <c:v>73</c:v>
                </c:pt>
                <c:pt idx="1">
                  <c:v>65</c:v>
                </c:pt>
                <c:pt idx="2">
                  <c:v>70</c:v>
                </c:pt>
                <c:pt idx="3">
                  <c:v>61</c:v>
                </c:pt>
                <c:pt idx="4">
                  <c:v>70</c:v>
                </c:pt>
                <c:pt idx="5">
                  <c:v>65</c:v>
                </c:pt>
                <c:pt idx="6">
                  <c:v>90</c:v>
                </c:pt>
                <c:pt idx="7">
                  <c:v>50</c:v>
                </c:pt>
                <c:pt idx="8">
                  <c:v>70</c:v>
                </c:pt>
                <c:pt idx="9">
                  <c:v>61</c:v>
                </c:pt>
                <c:pt idx="10">
                  <c:v>82</c:v>
                </c:pt>
                <c:pt idx="11">
                  <c:v>70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34505216"/>
        <c:axId val="134506752"/>
        <c:axId val="0"/>
      </c:bar3DChart>
      <c:catAx>
        <c:axId val="13450521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4506752"/>
        <c:crosses val="autoZero"/>
        <c:auto val="1"/>
        <c:lblAlgn val="ctr"/>
        <c:lblOffset val="100"/>
        <c:noMultiLvlLbl val="0"/>
      </c:catAx>
      <c:valAx>
        <c:axId val="13450675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34505216"/>
        <c:crosses val="autoZero"/>
        <c:crossBetween val="between"/>
      </c:valAx>
    </c:plotArea>
    <c:legend>
      <c:legendPos val="r"/>
      <c:overlay val="0"/>
      <c:txPr>
        <a:bodyPr/>
        <a:lstStyle/>
        <a:p>
          <a:pPr>
            <a:defRPr sz="1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Лист1!$D$27</c:f>
              <c:strCache>
                <c:ptCount val="1"/>
                <c:pt idx="0">
                  <c:v>% успев.</c:v>
                </c:pt>
              </c:strCache>
            </c:strRef>
          </c:tx>
          <c:invertIfNegative val="0"/>
          <c:cat>
            <c:strRef>
              <c:f>Лист1!$C$28:$C$37</c:f>
              <c:strCache>
                <c:ptCount val="10"/>
                <c:pt idx="0">
                  <c:v>Рахимова Р.Р.</c:v>
                </c:pt>
                <c:pt idx="2">
                  <c:v>6А</c:v>
                </c:pt>
                <c:pt idx="3">
                  <c:v>7А</c:v>
                </c:pt>
                <c:pt idx="4">
                  <c:v>7Б</c:v>
                </c:pt>
                <c:pt idx="5">
                  <c:v>итого</c:v>
                </c:pt>
                <c:pt idx="6">
                  <c:v>8А</c:v>
                </c:pt>
                <c:pt idx="7">
                  <c:v>8Б</c:v>
                </c:pt>
                <c:pt idx="8">
                  <c:v>итого</c:v>
                </c:pt>
                <c:pt idx="9">
                  <c:v>всего</c:v>
                </c:pt>
              </c:strCache>
            </c:strRef>
          </c:cat>
          <c:val>
            <c:numRef>
              <c:f>Лист1!$D$28:$D$37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96</c:v>
                </c:pt>
                <c:pt idx="3">
                  <c:v>94</c:v>
                </c:pt>
                <c:pt idx="4">
                  <c:v>95</c:v>
                </c:pt>
                <c:pt idx="5">
                  <c:v>95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97</c:v>
                </c:pt>
              </c:numCache>
            </c:numRef>
          </c:val>
        </c:ser>
        <c:ser>
          <c:idx val="1"/>
          <c:order val="1"/>
          <c:tx>
            <c:strRef>
              <c:f>Лист1!$E$27</c:f>
              <c:strCache>
                <c:ptCount val="1"/>
                <c:pt idx="0">
                  <c:v>%кач.знан</c:v>
                </c:pt>
              </c:strCache>
            </c:strRef>
          </c:tx>
          <c:invertIfNegative val="0"/>
          <c:cat>
            <c:strRef>
              <c:f>Лист1!$C$28:$C$37</c:f>
              <c:strCache>
                <c:ptCount val="10"/>
                <c:pt idx="0">
                  <c:v>Рахимова Р.Р.</c:v>
                </c:pt>
                <c:pt idx="2">
                  <c:v>6А</c:v>
                </c:pt>
                <c:pt idx="3">
                  <c:v>7А</c:v>
                </c:pt>
                <c:pt idx="4">
                  <c:v>7Б</c:v>
                </c:pt>
                <c:pt idx="5">
                  <c:v>итого</c:v>
                </c:pt>
                <c:pt idx="6">
                  <c:v>8А</c:v>
                </c:pt>
                <c:pt idx="7">
                  <c:v>8Б</c:v>
                </c:pt>
                <c:pt idx="8">
                  <c:v>итого</c:v>
                </c:pt>
                <c:pt idx="9">
                  <c:v>всего</c:v>
                </c:pt>
              </c:strCache>
            </c:strRef>
          </c:cat>
          <c:val>
            <c:numRef>
              <c:f>Лист1!$E$28:$E$37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52</c:v>
                </c:pt>
                <c:pt idx="3">
                  <c:v>57</c:v>
                </c:pt>
                <c:pt idx="4">
                  <c:v>55</c:v>
                </c:pt>
                <c:pt idx="5">
                  <c:v>56</c:v>
                </c:pt>
                <c:pt idx="6">
                  <c:v>43</c:v>
                </c:pt>
                <c:pt idx="7">
                  <c:v>53</c:v>
                </c:pt>
                <c:pt idx="8">
                  <c:v>47</c:v>
                </c:pt>
                <c:pt idx="9">
                  <c:v>52</c:v>
                </c:pt>
              </c:numCache>
            </c:numRef>
          </c:val>
        </c:ser>
        <c:ser>
          <c:idx val="2"/>
          <c:order val="2"/>
          <c:tx>
            <c:strRef>
              <c:f>Лист1!$F$27</c:f>
              <c:strCache>
                <c:ptCount val="1"/>
                <c:pt idx="0">
                  <c:v>% успев.</c:v>
                </c:pt>
              </c:strCache>
            </c:strRef>
          </c:tx>
          <c:invertIfNegative val="0"/>
          <c:cat>
            <c:strRef>
              <c:f>Лист1!$C$28:$C$37</c:f>
              <c:strCache>
                <c:ptCount val="10"/>
                <c:pt idx="0">
                  <c:v>Рахимова Р.Р.</c:v>
                </c:pt>
                <c:pt idx="2">
                  <c:v>6А</c:v>
                </c:pt>
                <c:pt idx="3">
                  <c:v>7А</c:v>
                </c:pt>
                <c:pt idx="4">
                  <c:v>7Б</c:v>
                </c:pt>
                <c:pt idx="5">
                  <c:v>итого</c:v>
                </c:pt>
                <c:pt idx="6">
                  <c:v>8А</c:v>
                </c:pt>
                <c:pt idx="7">
                  <c:v>8Б</c:v>
                </c:pt>
                <c:pt idx="8">
                  <c:v>итого</c:v>
                </c:pt>
                <c:pt idx="9">
                  <c:v>всего</c:v>
                </c:pt>
              </c:strCache>
            </c:strRef>
          </c:cat>
          <c:val>
            <c:numRef>
              <c:f>Лист1!$F$28:$F$37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</c:numCache>
            </c:numRef>
          </c:val>
        </c:ser>
        <c:ser>
          <c:idx val="3"/>
          <c:order val="3"/>
          <c:tx>
            <c:strRef>
              <c:f>Лист1!$G$27</c:f>
              <c:strCache>
                <c:ptCount val="1"/>
                <c:pt idx="0">
                  <c:v>%кач.знан за 1 четв</c:v>
                </c:pt>
              </c:strCache>
            </c:strRef>
          </c:tx>
          <c:invertIfNegative val="0"/>
          <c:cat>
            <c:strRef>
              <c:f>Лист1!$C$28:$C$37</c:f>
              <c:strCache>
                <c:ptCount val="10"/>
                <c:pt idx="0">
                  <c:v>Рахимова Р.Р.</c:v>
                </c:pt>
                <c:pt idx="2">
                  <c:v>6А</c:v>
                </c:pt>
                <c:pt idx="3">
                  <c:v>7А</c:v>
                </c:pt>
                <c:pt idx="4">
                  <c:v>7Б</c:v>
                </c:pt>
                <c:pt idx="5">
                  <c:v>итого</c:v>
                </c:pt>
                <c:pt idx="6">
                  <c:v>8А</c:v>
                </c:pt>
                <c:pt idx="7">
                  <c:v>8Б</c:v>
                </c:pt>
                <c:pt idx="8">
                  <c:v>итого</c:v>
                </c:pt>
                <c:pt idx="9">
                  <c:v>всего</c:v>
                </c:pt>
              </c:strCache>
            </c:strRef>
          </c:cat>
          <c:val>
            <c:numRef>
              <c:f>Лист1!$G$28:$G$37</c:f>
              <c:numCache>
                <c:formatCode>General</c:formatCode>
                <c:ptCount val="10"/>
                <c:pt idx="0">
                  <c:v>0</c:v>
                </c:pt>
                <c:pt idx="2">
                  <c:v>54</c:v>
                </c:pt>
                <c:pt idx="3">
                  <c:v>65</c:v>
                </c:pt>
                <c:pt idx="4">
                  <c:v>59</c:v>
                </c:pt>
                <c:pt idx="5">
                  <c:v>62</c:v>
                </c:pt>
                <c:pt idx="6">
                  <c:v>55</c:v>
                </c:pt>
                <c:pt idx="7">
                  <c:v>53</c:v>
                </c:pt>
                <c:pt idx="8">
                  <c:v>54</c:v>
                </c:pt>
                <c:pt idx="9">
                  <c:v>56</c:v>
                </c:pt>
              </c:numCache>
            </c:numRef>
          </c:val>
        </c:ser>
        <c:ser>
          <c:idx val="4"/>
          <c:order val="4"/>
          <c:tx>
            <c:strRef>
              <c:f>Лист1!$H$27</c:f>
              <c:strCache>
                <c:ptCount val="1"/>
                <c:pt idx="0">
                  <c:v>% успев</c:v>
                </c:pt>
              </c:strCache>
            </c:strRef>
          </c:tx>
          <c:invertIfNegative val="0"/>
          <c:cat>
            <c:strRef>
              <c:f>Лист1!$C$28:$C$37</c:f>
              <c:strCache>
                <c:ptCount val="10"/>
                <c:pt idx="0">
                  <c:v>Рахимова Р.Р.</c:v>
                </c:pt>
                <c:pt idx="2">
                  <c:v>6А</c:v>
                </c:pt>
                <c:pt idx="3">
                  <c:v>7А</c:v>
                </c:pt>
                <c:pt idx="4">
                  <c:v>7Б</c:v>
                </c:pt>
                <c:pt idx="5">
                  <c:v>итого</c:v>
                </c:pt>
                <c:pt idx="6">
                  <c:v>8А</c:v>
                </c:pt>
                <c:pt idx="7">
                  <c:v>8Б</c:v>
                </c:pt>
                <c:pt idx="8">
                  <c:v>итого</c:v>
                </c:pt>
                <c:pt idx="9">
                  <c:v>всего</c:v>
                </c:pt>
              </c:strCache>
            </c:strRef>
          </c:cat>
          <c:val>
            <c:numRef>
              <c:f>Лист1!$H$28:$H$37</c:f>
              <c:numCache>
                <c:formatCode>General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</c:numCache>
            </c:numRef>
          </c:val>
        </c:ser>
        <c:ser>
          <c:idx val="5"/>
          <c:order val="5"/>
          <c:tx>
            <c:strRef>
              <c:f>Лист1!$I$27</c:f>
              <c:strCache>
                <c:ptCount val="1"/>
                <c:pt idx="0">
                  <c:v>% кач знан. за 2 четв. 2013г</c:v>
                </c:pt>
              </c:strCache>
            </c:strRef>
          </c:tx>
          <c:invertIfNegative val="0"/>
          <c:cat>
            <c:strRef>
              <c:f>Лист1!$C$28:$C$37</c:f>
              <c:strCache>
                <c:ptCount val="10"/>
                <c:pt idx="0">
                  <c:v>Рахимова Р.Р.</c:v>
                </c:pt>
                <c:pt idx="2">
                  <c:v>6А</c:v>
                </c:pt>
                <c:pt idx="3">
                  <c:v>7А</c:v>
                </c:pt>
                <c:pt idx="4">
                  <c:v>7Б</c:v>
                </c:pt>
                <c:pt idx="5">
                  <c:v>итого</c:v>
                </c:pt>
                <c:pt idx="6">
                  <c:v>8А</c:v>
                </c:pt>
                <c:pt idx="7">
                  <c:v>8Б</c:v>
                </c:pt>
                <c:pt idx="8">
                  <c:v>итого</c:v>
                </c:pt>
                <c:pt idx="9">
                  <c:v>всего</c:v>
                </c:pt>
              </c:strCache>
            </c:strRef>
          </c:cat>
          <c:val>
            <c:numRef>
              <c:f>Лист1!$I$28:$I$37</c:f>
              <c:numCache>
                <c:formatCode>General</c:formatCode>
                <c:ptCount val="10"/>
                <c:pt idx="2">
                  <c:v>50</c:v>
                </c:pt>
                <c:pt idx="3">
                  <c:v>69</c:v>
                </c:pt>
                <c:pt idx="4">
                  <c:v>63</c:v>
                </c:pt>
                <c:pt idx="5">
                  <c:v>66</c:v>
                </c:pt>
                <c:pt idx="6">
                  <c:v>57</c:v>
                </c:pt>
                <c:pt idx="7">
                  <c:v>68</c:v>
                </c:pt>
                <c:pt idx="8">
                  <c:v>65</c:v>
                </c:pt>
                <c:pt idx="9">
                  <c:v>61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43302272"/>
        <c:axId val="43304064"/>
        <c:axId val="0"/>
      </c:bar3DChart>
      <c:catAx>
        <c:axId val="4330227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3304064"/>
        <c:crosses val="autoZero"/>
        <c:auto val="1"/>
        <c:lblAlgn val="ctr"/>
        <c:lblOffset val="100"/>
        <c:noMultiLvlLbl val="0"/>
      </c:catAx>
      <c:valAx>
        <c:axId val="433040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433022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1523631598451942"/>
          <c:y val="0.10903500698776293"/>
          <c:w val="0.25759240793590776"/>
          <c:h val="0.7992447905337805"/>
        </c:manualLayout>
      </c:layout>
      <c:overlay val="0"/>
      <c:txPr>
        <a:bodyPr/>
        <a:lstStyle/>
        <a:p>
          <a:pPr>
            <a:defRPr sz="1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5991025315384037E-2"/>
          <c:y val="0.16515404805168585"/>
          <c:w val="0.6832564558462445"/>
          <c:h val="0.6291879668887543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Лист1!$C$43</c:f>
              <c:strCache>
                <c:ptCount val="1"/>
                <c:pt idx="0">
                  <c:v>Крылова А.Д.</c:v>
                </c:pt>
              </c:strCache>
            </c:strRef>
          </c:tx>
          <c:invertIfNegative val="0"/>
          <c:cat>
            <c:strRef>
              <c:f>Лист1!$D$42:$I$42</c:f>
              <c:strCache>
                <c:ptCount val="6"/>
                <c:pt idx="0">
                  <c:v>% успев.</c:v>
                </c:pt>
                <c:pt idx="1">
                  <c:v>%кач.</c:v>
                </c:pt>
                <c:pt idx="2">
                  <c:v>%успев.</c:v>
                </c:pt>
                <c:pt idx="3">
                  <c:v>% кач.знан за 1 четв</c:v>
                </c:pt>
                <c:pt idx="4">
                  <c:v>% успев</c:v>
                </c:pt>
                <c:pt idx="5">
                  <c:v>% качзнан. за 2 четв. 2013г</c:v>
                </c:pt>
              </c:strCache>
            </c:strRef>
          </c:cat>
          <c:val>
            <c:numRef>
              <c:f>Лист1!$D$43:$I$43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Лист1!$C$44</c:f>
              <c:strCache>
                <c:ptCount val="1"/>
              </c:strCache>
            </c:strRef>
          </c:tx>
          <c:invertIfNegative val="0"/>
          <c:cat>
            <c:strRef>
              <c:f>Лист1!$D$42:$I$42</c:f>
              <c:strCache>
                <c:ptCount val="6"/>
                <c:pt idx="0">
                  <c:v>% успев.</c:v>
                </c:pt>
                <c:pt idx="1">
                  <c:v>%кач.</c:v>
                </c:pt>
                <c:pt idx="2">
                  <c:v>%успев.</c:v>
                </c:pt>
                <c:pt idx="3">
                  <c:v>% кач.знан за 1 четв</c:v>
                </c:pt>
                <c:pt idx="4">
                  <c:v>% успев</c:v>
                </c:pt>
                <c:pt idx="5">
                  <c:v>% качзнан. за 2 четв. 2013г</c:v>
                </c:pt>
              </c:strCache>
            </c:strRef>
          </c:cat>
          <c:val>
            <c:numRef>
              <c:f>Лист1!$D$44:$I$44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4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Лист1!$C$45</c:f>
              <c:strCache>
                <c:ptCount val="1"/>
              </c:strCache>
            </c:strRef>
          </c:tx>
          <c:invertIfNegative val="0"/>
          <c:cat>
            <c:strRef>
              <c:f>Лист1!$D$42:$I$42</c:f>
              <c:strCache>
                <c:ptCount val="6"/>
                <c:pt idx="0">
                  <c:v>% успев.</c:v>
                </c:pt>
                <c:pt idx="1">
                  <c:v>%кач.</c:v>
                </c:pt>
                <c:pt idx="2">
                  <c:v>%успев.</c:v>
                </c:pt>
                <c:pt idx="3">
                  <c:v>% кач.знан за 1 четв</c:v>
                </c:pt>
                <c:pt idx="4">
                  <c:v>% успев</c:v>
                </c:pt>
                <c:pt idx="5">
                  <c:v>% качзнан. за 2 четв. 2013г</c:v>
                </c:pt>
              </c:strCache>
            </c:strRef>
          </c:cat>
          <c:val>
            <c:numRef>
              <c:f>Лист1!$D$45:$I$45</c:f>
              <c:numCache>
                <c:formatCode>General</c:formatCode>
                <c:ptCount val="6"/>
                <c:pt idx="1">
                  <c:v>0</c:v>
                </c:pt>
              </c:numCache>
            </c:numRef>
          </c:val>
        </c:ser>
        <c:ser>
          <c:idx val="3"/>
          <c:order val="3"/>
          <c:tx>
            <c:strRef>
              <c:f>Лист1!$C$46</c:f>
              <c:strCache>
                <c:ptCount val="1"/>
                <c:pt idx="0">
                  <c:v>6Б</c:v>
                </c:pt>
              </c:strCache>
            </c:strRef>
          </c:tx>
          <c:invertIfNegative val="0"/>
          <c:cat>
            <c:strRef>
              <c:f>Лист1!$D$42:$I$42</c:f>
              <c:strCache>
                <c:ptCount val="6"/>
                <c:pt idx="0">
                  <c:v>% успев.</c:v>
                </c:pt>
                <c:pt idx="1">
                  <c:v>%кач.</c:v>
                </c:pt>
                <c:pt idx="2">
                  <c:v>%успев.</c:v>
                </c:pt>
                <c:pt idx="3">
                  <c:v>% кач.знан за 1 четв</c:v>
                </c:pt>
                <c:pt idx="4">
                  <c:v>% успев</c:v>
                </c:pt>
                <c:pt idx="5">
                  <c:v>% качзнан. за 2 четв. 2013г</c:v>
                </c:pt>
              </c:strCache>
            </c:strRef>
          </c:cat>
          <c:val>
            <c:numRef>
              <c:f>Лист1!$D$46:$I$46</c:f>
              <c:numCache>
                <c:formatCode>General</c:formatCode>
                <c:ptCount val="6"/>
                <c:pt idx="0">
                  <c:v>100</c:v>
                </c:pt>
                <c:pt idx="1">
                  <c:v>60</c:v>
                </c:pt>
                <c:pt idx="2">
                  <c:v>100</c:v>
                </c:pt>
                <c:pt idx="3">
                  <c:v>61</c:v>
                </c:pt>
                <c:pt idx="4">
                  <c:v>100</c:v>
                </c:pt>
                <c:pt idx="5">
                  <c:v>69</c:v>
                </c:pt>
              </c:numCache>
            </c:numRef>
          </c:val>
        </c:ser>
        <c:ser>
          <c:idx val="4"/>
          <c:order val="4"/>
          <c:tx>
            <c:strRef>
              <c:f>Лист1!$C$47</c:f>
              <c:strCache>
                <c:ptCount val="1"/>
                <c:pt idx="0">
                  <c:v>11 А</c:v>
                </c:pt>
              </c:strCache>
            </c:strRef>
          </c:tx>
          <c:invertIfNegative val="0"/>
          <c:cat>
            <c:strRef>
              <c:f>Лист1!$D$42:$I$42</c:f>
              <c:strCache>
                <c:ptCount val="6"/>
                <c:pt idx="0">
                  <c:v>% успев.</c:v>
                </c:pt>
                <c:pt idx="1">
                  <c:v>%кач.</c:v>
                </c:pt>
                <c:pt idx="2">
                  <c:v>%успев.</c:v>
                </c:pt>
                <c:pt idx="3">
                  <c:v>% кач.знан за 1 четв</c:v>
                </c:pt>
                <c:pt idx="4">
                  <c:v>% успев</c:v>
                </c:pt>
                <c:pt idx="5">
                  <c:v>% качзнан. за 2 четв. 2013г</c:v>
                </c:pt>
              </c:strCache>
            </c:strRef>
          </c:cat>
          <c:val>
            <c:numRef>
              <c:f>Лист1!$D$47:$I$47</c:f>
              <c:numCache>
                <c:formatCode>General</c:formatCode>
                <c:ptCount val="6"/>
                <c:pt idx="0">
                  <c:v>100</c:v>
                </c:pt>
                <c:pt idx="1">
                  <c:v>73</c:v>
                </c:pt>
                <c:pt idx="2">
                  <c:v>100</c:v>
                </c:pt>
                <c:pt idx="3">
                  <c:v>0</c:v>
                </c:pt>
                <c:pt idx="4">
                  <c:v>100</c:v>
                </c:pt>
                <c:pt idx="5">
                  <c:v>91</c:v>
                </c:pt>
              </c:numCache>
            </c:numRef>
          </c:val>
        </c:ser>
        <c:ser>
          <c:idx val="5"/>
          <c:order val="5"/>
          <c:tx>
            <c:strRef>
              <c:f>Лист1!$C$48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strRef>
              <c:f>Лист1!$D$42:$I$42</c:f>
              <c:strCache>
                <c:ptCount val="6"/>
                <c:pt idx="0">
                  <c:v>% успев.</c:v>
                </c:pt>
                <c:pt idx="1">
                  <c:v>%кач.</c:v>
                </c:pt>
                <c:pt idx="2">
                  <c:v>%успев.</c:v>
                </c:pt>
                <c:pt idx="3">
                  <c:v>% кач.знан за 1 четв</c:v>
                </c:pt>
                <c:pt idx="4">
                  <c:v>% успев</c:v>
                </c:pt>
                <c:pt idx="5">
                  <c:v>% качзнан. за 2 четв. 2013г</c:v>
                </c:pt>
              </c:strCache>
            </c:strRef>
          </c:cat>
          <c:val>
            <c:numRef>
              <c:f>Лист1!$D$48:$I$48</c:f>
              <c:numCache>
                <c:formatCode>General</c:formatCode>
                <c:ptCount val="6"/>
                <c:pt idx="0">
                  <c:v>100</c:v>
                </c:pt>
                <c:pt idx="1">
                  <c:v>71</c:v>
                </c:pt>
                <c:pt idx="2">
                  <c:v>100</c:v>
                </c:pt>
                <c:pt idx="3">
                  <c:v>61</c:v>
                </c:pt>
                <c:pt idx="4">
                  <c:v>100</c:v>
                </c:pt>
                <c:pt idx="5">
                  <c:v>80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79776384"/>
        <c:axId val="79790464"/>
        <c:axId val="0"/>
      </c:bar3DChart>
      <c:catAx>
        <c:axId val="797763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9790464"/>
        <c:crosses val="autoZero"/>
        <c:auto val="1"/>
        <c:lblAlgn val="ctr"/>
        <c:lblOffset val="100"/>
        <c:noMultiLvlLbl val="0"/>
      </c:catAx>
      <c:valAx>
        <c:axId val="797904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7977638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Лист1!$D$54</c:f>
              <c:strCache>
                <c:ptCount val="1"/>
                <c:pt idx="0">
                  <c:v>% успев.</c:v>
                </c:pt>
              </c:strCache>
            </c:strRef>
          </c:tx>
          <c:invertIfNegative val="0"/>
          <c:cat>
            <c:strRef>
              <c:f>Лист1!$C$55:$C$65</c:f>
              <c:strCache>
                <c:ptCount val="11"/>
                <c:pt idx="0">
                  <c:v>Холохоева П.Б.</c:v>
                </c:pt>
                <c:pt idx="3">
                  <c:v>5А</c:v>
                </c:pt>
                <c:pt idx="4">
                  <c:v>5Б</c:v>
                </c:pt>
                <c:pt idx="5">
                  <c:v>итого</c:v>
                </c:pt>
                <c:pt idx="6">
                  <c:v>9А</c:v>
                </c:pt>
                <c:pt idx="7">
                  <c:v>9Б</c:v>
                </c:pt>
                <c:pt idx="8">
                  <c:v>итого</c:v>
                </c:pt>
                <c:pt idx="9">
                  <c:v>10</c:v>
                </c:pt>
                <c:pt idx="10">
                  <c:v>всего</c:v>
                </c:pt>
              </c:strCache>
            </c:strRef>
          </c:cat>
          <c:val>
            <c:numRef>
              <c:f>Лист1!$D$55:$D$65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</c:numCache>
            </c:numRef>
          </c:val>
        </c:ser>
        <c:ser>
          <c:idx val="1"/>
          <c:order val="1"/>
          <c:tx>
            <c:strRef>
              <c:f>Лист1!$E$54</c:f>
              <c:strCache>
                <c:ptCount val="1"/>
                <c:pt idx="0">
                  <c:v>%кач.</c:v>
                </c:pt>
              </c:strCache>
            </c:strRef>
          </c:tx>
          <c:invertIfNegative val="0"/>
          <c:cat>
            <c:strRef>
              <c:f>Лист1!$C$55:$C$65</c:f>
              <c:strCache>
                <c:ptCount val="11"/>
                <c:pt idx="0">
                  <c:v>Холохоева П.Б.</c:v>
                </c:pt>
                <c:pt idx="3">
                  <c:v>5А</c:v>
                </c:pt>
                <c:pt idx="4">
                  <c:v>5Б</c:v>
                </c:pt>
                <c:pt idx="5">
                  <c:v>итого</c:v>
                </c:pt>
                <c:pt idx="6">
                  <c:v>9А</c:v>
                </c:pt>
                <c:pt idx="7">
                  <c:v>9Б</c:v>
                </c:pt>
                <c:pt idx="8">
                  <c:v>итого</c:v>
                </c:pt>
                <c:pt idx="9">
                  <c:v>10</c:v>
                </c:pt>
                <c:pt idx="10">
                  <c:v>всего</c:v>
                </c:pt>
              </c:strCache>
            </c:strRef>
          </c:cat>
          <c:val>
            <c:numRef>
              <c:f>Лист1!$E$55:$E$65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50</c:v>
                </c:pt>
                <c:pt idx="4">
                  <c:v>57</c:v>
                </c:pt>
                <c:pt idx="5">
                  <c:v>53</c:v>
                </c:pt>
                <c:pt idx="6">
                  <c:v>6</c:v>
                </c:pt>
                <c:pt idx="7">
                  <c:v>23</c:v>
                </c:pt>
                <c:pt idx="8">
                  <c:v>15</c:v>
                </c:pt>
                <c:pt idx="9">
                  <c:v>76</c:v>
                </c:pt>
                <c:pt idx="10">
                  <c:v>48</c:v>
                </c:pt>
              </c:numCache>
            </c:numRef>
          </c:val>
        </c:ser>
        <c:ser>
          <c:idx val="2"/>
          <c:order val="2"/>
          <c:tx>
            <c:strRef>
              <c:f>Лист1!$F$54</c:f>
              <c:strCache>
                <c:ptCount val="1"/>
                <c:pt idx="0">
                  <c:v>% успев.</c:v>
                </c:pt>
              </c:strCache>
            </c:strRef>
          </c:tx>
          <c:invertIfNegative val="0"/>
          <c:cat>
            <c:strRef>
              <c:f>Лист1!$C$55:$C$65</c:f>
              <c:strCache>
                <c:ptCount val="11"/>
                <c:pt idx="0">
                  <c:v>Холохоева П.Б.</c:v>
                </c:pt>
                <c:pt idx="3">
                  <c:v>5А</c:v>
                </c:pt>
                <c:pt idx="4">
                  <c:v>5Б</c:v>
                </c:pt>
                <c:pt idx="5">
                  <c:v>итого</c:v>
                </c:pt>
                <c:pt idx="6">
                  <c:v>9А</c:v>
                </c:pt>
                <c:pt idx="7">
                  <c:v>9Б</c:v>
                </c:pt>
                <c:pt idx="8">
                  <c:v>итого</c:v>
                </c:pt>
                <c:pt idx="9">
                  <c:v>10</c:v>
                </c:pt>
                <c:pt idx="10">
                  <c:v>всего</c:v>
                </c:pt>
              </c:strCache>
            </c:strRef>
          </c:cat>
          <c:val>
            <c:numRef>
              <c:f>Лист1!$F$55:$F$65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</c:numCache>
            </c:numRef>
          </c:val>
        </c:ser>
        <c:ser>
          <c:idx val="3"/>
          <c:order val="3"/>
          <c:tx>
            <c:strRef>
              <c:f>Лист1!$G$54</c:f>
              <c:strCache>
                <c:ptCount val="1"/>
                <c:pt idx="0">
                  <c:v>% кач.знан за 1 четв</c:v>
                </c:pt>
              </c:strCache>
            </c:strRef>
          </c:tx>
          <c:invertIfNegative val="0"/>
          <c:cat>
            <c:strRef>
              <c:f>Лист1!$C$55:$C$65</c:f>
              <c:strCache>
                <c:ptCount val="11"/>
                <c:pt idx="0">
                  <c:v>Холохоева П.Б.</c:v>
                </c:pt>
                <c:pt idx="3">
                  <c:v>5А</c:v>
                </c:pt>
                <c:pt idx="4">
                  <c:v>5Б</c:v>
                </c:pt>
                <c:pt idx="5">
                  <c:v>итого</c:v>
                </c:pt>
                <c:pt idx="6">
                  <c:v>9А</c:v>
                </c:pt>
                <c:pt idx="7">
                  <c:v>9Б</c:v>
                </c:pt>
                <c:pt idx="8">
                  <c:v>итого</c:v>
                </c:pt>
                <c:pt idx="9">
                  <c:v>10</c:v>
                </c:pt>
                <c:pt idx="10">
                  <c:v>всего</c:v>
                </c:pt>
              </c:strCache>
            </c:strRef>
          </c:cat>
          <c:val>
            <c:numRef>
              <c:f>Лист1!$G$55:$G$65</c:f>
              <c:numCache>
                <c:formatCode>General</c:formatCode>
                <c:ptCount val="11"/>
                <c:pt idx="0">
                  <c:v>0</c:v>
                </c:pt>
                <c:pt idx="3">
                  <c:v>59</c:v>
                </c:pt>
                <c:pt idx="4">
                  <c:v>61</c:v>
                </c:pt>
                <c:pt idx="5">
                  <c:v>60</c:v>
                </c:pt>
                <c:pt idx="6">
                  <c:v>47</c:v>
                </c:pt>
                <c:pt idx="7">
                  <c:v>50</c:v>
                </c:pt>
                <c:pt idx="8">
                  <c:v>49</c:v>
                </c:pt>
                <c:pt idx="9">
                  <c:v>0</c:v>
                </c:pt>
                <c:pt idx="10">
                  <c:v>54</c:v>
                </c:pt>
              </c:numCache>
            </c:numRef>
          </c:val>
        </c:ser>
        <c:ser>
          <c:idx val="4"/>
          <c:order val="4"/>
          <c:tx>
            <c:strRef>
              <c:f>Лист1!$H$54</c:f>
              <c:strCache>
                <c:ptCount val="1"/>
                <c:pt idx="0">
                  <c:v>% успев</c:v>
                </c:pt>
              </c:strCache>
            </c:strRef>
          </c:tx>
          <c:invertIfNegative val="0"/>
          <c:cat>
            <c:strRef>
              <c:f>Лист1!$C$55:$C$65</c:f>
              <c:strCache>
                <c:ptCount val="11"/>
                <c:pt idx="0">
                  <c:v>Холохоева П.Б.</c:v>
                </c:pt>
                <c:pt idx="3">
                  <c:v>5А</c:v>
                </c:pt>
                <c:pt idx="4">
                  <c:v>5Б</c:v>
                </c:pt>
                <c:pt idx="5">
                  <c:v>итого</c:v>
                </c:pt>
                <c:pt idx="6">
                  <c:v>9А</c:v>
                </c:pt>
                <c:pt idx="7">
                  <c:v>9Б</c:v>
                </c:pt>
                <c:pt idx="8">
                  <c:v>итого</c:v>
                </c:pt>
                <c:pt idx="9">
                  <c:v>10</c:v>
                </c:pt>
                <c:pt idx="10">
                  <c:v>всего</c:v>
                </c:pt>
              </c:strCache>
            </c:strRef>
          </c:cat>
          <c:val>
            <c:numRef>
              <c:f>Лист1!$H$55:$H$65</c:f>
              <c:numCache>
                <c:formatCode>General</c:formatCode>
                <c:ptCount val="11"/>
                <c:pt idx="0">
                  <c:v>0</c:v>
                </c:pt>
                <c:pt idx="1">
                  <c:v>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  <c:pt idx="8">
                  <c:v>100</c:v>
                </c:pt>
                <c:pt idx="9">
                  <c:v>100</c:v>
                </c:pt>
                <c:pt idx="10">
                  <c:v>100</c:v>
                </c:pt>
              </c:numCache>
            </c:numRef>
          </c:val>
        </c:ser>
        <c:ser>
          <c:idx val="5"/>
          <c:order val="5"/>
          <c:tx>
            <c:strRef>
              <c:f>Лист1!$I$54</c:f>
              <c:strCache>
                <c:ptCount val="1"/>
                <c:pt idx="0">
                  <c:v>% качзнан. за 2 четв. 2013г</c:v>
                </c:pt>
              </c:strCache>
            </c:strRef>
          </c:tx>
          <c:invertIfNegative val="0"/>
          <c:cat>
            <c:strRef>
              <c:f>Лист1!$C$55:$C$65</c:f>
              <c:strCache>
                <c:ptCount val="11"/>
                <c:pt idx="0">
                  <c:v>Холохоева П.Б.</c:v>
                </c:pt>
                <c:pt idx="3">
                  <c:v>5А</c:v>
                </c:pt>
                <c:pt idx="4">
                  <c:v>5Б</c:v>
                </c:pt>
                <c:pt idx="5">
                  <c:v>итого</c:v>
                </c:pt>
                <c:pt idx="6">
                  <c:v>9А</c:v>
                </c:pt>
                <c:pt idx="7">
                  <c:v>9Б</c:v>
                </c:pt>
                <c:pt idx="8">
                  <c:v>итого</c:v>
                </c:pt>
                <c:pt idx="9">
                  <c:v>10</c:v>
                </c:pt>
                <c:pt idx="10">
                  <c:v>всего</c:v>
                </c:pt>
              </c:strCache>
            </c:strRef>
          </c:cat>
          <c:val>
            <c:numRef>
              <c:f>Лист1!$I$55:$I$65</c:f>
              <c:numCache>
                <c:formatCode>General</c:formatCode>
                <c:ptCount val="11"/>
                <c:pt idx="3">
                  <c:v>68</c:v>
                </c:pt>
                <c:pt idx="4">
                  <c:v>60</c:v>
                </c:pt>
                <c:pt idx="5">
                  <c:v>65</c:v>
                </c:pt>
                <c:pt idx="6">
                  <c:v>56</c:v>
                </c:pt>
                <c:pt idx="7">
                  <c:v>58</c:v>
                </c:pt>
                <c:pt idx="8">
                  <c:v>57</c:v>
                </c:pt>
                <c:pt idx="9">
                  <c:v>84</c:v>
                </c:pt>
                <c:pt idx="10">
                  <c:v>65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82929536"/>
        <c:axId val="82931072"/>
        <c:axId val="0"/>
      </c:bar3DChart>
      <c:catAx>
        <c:axId val="829295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2931072"/>
        <c:crosses val="autoZero"/>
        <c:auto val="1"/>
        <c:lblAlgn val="ctr"/>
        <c:lblOffset val="100"/>
        <c:noMultiLvlLbl val="0"/>
      </c:catAx>
      <c:valAx>
        <c:axId val="829310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2929536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2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Лист1!$D$71</c:f>
              <c:strCache>
                <c:ptCount val="1"/>
                <c:pt idx="0">
                  <c:v>класс</c:v>
                </c:pt>
              </c:strCache>
            </c:strRef>
          </c:tx>
          <c:invertIfNegative val="0"/>
          <c:cat>
            <c:strRef>
              <c:f>Лист1!$C$72:$C$89</c:f>
              <c:strCache>
                <c:ptCount val="18"/>
                <c:pt idx="0">
                  <c:v>Холохоева П.Б.</c:v>
                </c:pt>
                <c:pt idx="2">
                  <c:v>итого</c:v>
                </c:pt>
                <c:pt idx="3">
                  <c:v>Крылова А.Д.</c:v>
                </c:pt>
                <c:pt idx="4">
                  <c:v>Рахимова Р.Р.</c:v>
                </c:pt>
                <c:pt idx="5">
                  <c:v>итого</c:v>
                </c:pt>
                <c:pt idx="6">
                  <c:v>Рахимова Р.Р.</c:v>
                </c:pt>
                <c:pt idx="8">
                  <c:v>итого</c:v>
                </c:pt>
                <c:pt idx="9">
                  <c:v>Рахимова Р.Р.</c:v>
                </c:pt>
                <c:pt idx="11">
                  <c:v>итого</c:v>
                </c:pt>
                <c:pt idx="12">
                  <c:v>Холохоева П.Б.</c:v>
                </c:pt>
                <c:pt idx="14">
                  <c:v>итого</c:v>
                </c:pt>
                <c:pt idx="15">
                  <c:v>Холохоева П.Б.</c:v>
                </c:pt>
                <c:pt idx="16">
                  <c:v>Крылова А.Д.</c:v>
                </c:pt>
                <c:pt idx="17">
                  <c:v>всего</c:v>
                </c:pt>
              </c:strCache>
            </c:strRef>
          </c:cat>
          <c:val>
            <c:numRef>
              <c:f>Лист1!$D$72:$D$89</c:f>
              <c:numCache>
                <c:formatCode>General</c:formatCode>
                <c:ptCount val="18"/>
                <c:pt idx="0">
                  <c:v>0</c:v>
                </c:pt>
                <c:pt idx="1">
                  <c:v>0</c:v>
                </c:pt>
                <c:pt idx="3">
                  <c:v>0</c:v>
                </c:pt>
                <c:pt idx="4">
                  <c:v>0</c:v>
                </c:pt>
                <c:pt idx="6">
                  <c:v>0</c:v>
                </c:pt>
                <c:pt idx="7">
                  <c:v>0</c:v>
                </c:pt>
                <c:pt idx="9">
                  <c:v>0</c:v>
                </c:pt>
                <c:pt idx="10">
                  <c:v>0</c:v>
                </c:pt>
                <c:pt idx="12">
                  <c:v>0</c:v>
                </c:pt>
                <c:pt idx="13">
                  <c:v>0</c:v>
                </c:pt>
                <c:pt idx="15">
                  <c:v>0</c:v>
                </c:pt>
                <c:pt idx="16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Лист1!$E$71</c:f>
              <c:strCache>
                <c:ptCount val="1"/>
                <c:pt idx="0">
                  <c:v> кач1 чет. </c:v>
                </c:pt>
              </c:strCache>
            </c:strRef>
          </c:tx>
          <c:invertIfNegative val="0"/>
          <c:cat>
            <c:strRef>
              <c:f>Лист1!$C$72:$C$89</c:f>
              <c:strCache>
                <c:ptCount val="18"/>
                <c:pt idx="0">
                  <c:v>Холохоева П.Б.</c:v>
                </c:pt>
                <c:pt idx="2">
                  <c:v>итого</c:v>
                </c:pt>
                <c:pt idx="3">
                  <c:v>Крылова А.Д.</c:v>
                </c:pt>
                <c:pt idx="4">
                  <c:v>Рахимова Р.Р.</c:v>
                </c:pt>
                <c:pt idx="5">
                  <c:v>итого</c:v>
                </c:pt>
                <c:pt idx="6">
                  <c:v>Рахимова Р.Р.</c:v>
                </c:pt>
                <c:pt idx="8">
                  <c:v>итого</c:v>
                </c:pt>
                <c:pt idx="9">
                  <c:v>Рахимова Р.Р.</c:v>
                </c:pt>
                <c:pt idx="11">
                  <c:v>итого</c:v>
                </c:pt>
                <c:pt idx="12">
                  <c:v>Холохоева П.Б.</c:v>
                </c:pt>
                <c:pt idx="14">
                  <c:v>итого</c:v>
                </c:pt>
                <c:pt idx="15">
                  <c:v>Холохоева П.Б.</c:v>
                </c:pt>
                <c:pt idx="16">
                  <c:v>Крылова А.Д.</c:v>
                </c:pt>
                <c:pt idx="17">
                  <c:v>всего</c:v>
                </c:pt>
              </c:strCache>
            </c:strRef>
          </c:cat>
          <c:val>
            <c:numRef>
              <c:f>Лист1!$E$72:$E$89</c:f>
              <c:numCache>
                <c:formatCode>General</c:formatCode>
                <c:ptCount val="18"/>
                <c:pt idx="0">
                  <c:v>72</c:v>
                </c:pt>
                <c:pt idx="1">
                  <c:v>71</c:v>
                </c:pt>
                <c:pt idx="2">
                  <c:v>72</c:v>
                </c:pt>
                <c:pt idx="3">
                  <c:v>85</c:v>
                </c:pt>
                <c:pt idx="4">
                  <c:v>62</c:v>
                </c:pt>
                <c:pt idx="5">
                  <c:v>73</c:v>
                </c:pt>
                <c:pt idx="6">
                  <c:v>77</c:v>
                </c:pt>
                <c:pt idx="7">
                  <c:v>78</c:v>
                </c:pt>
                <c:pt idx="8">
                  <c:v>78</c:v>
                </c:pt>
                <c:pt idx="9">
                  <c:v>73</c:v>
                </c:pt>
                <c:pt idx="10">
                  <c:v>68</c:v>
                </c:pt>
                <c:pt idx="11">
                  <c:v>71</c:v>
                </c:pt>
                <c:pt idx="12">
                  <c:v>65</c:v>
                </c:pt>
                <c:pt idx="13">
                  <c:v>58</c:v>
                </c:pt>
                <c:pt idx="14">
                  <c:v>62</c:v>
                </c:pt>
                <c:pt idx="15">
                  <c:v>80</c:v>
                </c:pt>
                <c:pt idx="16">
                  <c:v>91</c:v>
                </c:pt>
                <c:pt idx="17">
                  <c:v>75</c:v>
                </c:pt>
              </c:numCache>
            </c:numRef>
          </c:val>
        </c:ser>
        <c:ser>
          <c:idx val="2"/>
          <c:order val="2"/>
          <c:tx>
            <c:strRef>
              <c:f>Лист1!$F$71</c:f>
              <c:strCache>
                <c:ptCount val="1"/>
                <c:pt idx="0">
                  <c:v>кач 2 четв.</c:v>
                </c:pt>
              </c:strCache>
            </c:strRef>
          </c:tx>
          <c:invertIfNegative val="0"/>
          <c:cat>
            <c:strRef>
              <c:f>Лист1!$C$72:$C$89</c:f>
              <c:strCache>
                <c:ptCount val="18"/>
                <c:pt idx="0">
                  <c:v>Холохоева П.Б.</c:v>
                </c:pt>
                <c:pt idx="2">
                  <c:v>итого</c:v>
                </c:pt>
                <c:pt idx="3">
                  <c:v>Крылова А.Д.</c:v>
                </c:pt>
                <c:pt idx="4">
                  <c:v>Рахимова Р.Р.</c:v>
                </c:pt>
                <c:pt idx="5">
                  <c:v>итого</c:v>
                </c:pt>
                <c:pt idx="6">
                  <c:v>Рахимова Р.Р.</c:v>
                </c:pt>
                <c:pt idx="8">
                  <c:v>итого</c:v>
                </c:pt>
                <c:pt idx="9">
                  <c:v>Рахимова Р.Р.</c:v>
                </c:pt>
                <c:pt idx="11">
                  <c:v>итого</c:v>
                </c:pt>
                <c:pt idx="12">
                  <c:v>Холохоева П.Б.</c:v>
                </c:pt>
                <c:pt idx="14">
                  <c:v>итого</c:v>
                </c:pt>
                <c:pt idx="15">
                  <c:v>Холохоева П.Б.</c:v>
                </c:pt>
                <c:pt idx="16">
                  <c:v>Крылова А.Д.</c:v>
                </c:pt>
                <c:pt idx="17">
                  <c:v>всего</c:v>
                </c:pt>
              </c:strCache>
            </c:strRef>
          </c:cat>
          <c:val>
            <c:numRef>
              <c:f>Лист1!$F$72:$F$89</c:f>
              <c:numCache>
                <c:formatCode>General</c:formatCode>
                <c:ptCount val="18"/>
                <c:pt idx="0">
                  <c:v>82</c:v>
                </c:pt>
                <c:pt idx="1">
                  <c:v>82</c:v>
                </c:pt>
                <c:pt idx="2">
                  <c:v>82</c:v>
                </c:pt>
                <c:pt idx="3">
                  <c:v>81</c:v>
                </c:pt>
                <c:pt idx="4">
                  <c:v>59</c:v>
                </c:pt>
                <c:pt idx="5">
                  <c:v>69</c:v>
                </c:pt>
                <c:pt idx="8">
                  <c:v>75</c:v>
                </c:pt>
                <c:pt idx="11">
                  <c:v>70</c:v>
                </c:pt>
                <c:pt idx="12">
                  <c:v>69</c:v>
                </c:pt>
                <c:pt idx="13">
                  <c:v>70</c:v>
                </c:pt>
                <c:pt idx="14">
                  <c:v>70</c:v>
                </c:pt>
                <c:pt idx="15">
                  <c:v>84</c:v>
                </c:pt>
                <c:pt idx="16">
                  <c:v>91</c:v>
                </c:pt>
                <c:pt idx="17">
                  <c:v>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86878848"/>
        <c:axId val="86880640"/>
        <c:axId val="0"/>
      </c:bar3DChart>
      <c:catAx>
        <c:axId val="8687884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6880640"/>
        <c:crosses val="autoZero"/>
        <c:auto val="1"/>
        <c:lblAlgn val="ctr"/>
        <c:lblOffset val="100"/>
        <c:noMultiLvlLbl val="0"/>
      </c:catAx>
      <c:valAx>
        <c:axId val="868806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8687884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20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Лист1!$F$97:$F$100</c:f>
              <c:strCache>
                <c:ptCount val="1"/>
                <c:pt idx="0">
                  <c:v>классы</c:v>
                </c:pt>
              </c:strCache>
            </c:strRef>
          </c:tx>
          <c:invertIfNegative val="0"/>
          <c:cat>
            <c:strRef>
              <c:f>Лист1!$E$101:$E$108</c:f>
              <c:strCache>
                <c:ptCount val="8"/>
                <c:pt idx="3">
                  <c:v>итого</c:v>
                </c:pt>
                <c:pt idx="6">
                  <c:v>итого</c:v>
                </c:pt>
                <c:pt idx="7">
                  <c:v>всего</c:v>
                </c:pt>
              </c:strCache>
            </c:strRef>
          </c:cat>
          <c:val>
            <c:numRef>
              <c:f>Лист1!$F$101:$F$108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Лист1!$G$97:$G$100</c:f>
              <c:strCache>
                <c:ptCount val="1"/>
                <c:pt idx="0">
                  <c:v>% успев. За 1четв. 2013 г.</c:v>
                </c:pt>
              </c:strCache>
            </c:strRef>
          </c:tx>
          <c:invertIfNegative val="0"/>
          <c:cat>
            <c:strRef>
              <c:f>Лист1!$E$101:$E$108</c:f>
              <c:strCache>
                <c:ptCount val="8"/>
                <c:pt idx="3">
                  <c:v>итого</c:v>
                </c:pt>
                <c:pt idx="6">
                  <c:v>итого</c:v>
                </c:pt>
                <c:pt idx="7">
                  <c:v>всего</c:v>
                </c:pt>
              </c:strCache>
            </c:strRef>
          </c:cat>
          <c:val>
            <c:numRef>
              <c:f>Лист1!$G$101:$G$108</c:f>
              <c:numCache>
                <c:formatCode>General</c:formatCode>
                <c:ptCount val="8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</c:numCache>
            </c:numRef>
          </c:val>
        </c:ser>
        <c:ser>
          <c:idx val="2"/>
          <c:order val="2"/>
          <c:tx>
            <c:strRef>
              <c:f>Лист1!$H$97:$H$100</c:f>
              <c:strCache>
                <c:ptCount val="1"/>
                <c:pt idx="0">
                  <c:v>% кач.знан. за 1 четв. 2013г.</c:v>
                </c:pt>
              </c:strCache>
            </c:strRef>
          </c:tx>
          <c:invertIfNegative val="0"/>
          <c:cat>
            <c:strRef>
              <c:f>Лист1!$E$101:$E$108</c:f>
              <c:strCache>
                <c:ptCount val="8"/>
                <c:pt idx="3">
                  <c:v>итого</c:v>
                </c:pt>
                <c:pt idx="6">
                  <c:v>итого</c:v>
                </c:pt>
                <c:pt idx="7">
                  <c:v>всего</c:v>
                </c:pt>
              </c:strCache>
            </c:strRef>
          </c:cat>
          <c:val>
            <c:numRef>
              <c:f>Лист1!$H$101:$H$108</c:f>
              <c:numCache>
                <c:formatCode>General</c:formatCode>
                <c:ptCount val="8"/>
                <c:pt idx="0">
                  <c:v>62</c:v>
                </c:pt>
                <c:pt idx="1">
                  <c:v>77</c:v>
                </c:pt>
                <c:pt idx="2">
                  <c:v>78</c:v>
                </c:pt>
                <c:pt idx="3">
                  <c:v>77</c:v>
                </c:pt>
                <c:pt idx="4">
                  <c:v>73</c:v>
                </c:pt>
                <c:pt idx="5">
                  <c:v>68</c:v>
                </c:pt>
                <c:pt idx="6">
                  <c:v>71</c:v>
                </c:pt>
                <c:pt idx="7">
                  <c:v>70</c:v>
                </c:pt>
              </c:numCache>
            </c:numRef>
          </c:val>
        </c:ser>
        <c:ser>
          <c:idx val="3"/>
          <c:order val="3"/>
          <c:tx>
            <c:strRef>
              <c:f>Лист1!$I$97:$I$100</c:f>
              <c:strCache>
                <c:ptCount val="1"/>
                <c:pt idx="0">
                  <c:v>% Успев.за 2 четв. 2013 г.</c:v>
                </c:pt>
              </c:strCache>
            </c:strRef>
          </c:tx>
          <c:invertIfNegative val="0"/>
          <c:cat>
            <c:strRef>
              <c:f>Лист1!$E$101:$E$108</c:f>
              <c:strCache>
                <c:ptCount val="8"/>
                <c:pt idx="3">
                  <c:v>итого</c:v>
                </c:pt>
                <c:pt idx="6">
                  <c:v>итого</c:v>
                </c:pt>
                <c:pt idx="7">
                  <c:v>всего</c:v>
                </c:pt>
              </c:strCache>
            </c:strRef>
          </c:cat>
          <c:val>
            <c:numRef>
              <c:f>Лист1!$I$101:$I$108</c:f>
              <c:numCache>
                <c:formatCode>General</c:formatCode>
                <c:ptCount val="8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</c:numCache>
            </c:numRef>
          </c:val>
        </c:ser>
        <c:ser>
          <c:idx val="4"/>
          <c:order val="4"/>
          <c:tx>
            <c:strRef>
              <c:f>Лист1!$J$97:$J$100</c:f>
              <c:strCache>
                <c:ptCount val="1"/>
                <c:pt idx="0">
                  <c:v>%  Качзнан. За 2 четв.  2013г</c:v>
                </c:pt>
              </c:strCache>
            </c:strRef>
          </c:tx>
          <c:invertIfNegative val="0"/>
          <c:cat>
            <c:strRef>
              <c:f>Лист1!$E$101:$E$108</c:f>
              <c:strCache>
                <c:ptCount val="8"/>
                <c:pt idx="3">
                  <c:v>итого</c:v>
                </c:pt>
                <c:pt idx="6">
                  <c:v>итого</c:v>
                </c:pt>
                <c:pt idx="7">
                  <c:v>всего</c:v>
                </c:pt>
              </c:strCache>
            </c:strRef>
          </c:cat>
          <c:val>
            <c:numRef>
              <c:f>Лист1!$J$101:$J$108</c:f>
              <c:numCache>
                <c:formatCode>General</c:formatCode>
                <c:ptCount val="8"/>
                <c:pt idx="0">
                  <c:v>59</c:v>
                </c:pt>
                <c:pt idx="3">
                  <c:v>75</c:v>
                </c:pt>
                <c:pt idx="6">
                  <c:v>70</c:v>
                </c:pt>
                <c:pt idx="7">
                  <c:v>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2130432"/>
        <c:axId val="102131968"/>
        <c:axId val="0"/>
      </c:bar3DChart>
      <c:catAx>
        <c:axId val="102130432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2131968"/>
        <c:crosses val="autoZero"/>
        <c:auto val="1"/>
        <c:lblAlgn val="ctr"/>
        <c:lblOffset val="100"/>
        <c:noMultiLvlLbl val="0"/>
      </c:catAx>
      <c:valAx>
        <c:axId val="10213196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2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213043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3317764328553658"/>
          <c:y val="0.25072926838538406"/>
          <c:w val="0.26682237407548748"/>
          <c:h val="0.71615498557729751"/>
        </c:manualLayout>
      </c:layout>
      <c:overlay val="0"/>
      <c:txPr>
        <a:bodyPr/>
        <a:lstStyle/>
        <a:p>
          <a:pPr>
            <a:defRPr sz="1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Лист1!$C$114</c:f>
              <c:strCache>
                <c:ptCount val="1"/>
              </c:strCache>
            </c:strRef>
          </c:tx>
          <c:invertIfNegative val="0"/>
          <c:cat>
            <c:multiLvlStrRef>
              <c:f>Лист1!$D$112:$H$113</c:f>
              <c:multiLvlStrCache>
                <c:ptCount val="5"/>
                <c:lvl>
                  <c:pt idx="1">
                    <c:v>За 1четв.</c:v>
                  </c:pt>
                  <c:pt idx="2">
                    <c:v>за 1 четв. 2013г.</c:v>
                  </c:pt>
                  <c:pt idx="3">
                    <c:v>2013 г.</c:v>
                  </c:pt>
                  <c:pt idx="4">
                    <c:v>За 2 четв. 2013г</c:v>
                  </c:pt>
                </c:lvl>
                <c:lvl>
                  <c:pt idx="0">
                    <c:v>классы</c:v>
                  </c:pt>
                  <c:pt idx="1">
                    <c:v>% успев.</c:v>
                  </c:pt>
                  <c:pt idx="2">
                    <c:v>%кач.знан.</c:v>
                  </c:pt>
                  <c:pt idx="3">
                    <c:v>% успев за 2 четв.</c:v>
                  </c:pt>
                  <c:pt idx="4">
                    <c:v>% кач. знан.</c:v>
                  </c:pt>
                </c:lvl>
              </c:multiLvlStrCache>
            </c:multiLvlStrRef>
          </c:cat>
          <c:val>
            <c:numRef>
              <c:f>Лист1!$D$114:$H$114</c:f>
              <c:numCache>
                <c:formatCode>General</c:formatCode>
                <c:ptCount val="5"/>
                <c:pt idx="1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Лист1!$C$115</c:f>
              <c:strCache>
                <c:ptCount val="1"/>
                <c:pt idx="0">
                  <c:v>итого</c:v>
                </c:pt>
              </c:strCache>
            </c:strRef>
          </c:tx>
          <c:invertIfNegative val="0"/>
          <c:cat>
            <c:multiLvlStrRef>
              <c:f>Лист1!$D$112:$H$113</c:f>
              <c:multiLvlStrCache>
                <c:ptCount val="5"/>
                <c:lvl>
                  <c:pt idx="1">
                    <c:v>За 1четв.</c:v>
                  </c:pt>
                  <c:pt idx="2">
                    <c:v>за 1 четв. 2013г.</c:v>
                  </c:pt>
                  <c:pt idx="3">
                    <c:v>2013 г.</c:v>
                  </c:pt>
                  <c:pt idx="4">
                    <c:v>За 2 четв. 2013г</c:v>
                  </c:pt>
                </c:lvl>
                <c:lvl>
                  <c:pt idx="0">
                    <c:v>классы</c:v>
                  </c:pt>
                  <c:pt idx="1">
                    <c:v>% успев.</c:v>
                  </c:pt>
                  <c:pt idx="2">
                    <c:v>%кач.знан.</c:v>
                  </c:pt>
                  <c:pt idx="3">
                    <c:v>% успев за 2 четв.</c:v>
                  </c:pt>
                  <c:pt idx="4">
                    <c:v>% кач. знан.</c:v>
                  </c:pt>
                </c:lvl>
              </c:multiLvlStrCache>
            </c:multiLvlStrRef>
          </c:cat>
          <c:val>
            <c:numRef>
              <c:f>Лист1!$D$115:$H$115</c:f>
              <c:numCache>
                <c:formatCode>General</c:formatCode>
                <c:ptCount val="5"/>
                <c:pt idx="0">
                  <c:v>0</c:v>
                </c:pt>
                <c:pt idx="1">
                  <c:v>100</c:v>
                </c:pt>
                <c:pt idx="2">
                  <c:v>85</c:v>
                </c:pt>
                <c:pt idx="3">
                  <c:v>100</c:v>
                </c:pt>
                <c:pt idx="4">
                  <c:v>81</c:v>
                </c:pt>
              </c:numCache>
            </c:numRef>
          </c:val>
        </c:ser>
        <c:ser>
          <c:idx val="2"/>
          <c:order val="2"/>
          <c:tx>
            <c:strRef>
              <c:f>Лист1!$C$116</c:f>
              <c:strCache>
                <c:ptCount val="1"/>
              </c:strCache>
            </c:strRef>
          </c:tx>
          <c:invertIfNegative val="0"/>
          <c:cat>
            <c:multiLvlStrRef>
              <c:f>Лист1!$D$112:$H$113</c:f>
              <c:multiLvlStrCache>
                <c:ptCount val="5"/>
                <c:lvl>
                  <c:pt idx="1">
                    <c:v>За 1четв.</c:v>
                  </c:pt>
                  <c:pt idx="2">
                    <c:v>за 1 четв. 2013г.</c:v>
                  </c:pt>
                  <c:pt idx="3">
                    <c:v>2013 г.</c:v>
                  </c:pt>
                  <c:pt idx="4">
                    <c:v>За 2 четв. 2013г</c:v>
                  </c:pt>
                </c:lvl>
                <c:lvl>
                  <c:pt idx="0">
                    <c:v>классы</c:v>
                  </c:pt>
                  <c:pt idx="1">
                    <c:v>% успев.</c:v>
                  </c:pt>
                  <c:pt idx="2">
                    <c:v>%кач.знан.</c:v>
                  </c:pt>
                  <c:pt idx="3">
                    <c:v>% успев за 2 четв.</c:v>
                  </c:pt>
                  <c:pt idx="4">
                    <c:v>% кач. знан.</c:v>
                  </c:pt>
                </c:lvl>
              </c:multiLvlStrCache>
            </c:multiLvlStrRef>
          </c:cat>
          <c:val>
            <c:numRef>
              <c:f>Лист1!$D$116:$H$116</c:f>
              <c:numCache>
                <c:formatCode>General</c:formatCode>
                <c:ptCount val="5"/>
                <c:pt idx="0">
                  <c:v>11</c:v>
                </c:pt>
                <c:pt idx="1">
                  <c:v>100</c:v>
                </c:pt>
                <c:pt idx="2">
                  <c:v>91</c:v>
                </c:pt>
                <c:pt idx="3">
                  <c:v>100</c:v>
                </c:pt>
                <c:pt idx="4">
                  <c:v>91</c:v>
                </c:pt>
              </c:numCache>
            </c:numRef>
          </c:val>
        </c:ser>
        <c:ser>
          <c:idx val="3"/>
          <c:order val="3"/>
          <c:tx>
            <c:strRef>
              <c:f>Лист1!$C$117</c:f>
              <c:strCache>
                <c:ptCount val="1"/>
                <c:pt idx="0">
                  <c:v>всего</c:v>
                </c:pt>
              </c:strCache>
            </c:strRef>
          </c:tx>
          <c:invertIfNegative val="0"/>
          <c:cat>
            <c:multiLvlStrRef>
              <c:f>Лист1!$D$112:$H$113</c:f>
              <c:multiLvlStrCache>
                <c:ptCount val="5"/>
                <c:lvl>
                  <c:pt idx="1">
                    <c:v>За 1четв.</c:v>
                  </c:pt>
                  <c:pt idx="2">
                    <c:v>за 1 четв. 2013г.</c:v>
                  </c:pt>
                  <c:pt idx="3">
                    <c:v>2013 г.</c:v>
                  </c:pt>
                  <c:pt idx="4">
                    <c:v>За 2 четв. 2013г</c:v>
                  </c:pt>
                </c:lvl>
                <c:lvl>
                  <c:pt idx="0">
                    <c:v>классы</c:v>
                  </c:pt>
                  <c:pt idx="1">
                    <c:v>% успев.</c:v>
                  </c:pt>
                  <c:pt idx="2">
                    <c:v>%кач.знан.</c:v>
                  </c:pt>
                  <c:pt idx="3">
                    <c:v>% успев за 2 четв.</c:v>
                  </c:pt>
                  <c:pt idx="4">
                    <c:v>% кач. знан.</c:v>
                  </c:pt>
                </c:lvl>
              </c:multiLvlStrCache>
            </c:multiLvlStrRef>
          </c:cat>
          <c:val>
            <c:numRef>
              <c:f>Лист1!$D$117:$H$117</c:f>
              <c:numCache>
                <c:formatCode>General</c:formatCode>
                <c:ptCount val="5"/>
                <c:pt idx="1">
                  <c:v>100</c:v>
                </c:pt>
                <c:pt idx="2">
                  <c:v>88</c:v>
                </c:pt>
                <c:pt idx="3">
                  <c:v>100</c:v>
                </c:pt>
                <c:pt idx="4">
                  <c:v>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3799040"/>
        <c:axId val="103800832"/>
        <c:axId val="0"/>
      </c:bar3DChart>
      <c:catAx>
        <c:axId val="103799040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3800832"/>
        <c:crosses val="autoZero"/>
        <c:auto val="1"/>
        <c:lblAlgn val="ctr"/>
        <c:lblOffset val="100"/>
        <c:noMultiLvlLbl val="0"/>
      </c:catAx>
      <c:valAx>
        <c:axId val="10380083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379904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Лист1!$D$128:$D$130</c:f>
              <c:strCache>
                <c:ptCount val="1"/>
                <c:pt idx="0">
                  <c:v>классы</c:v>
                </c:pt>
              </c:strCache>
            </c:strRef>
          </c:tx>
          <c:invertIfNegative val="0"/>
          <c:cat>
            <c:strRef>
              <c:f>Лист1!$C$131:$C$138</c:f>
              <c:strCache>
                <c:ptCount val="8"/>
                <c:pt idx="2">
                  <c:v>итого</c:v>
                </c:pt>
                <c:pt idx="5">
                  <c:v>итого</c:v>
                </c:pt>
                <c:pt idx="7">
                  <c:v>всего</c:v>
                </c:pt>
              </c:strCache>
            </c:strRef>
          </c:cat>
          <c:val>
            <c:numRef>
              <c:f>Лист1!$D$131:$D$138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3">
                  <c:v>0</c:v>
                </c:pt>
                <c:pt idx="4">
                  <c:v>0</c:v>
                </c:pt>
                <c:pt idx="6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Лист1!$E$128:$E$130</c:f>
              <c:strCache>
                <c:ptCount val="1"/>
                <c:pt idx="0">
                  <c:v>%успев.  За 1 четв 2013 г.</c:v>
                </c:pt>
              </c:strCache>
            </c:strRef>
          </c:tx>
          <c:invertIfNegative val="0"/>
          <c:cat>
            <c:strRef>
              <c:f>Лист1!$C$131:$C$138</c:f>
              <c:strCache>
                <c:ptCount val="8"/>
                <c:pt idx="2">
                  <c:v>итого</c:v>
                </c:pt>
                <c:pt idx="5">
                  <c:v>итого</c:v>
                </c:pt>
                <c:pt idx="7">
                  <c:v>всего</c:v>
                </c:pt>
              </c:strCache>
            </c:strRef>
          </c:cat>
          <c:val>
            <c:numRef>
              <c:f>Лист1!$E$131:$E$138</c:f>
              <c:numCache>
                <c:formatCode>General</c:formatCode>
                <c:ptCount val="8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</c:numCache>
            </c:numRef>
          </c:val>
        </c:ser>
        <c:ser>
          <c:idx val="2"/>
          <c:order val="2"/>
          <c:tx>
            <c:strRef>
              <c:f>Лист1!$F$128:$F$130</c:f>
              <c:strCache>
                <c:ptCount val="1"/>
                <c:pt idx="0">
                  <c:v>% кач.знан.  за 1 четв. 2013г.</c:v>
                </c:pt>
              </c:strCache>
            </c:strRef>
          </c:tx>
          <c:invertIfNegative val="0"/>
          <c:cat>
            <c:strRef>
              <c:f>Лист1!$C$131:$C$138</c:f>
              <c:strCache>
                <c:ptCount val="8"/>
                <c:pt idx="2">
                  <c:v>итого</c:v>
                </c:pt>
                <c:pt idx="5">
                  <c:v>итого</c:v>
                </c:pt>
                <c:pt idx="7">
                  <c:v>всего</c:v>
                </c:pt>
              </c:strCache>
            </c:strRef>
          </c:cat>
          <c:val>
            <c:numRef>
              <c:f>Лист1!$F$131:$F$138</c:f>
              <c:numCache>
                <c:formatCode>General</c:formatCode>
                <c:ptCount val="8"/>
                <c:pt idx="0">
                  <c:v>72</c:v>
                </c:pt>
                <c:pt idx="1">
                  <c:v>71</c:v>
                </c:pt>
                <c:pt idx="2">
                  <c:v>72</c:v>
                </c:pt>
                <c:pt idx="3">
                  <c:v>65</c:v>
                </c:pt>
                <c:pt idx="4">
                  <c:v>58</c:v>
                </c:pt>
                <c:pt idx="5">
                  <c:v>62</c:v>
                </c:pt>
                <c:pt idx="6">
                  <c:v>80</c:v>
                </c:pt>
                <c:pt idx="7">
                  <c:v>71</c:v>
                </c:pt>
              </c:numCache>
            </c:numRef>
          </c:val>
        </c:ser>
        <c:ser>
          <c:idx val="3"/>
          <c:order val="3"/>
          <c:tx>
            <c:strRef>
              <c:f>Лист1!$G$128:$G$130</c:f>
              <c:strCache>
                <c:ptCount val="1"/>
                <c:pt idx="0">
                  <c:v>% успев. За 2 четв. 2013 г.</c:v>
                </c:pt>
              </c:strCache>
            </c:strRef>
          </c:tx>
          <c:invertIfNegative val="0"/>
          <c:cat>
            <c:strRef>
              <c:f>Лист1!$C$131:$C$138</c:f>
              <c:strCache>
                <c:ptCount val="8"/>
                <c:pt idx="2">
                  <c:v>итого</c:v>
                </c:pt>
                <c:pt idx="5">
                  <c:v>итого</c:v>
                </c:pt>
                <c:pt idx="7">
                  <c:v>всего</c:v>
                </c:pt>
              </c:strCache>
            </c:strRef>
          </c:cat>
          <c:val>
            <c:numRef>
              <c:f>Лист1!$G$131:$G$138</c:f>
              <c:numCache>
                <c:formatCode>General</c:formatCode>
                <c:ptCount val="8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  <c:pt idx="4">
                  <c:v>100</c:v>
                </c:pt>
                <c:pt idx="5">
                  <c:v>100</c:v>
                </c:pt>
                <c:pt idx="6">
                  <c:v>100</c:v>
                </c:pt>
                <c:pt idx="7">
                  <c:v>100</c:v>
                </c:pt>
              </c:numCache>
            </c:numRef>
          </c:val>
        </c:ser>
        <c:ser>
          <c:idx val="4"/>
          <c:order val="4"/>
          <c:tx>
            <c:strRef>
              <c:f>Лист1!$H$128:$H$130</c:f>
              <c:strCache>
                <c:ptCount val="1"/>
                <c:pt idx="0">
                  <c:v>% кач.знан. За 2 четв. 2013г</c:v>
                </c:pt>
              </c:strCache>
            </c:strRef>
          </c:tx>
          <c:invertIfNegative val="0"/>
          <c:cat>
            <c:strRef>
              <c:f>Лист1!$C$131:$C$138</c:f>
              <c:strCache>
                <c:ptCount val="8"/>
                <c:pt idx="2">
                  <c:v>итого</c:v>
                </c:pt>
                <c:pt idx="5">
                  <c:v>итого</c:v>
                </c:pt>
                <c:pt idx="7">
                  <c:v>всего</c:v>
                </c:pt>
              </c:strCache>
            </c:strRef>
          </c:cat>
          <c:val>
            <c:numRef>
              <c:f>Лист1!$H$131:$H$138</c:f>
              <c:numCache>
                <c:formatCode>General</c:formatCode>
                <c:ptCount val="8"/>
                <c:pt idx="0">
                  <c:v>82</c:v>
                </c:pt>
                <c:pt idx="1">
                  <c:v>82</c:v>
                </c:pt>
                <c:pt idx="2">
                  <c:v>82</c:v>
                </c:pt>
                <c:pt idx="3">
                  <c:v>69</c:v>
                </c:pt>
                <c:pt idx="4">
                  <c:v>70</c:v>
                </c:pt>
                <c:pt idx="5">
                  <c:v>69</c:v>
                </c:pt>
                <c:pt idx="6">
                  <c:v>84</c:v>
                </c:pt>
                <c:pt idx="7">
                  <c:v>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3838464"/>
        <c:axId val="103840000"/>
        <c:axId val="0"/>
      </c:bar3DChart>
      <c:catAx>
        <c:axId val="10383846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3840000"/>
        <c:crosses val="autoZero"/>
        <c:auto val="1"/>
        <c:lblAlgn val="ctr"/>
        <c:lblOffset val="100"/>
        <c:noMultiLvlLbl val="0"/>
      </c:catAx>
      <c:valAx>
        <c:axId val="10384000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3838464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Лист1!$D$145</c:f>
              <c:strCache>
                <c:ptCount val="1"/>
                <c:pt idx="0">
                  <c:v>класс</c:v>
                </c:pt>
              </c:strCache>
            </c:strRef>
          </c:tx>
          <c:invertIfNegative val="0"/>
          <c:cat>
            <c:strRef>
              <c:f>Лист1!$C$146:$C$163</c:f>
              <c:strCache>
                <c:ptCount val="18"/>
                <c:pt idx="0">
                  <c:v>Халлирахманова  А.М.</c:v>
                </c:pt>
                <c:pt idx="2">
                  <c:v>итого</c:v>
                </c:pt>
                <c:pt idx="3">
                  <c:v>Халлирахманова  А.М</c:v>
                </c:pt>
                <c:pt idx="5">
                  <c:v>итого</c:v>
                </c:pt>
                <c:pt idx="6">
                  <c:v>Гильмутдинова Г.А.</c:v>
                </c:pt>
                <c:pt idx="8">
                  <c:v>итого</c:v>
                </c:pt>
                <c:pt idx="9">
                  <c:v>Халлирахманова  А.М.</c:v>
                </c:pt>
                <c:pt idx="11">
                  <c:v>итого</c:v>
                </c:pt>
                <c:pt idx="12">
                  <c:v>Халлирахманова  А.М</c:v>
                </c:pt>
                <c:pt idx="14">
                  <c:v>итого</c:v>
                </c:pt>
                <c:pt idx="15">
                  <c:v>Гильмутдинова Г.А.</c:v>
                </c:pt>
                <c:pt idx="16">
                  <c:v>Гильмутдинова Г.А.</c:v>
                </c:pt>
                <c:pt idx="17">
                  <c:v>всего</c:v>
                </c:pt>
              </c:strCache>
            </c:strRef>
          </c:cat>
          <c:val>
            <c:numRef>
              <c:f>Лист1!$D$146:$D$163</c:f>
              <c:numCache>
                <c:formatCode>General</c:formatCode>
                <c:ptCount val="18"/>
                <c:pt idx="0">
                  <c:v>0</c:v>
                </c:pt>
                <c:pt idx="1">
                  <c:v>0</c:v>
                </c:pt>
                <c:pt idx="3">
                  <c:v>0</c:v>
                </c:pt>
                <c:pt idx="4">
                  <c:v>0</c:v>
                </c:pt>
                <c:pt idx="6">
                  <c:v>0</c:v>
                </c:pt>
                <c:pt idx="7">
                  <c:v>0</c:v>
                </c:pt>
                <c:pt idx="9">
                  <c:v>0</c:v>
                </c:pt>
                <c:pt idx="10">
                  <c:v>0</c:v>
                </c:pt>
                <c:pt idx="12">
                  <c:v>0</c:v>
                </c:pt>
                <c:pt idx="13">
                  <c:v>0</c:v>
                </c:pt>
                <c:pt idx="15">
                  <c:v>0</c:v>
                </c:pt>
                <c:pt idx="16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Лист1!$E$145</c:f>
              <c:strCache>
                <c:ptCount val="1"/>
                <c:pt idx="0">
                  <c:v>кач1 чет.</c:v>
                </c:pt>
              </c:strCache>
            </c:strRef>
          </c:tx>
          <c:invertIfNegative val="0"/>
          <c:cat>
            <c:strRef>
              <c:f>Лист1!$C$146:$C$163</c:f>
              <c:strCache>
                <c:ptCount val="18"/>
                <c:pt idx="0">
                  <c:v>Халлирахманова  А.М.</c:v>
                </c:pt>
                <c:pt idx="2">
                  <c:v>итого</c:v>
                </c:pt>
                <c:pt idx="3">
                  <c:v>Халлирахманова  А.М</c:v>
                </c:pt>
                <c:pt idx="5">
                  <c:v>итого</c:v>
                </c:pt>
                <c:pt idx="6">
                  <c:v>Гильмутдинова Г.А.</c:v>
                </c:pt>
                <c:pt idx="8">
                  <c:v>итого</c:v>
                </c:pt>
                <c:pt idx="9">
                  <c:v>Халлирахманова  А.М.</c:v>
                </c:pt>
                <c:pt idx="11">
                  <c:v>итого</c:v>
                </c:pt>
                <c:pt idx="12">
                  <c:v>Халлирахманова  А.М</c:v>
                </c:pt>
                <c:pt idx="14">
                  <c:v>итого</c:v>
                </c:pt>
                <c:pt idx="15">
                  <c:v>Гильмутдинова Г.А.</c:v>
                </c:pt>
                <c:pt idx="16">
                  <c:v>Гильмутдинова Г.А.</c:v>
                </c:pt>
                <c:pt idx="17">
                  <c:v>всего</c:v>
                </c:pt>
              </c:strCache>
            </c:strRef>
          </c:cat>
          <c:val>
            <c:numRef>
              <c:f>Лист1!$E$146:$E$163</c:f>
              <c:numCache>
                <c:formatCode>General</c:formatCode>
                <c:ptCount val="1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76</c:v>
                </c:pt>
                <c:pt idx="4">
                  <c:v>73</c:v>
                </c:pt>
                <c:pt idx="5">
                  <c:v>75</c:v>
                </c:pt>
                <c:pt idx="6">
                  <c:v>65</c:v>
                </c:pt>
                <c:pt idx="7">
                  <c:v>66</c:v>
                </c:pt>
                <c:pt idx="8">
                  <c:v>66</c:v>
                </c:pt>
                <c:pt idx="9">
                  <c:v>68</c:v>
                </c:pt>
                <c:pt idx="10">
                  <c:v>52</c:v>
                </c:pt>
                <c:pt idx="11">
                  <c:v>60</c:v>
                </c:pt>
                <c:pt idx="12">
                  <c:v>52</c:v>
                </c:pt>
                <c:pt idx="13">
                  <c:v>62</c:v>
                </c:pt>
                <c:pt idx="14">
                  <c:v>57</c:v>
                </c:pt>
                <c:pt idx="15">
                  <c:v>68</c:v>
                </c:pt>
                <c:pt idx="16">
                  <c:v>65</c:v>
                </c:pt>
                <c:pt idx="17">
                  <c:v>64</c:v>
                </c:pt>
              </c:numCache>
            </c:numRef>
          </c:val>
        </c:ser>
        <c:ser>
          <c:idx val="2"/>
          <c:order val="2"/>
          <c:tx>
            <c:strRef>
              <c:f>Лист1!$F$145</c:f>
              <c:strCache>
                <c:ptCount val="1"/>
                <c:pt idx="0">
                  <c:v>кач 2 четв</c:v>
                </c:pt>
              </c:strCache>
            </c:strRef>
          </c:tx>
          <c:invertIfNegative val="0"/>
          <c:cat>
            <c:strRef>
              <c:f>Лист1!$C$146:$C$163</c:f>
              <c:strCache>
                <c:ptCount val="18"/>
                <c:pt idx="0">
                  <c:v>Халлирахманова  А.М.</c:v>
                </c:pt>
                <c:pt idx="2">
                  <c:v>итого</c:v>
                </c:pt>
                <c:pt idx="3">
                  <c:v>Халлирахманова  А.М</c:v>
                </c:pt>
                <c:pt idx="5">
                  <c:v>итого</c:v>
                </c:pt>
                <c:pt idx="6">
                  <c:v>Гильмутдинова Г.А.</c:v>
                </c:pt>
                <c:pt idx="8">
                  <c:v>итого</c:v>
                </c:pt>
                <c:pt idx="9">
                  <c:v>Халлирахманова  А.М.</c:v>
                </c:pt>
                <c:pt idx="11">
                  <c:v>итого</c:v>
                </c:pt>
                <c:pt idx="12">
                  <c:v>Халлирахманова  А.М</c:v>
                </c:pt>
                <c:pt idx="14">
                  <c:v>итого</c:v>
                </c:pt>
                <c:pt idx="15">
                  <c:v>Гильмутдинова Г.А.</c:v>
                </c:pt>
                <c:pt idx="16">
                  <c:v>Гильмутдинова Г.А.</c:v>
                </c:pt>
                <c:pt idx="17">
                  <c:v>всего</c:v>
                </c:pt>
              </c:strCache>
            </c:strRef>
          </c:cat>
          <c:val>
            <c:numRef>
              <c:f>Лист1!$F$146:$F$163</c:f>
              <c:numCache>
                <c:formatCode>General</c:formatCode>
                <c:ptCount val="18"/>
                <c:pt idx="0">
                  <c:v>79</c:v>
                </c:pt>
                <c:pt idx="1">
                  <c:v>78</c:v>
                </c:pt>
                <c:pt idx="2">
                  <c:v>79</c:v>
                </c:pt>
                <c:pt idx="3">
                  <c:v>81</c:v>
                </c:pt>
                <c:pt idx="4">
                  <c:v>73</c:v>
                </c:pt>
                <c:pt idx="5">
                  <c:v>77</c:v>
                </c:pt>
                <c:pt idx="6">
                  <c:v>81</c:v>
                </c:pt>
                <c:pt idx="7">
                  <c:v>70</c:v>
                </c:pt>
                <c:pt idx="8">
                  <c:v>75</c:v>
                </c:pt>
                <c:pt idx="9">
                  <c:v>76</c:v>
                </c:pt>
                <c:pt idx="10">
                  <c:v>68</c:v>
                </c:pt>
                <c:pt idx="11">
                  <c:v>72</c:v>
                </c:pt>
                <c:pt idx="12">
                  <c:v>61</c:v>
                </c:pt>
                <c:pt idx="13">
                  <c:v>58</c:v>
                </c:pt>
                <c:pt idx="14">
                  <c:v>59</c:v>
                </c:pt>
                <c:pt idx="15">
                  <c:v>72</c:v>
                </c:pt>
                <c:pt idx="16">
                  <c:v>65</c:v>
                </c:pt>
                <c:pt idx="17">
                  <c:v>71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03986688"/>
        <c:axId val="103988224"/>
        <c:axId val="0"/>
      </c:bar3DChart>
      <c:catAx>
        <c:axId val="103986688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3988224"/>
        <c:crosses val="autoZero"/>
        <c:auto val="1"/>
        <c:lblAlgn val="ctr"/>
        <c:lblOffset val="100"/>
        <c:noMultiLvlLbl val="0"/>
      </c:catAx>
      <c:valAx>
        <c:axId val="10398822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103986688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 sz="18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3E30-1216-45E9-84A1-8352FCCA5524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97C17-176D-4C51-9F37-176714015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2299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3E30-1216-45E9-84A1-8352FCCA5524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97C17-176D-4C51-9F37-176714015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1832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3E30-1216-45E9-84A1-8352FCCA5524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97C17-176D-4C51-9F37-176714015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784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3E30-1216-45E9-84A1-8352FCCA5524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97C17-176D-4C51-9F37-176714015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2965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3E30-1216-45E9-84A1-8352FCCA5524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97C17-176D-4C51-9F37-176714015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226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3E30-1216-45E9-84A1-8352FCCA5524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97C17-176D-4C51-9F37-176714015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3617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3E30-1216-45E9-84A1-8352FCCA5524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97C17-176D-4C51-9F37-176714015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0310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3E30-1216-45E9-84A1-8352FCCA5524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97C17-176D-4C51-9F37-176714015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136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3E30-1216-45E9-84A1-8352FCCA5524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97C17-176D-4C51-9F37-176714015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3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3E30-1216-45E9-84A1-8352FCCA5524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97C17-176D-4C51-9F37-176714015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99892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243E30-1216-45E9-84A1-8352FCCA5524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897C17-176D-4C51-9F37-176714015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9049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43E30-1216-45E9-84A1-8352FCCA5524}" type="datetimeFigureOut">
              <a:rPr lang="ru-RU" smtClean="0"/>
              <a:t>31.01.2014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897C17-176D-4C51-9F37-176714015E2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8122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58848" y="188640"/>
            <a:ext cx="7080785" cy="62478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Анализ   ШМО   предметов  </a:t>
            </a:r>
            <a:endParaRPr lang="ru-RU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гуманитарного 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цикла   </a:t>
            </a:r>
            <a:endParaRPr lang="ru-RU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полугодие  </a:t>
            </a:r>
            <a:endParaRPr lang="ru-RU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2013-14гг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Методическая тема школы</a:t>
            </a:r>
            <a:r>
              <a:rPr lang="kk-KZ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функциональной  </a:t>
            </a:r>
            <a:endParaRPr lang="ru-RU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грамотности  через  </a:t>
            </a:r>
          </a:p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использование  современных </a:t>
            </a:r>
          </a:p>
          <a:p>
            <a:pPr algn="ctr"/>
            <a:r>
              <a:rPr lang="kk-KZ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педагогических </a:t>
            </a:r>
          </a:p>
          <a:p>
            <a:pPr algn="ctr"/>
            <a:r>
              <a:rPr lang="kk-KZ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технологий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80329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979712" y="116632"/>
            <a:ext cx="47770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Русская литература</a:t>
            </a:r>
            <a:endParaRPr lang="ru-RU" sz="4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4140744"/>
              </p:ext>
            </p:extLst>
          </p:nvPr>
        </p:nvGraphicFramePr>
        <p:xfrm>
          <a:off x="155750" y="824518"/>
          <a:ext cx="8424936" cy="5040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08018"/>
                <a:gridCol w="3264416"/>
                <a:gridCol w="2352502"/>
              </a:tblGrid>
              <a:tr h="13149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успеваемости</a:t>
                      </a:r>
                      <a:endParaRPr lang="ru-RU" sz="4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качества</a:t>
                      </a:r>
                      <a:endParaRPr lang="ru-RU" sz="4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2053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2011-2012</a:t>
                      </a:r>
                      <a:endParaRPr lang="ru-RU" sz="4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4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en-US" sz="4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4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2053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2012-2013 </a:t>
                      </a:r>
                      <a:endParaRPr lang="ru-RU" sz="4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4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4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3149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2013-2014</a:t>
                      </a:r>
                      <a:endParaRPr lang="ru-RU" sz="4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4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lang="ru-RU" sz="4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19181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52614"/>
            <a:ext cx="435529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Английский язык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932300"/>
              </p:ext>
            </p:extLst>
          </p:nvPr>
        </p:nvGraphicFramePr>
        <p:xfrm>
          <a:off x="179512" y="777403"/>
          <a:ext cx="8568952" cy="45722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56019"/>
                <a:gridCol w="3264661"/>
                <a:gridCol w="2448272"/>
              </a:tblGrid>
              <a:tr h="11834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успеваемости</a:t>
                      </a:r>
                      <a:endParaRPr lang="ru-RU" sz="4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качества</a:t>
                      </a:r>
                      <a:endParaRPr lang="ru-RU" sz="4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08481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2011-2012</a:t>
                      </a:r>
                      <a:endParaRPr lang="ru-RU" sz="4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4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4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08481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2012-2013 </a:t>
                      </a:r>
                      <a:endParaRPr lang="ru-RU" sz="4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4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4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endParaRPr lang="ru-RU" sz="4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1834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2013-2014</a:t>
                      </a:r>
                      <a:endParaRPr lang="ru-RU" sz="4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4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4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  <a:endParaRPr lang="ru-RU" sz="4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42794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95736" y="44624"/>
            <a:ext cx="4918847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История Казахстана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3613713"/>
              </p:ext>
            </p:extLst>
          </p:nvPr>
        </p:nvGraphicFramePr>
        <p:xfrm>
          <a:off x="0" y="752510"/>
          <a:ext cx="9036497" cy="52565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5683"/>
                <a:gridCol w="3264509"/>
                <a:gridCol w="2736305"/>
              </a:tblGrid>
              <a:tr h="13141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успеваемости</a:t>
                      </a:r>
                      <a:endParaRPr lang="ru-RU" sz="4000" b="1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качества</a:t>
                      </a:r>
                      <a:endParaRPr lang="ru-RU" sz="4000" b="1" dirty="0"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3141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2011-2012</a:t>
                      </a:r>
                      <a:endParaRPr lang="ru-RU" sz="4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4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ru-RU" sz="4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3141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2012-2013 </a:t>
                      </a:r>
                      <a:endParaRPr lang="ru-RU" sz="4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4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57 </a:t>
                      </a:r>
                      <a:endParaRPr lang="ru-RU" sz="4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3141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2013-2014</a:t>
                      </a:r>
                      <a:endParaRPr lang="ru-RU" sz="4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4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4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4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  <a:endParaRPr lang="ru-RU" sz="4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3370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53506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Анализ предмета  русский язык за 1-полугодие  2013-2014 учебного года  в  сравнении со срезами за 2 четверть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404124134"/>
              </p:ext>
            </p:extLst>
          </p:nvPr>
        </p:nvGraphicFramePr>
        <p:xfrm>
          <a:off x="251520" y="984503"/>
          <a:ext cx="8712968" cy="5468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373912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9182268"/>
              </p:ext>
            </p:extLst>
          </p:nvPr>
        </p:nvGraphicFramePr>
        <p:xfrm>
          <a:off x="0" y="-65325"/>
          <a:ext cx="9036495" cy="69096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74361"/>
                <a:gridCol w="1821270"/>
                <a:gridCol w="2351902"/>
                <a:gridCol w="1444481"/>
                <a:gridCol w="1444481"/>
              </a:tblGrid>
              <a:tr h="3259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учитель 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кач1 чет. 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 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ср.2 </a:t>
                      </a: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69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Холохоева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П.Б.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 А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59 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5Б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Крылова А.Д.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6Б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Рахимова Р.Р.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 А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69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Рахимова Р.Р.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А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69  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  63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69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Рахимова Р.Р.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8А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  57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8Б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  68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  65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69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Холохоева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П.Б.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6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9Б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5941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 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Холохоева</a:t>
                      </a: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П.Б.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А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Крылова А.Д.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11А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71651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6409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Учитель 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русского языка и литературы  </a:t>
            </a:r>
            <a:endParaRPr lang="ru-RU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Рахимова Р.Р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116337469"/>
              </p:ext>
            </p:extLst>
          </p:nvPr>
        </p:nvGraphicFramePr>
        <p:xfrm>
          <a:off x="179512" y="1142746"/>
          <a:ext cx="8712968" cy="5166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595850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7984094"/>
              </p:ext>
            </p:extLst>
          </p:nvPr>
        </p:nvGraphicFramePr>
        <p:xfrm>
          <a:off x="107504" y="404666"/>
          <a:ext cx="8928991" cy="58517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40160"/>
                <a:gridCol w="1085191"/>
                <a:gridCol w="1279725"/>
                <a:gridCol w="1279725"/>
                <a:gridCol w="1143328"/>
                <a:gridCol w="852482"/>
                <a:gridCol w="1848380"/>
              </a:tblGrid>
              <a:tr h="2437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Рахимова Р.Р.</a:t>
                      </a:r>
                      <a:endParaRPr lang="ru-RU" sz="20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успев.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Кон.срез</a:t>
                      </a:r>
                      <a:endParaRPr lang="ru-RU" sz="20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декабрь 2013г.</a:t>
                      </a:r>
                      <a:endParaRPr lang="ru-RU" sz="20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r>
                        <a:rPr lang="ru-RU" sz="2000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кач.знан</a:t>
                      </a:r>
                      <a:endParaRPr lang="ru-RU" sz="20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кон.срез</a:t>
                      </a:r>
                      <a:endParaRPr lang="ru-RU" sz="20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декабрь 2013г.</a:t>
                      </a:r>
                      <a:endParaRPr lang="ru-RU" sz="20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успев.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за1четв.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 г.</a:t>
                      </a:r>
                      <a:endParaRPr lang="ru-RU" sz="20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r>
                        <a:rPr lang="ru-RU" sz="2000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кач.знан</a:t>
                      </a: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за 1 </a:t>
                      </a:r>
                      <a:r>
                        <a:rPr lang="ru-RU" sz="2000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endParaRPr lang="ru-RU" sz="20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2013г.</a:t>
                      </a:r>
                      <a:endParaRPr lang="ru-RU" sz="20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успев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 2 </a:t>
                      </a:r>
                      <a:r>
                        <a:rPr lang="ru-RU" sz="2000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endParaRPr lang="ru-RU" sz="20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 г.</a:t>
                      </a:r>
                      <a:endParaRPr lang="ru-RU" sz="20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2000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качзнан</a:t>
                      </a: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за 2 </a:t>
                      </a:r>
                      <a:r>
                        <a:rPr lang="ru-RU" sz="2000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2000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2013г</a:t>
                      </a:r>
                      <a:endParaRPr lang="ru-RU" sz="2000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0633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6А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96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  50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0633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7А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  69  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0633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  63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0633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0633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8А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43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55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  57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0633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8Б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  68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0633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  65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0633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97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   61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668505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7775"/>
            <a:ext cx="6850722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Учитель русского языка  и литературы   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Крылова </a:t>
            </a:r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А.Д. 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35387228"/>
              </p:ext>
            </p:extLst>
          </p:nvPr>
        </p:nvGraphicFramePr>
        <p:xfrm>
          <a:off x="611560" y="1196752"/>
          <a:ext cx="7461066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1367427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3008251"/>
              </p:ext>
            </p:extLst>
          </p:nvPr>
        </p:nvGraphicFramePr>
        <p:xfrm>
          <a:off x="395536" y="548680"/>
          <a:ext cx="8424934" cy="56886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2167"/>
                <a:gridCol w="764688"/>
                <a:gridCol w="1355407"/>
                <a:gridCol w="1004608"/>
                <a:gridCol w="1219675"/>
                <a:gridCol w="948210"/>
                <a:gridCol w="1620179"/>
              </a:tblGrid>
              <a:tr h="38669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Крылова А.Д.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успев.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кон.срез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декабрь 2013г.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знан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кон.срез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декабрь 2013г.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%успев.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за1четв.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 г.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кач.знан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за 1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2013г.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успев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 2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 г.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качзнан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за 2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2013г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072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6Б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en-US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072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А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072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57036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116632"/>
            <a:ext cx="7200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Учитель  русского языка и литературы </a:t>
            </a:r>
          </a:p>
          <a:p>
            <a:pPr algn="ctr"/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Холохоева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П.Б. 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214590106"/>
              </p:ext>
            </p:extLst>
          </p:nvPr>
        </p:nvGraphicFramePr>
        <p:xfrm>
          <a:off x="179512" y="1124744"/>
          <a:ext cx="878497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59465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116632"/>
            <a:ext cx="91440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Тема МО: Развитие  функциональной </a:t>
            </a:r>
            <a:endParaRPr lang="kk-KZ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грамотности  </a:t>
            </a: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учащихся  </a:t>
            </a:r>
            <a:endParaRPr lang="kk-KZ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предметам гуманитарного цикла  </a:t>
            </a:r>
            <a:endParaRPr lang="kk-KZ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через </a:t>
            </a: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использование </a:t>
            </a:r>
            <a:endParaRPr lang="kk-KZ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педагогических  </a:t>
            </a: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технологий.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Цель: Повышение качества преподавания </a:t>
            </a:r>
            <a:endParaRPr lang="kk-KZ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учителе й </a:t>
            </a:r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гуманитарного </a:t>
            </a: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цикла через   </a:t>
            </a:r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дальнейшее</a:t>
            </a:r>
          </a:p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развитие   их </a:t>
            </a:r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профессиональных </a:t>
            </a: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компетенций , </a:t>
            </a:r>
            <a:endParaRPr lang="kk-KZ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связанных </a:t>
            </a: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  готовностью </a:t>
            </a:r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способностью </a:t>
            </a:r>
            <a:endParaRPr lang="kk-KZ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учителей  </a:t>
            </a: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реализовывать цели обучения </a:t>
            </a:r>
            <a:endParaRPr lang="kk-KZ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предметов </a:t>
            </a: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гуманитарного цикла  на </a:t>
            </a:r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различных</a:t>
            </a:r>
          </a:p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уровнях </a:t>
            </a: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с учётом  современных требований , </a:t>
            </a:r>
            <a:endParaRPr lang="kk-KZ" sz="2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зафиксированных в </a:t>
            </a: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нормативных и </a:t>
            </a:r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тарифно-</a:t>
            </a:r>
          </a:p>
          <a:p>
            <a:pPr algn="ctr"/>
            <a:r>
              <a:rPr lang="kk-KZ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квалификационных </a:t>
            </a:r>
            <a:r>
              <a:rPr lang="kk-KZ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документах.</a:t>
            </a:r>
            <a:endParaRPr lang="ru-RU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8138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0124356"/>
              </p:ext>
            </p:extLst>
          </p:nvPr>
        </p:nvGraphicFramePr>
        <p:xfrm>
          <a:off x="323528" y="404663"/>
          <a:ext cx="8640959" cy="61939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56184"/>
                <a:gridCol w="1362586"/>
                <a:gridCol w="1193663"/>
                <a:gridCol w="975698"/>
                <a:gridCol w="1066438"/>
                <a:gridCol w="927988"/>
                <a:gridCol w="1458402"/>
              </a:tblGrid>
              <a:tr h="256031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Холохоева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П.Б.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успев.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Кон.срез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декабрь 2013г.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знан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кон.срез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 дек. 2013г.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успев.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за1четв.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 г.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кач.знан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за 1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2013г.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успев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 2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 г.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качзнан. за 2 четв. 2013г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420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420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5Б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420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420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47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420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9Б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420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49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420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314325" algn="l"/>
                          <a:tab pos="426085" algn="ctr"/>
                        </a:tabLs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420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30113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260648"/>
            <a:ext cx="871296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Анализ предмета  русская  литература  за 1 полугодие  2013 – 2014  учебного года.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511493512"/>
              </p:ext>
            </p:extLst>
          </p:nvPr>
        </p:nvGraphicFramePr>
        <p:xfrm>
          <a:off x="107504" y="1268760"/>
          <a:ext cx="8928991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407472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8919594"/>
              </p:ext>
            </p:extLst>
          </p:nvPr>
        </p:nvGraphicFramePr>
        <p:xfrm>
          <a:off x="107503" y="116632"/>
          <a:ext cx="8928992" cy="68884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34721"/>
                <a:gridCol w="2239928"/>
                <a:gridCol w="2239928"/>
                <a:gridCol w="2114415"/>
              </a:tblGrid>
              <a:tr h="2994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учитель 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кач1 чет. 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 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99401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Холохоева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П.Б.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А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994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5Б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18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994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Крылова А.Д.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6Б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994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Рахимова Р.Р.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994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99401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Рахимова Р.Р.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7А.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994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975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99401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Рахимова Р.Р.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994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8Б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803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99401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Холохоева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П.Б.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9940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9Б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994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994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Холохоева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П.Б.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994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Крылова А.Д.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994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89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47970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6409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Учитель русского языка и литературы  Рахимова </a:t>
            </a:r>
            <a:r>
              <a:rPr lang="kk-KZ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Р.Р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429274496"/>
              </p:ext>
            </p:extLst>
          </p:nvPr>
        </p:nvGraphicFramePr>
        <p:xfrm>
          <a:off x="179512" y="836712"/>
          <a:ext cx="8784976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638240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084619"/>
              </p:ext>
            </p:extLst>
          </p:nvPr>
        </p:nvGraphicFramePr>
        <p:xfrm>
          <a:off x="395536" y="188640"/>
          <a:ext cx="8568952" cy="55446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12168"/>
                <a:gridCol w="677410"/>
                <a:gridCol w="1433061"/>
                <a:gridCol w="1558075"/>
                <a:gridCol w="1694119"/>
                <a:gridCol w="1694119"/>
              </a:tblGrid>
              <a:tr h="18482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Ф.И.О. учителя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Рахимова Р.Р.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успев.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1четв.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 г.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кач.знан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за 1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2013г.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Успев.за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 г.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Качзнан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2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2013г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62051">
                <a:tc row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620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620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620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62051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6205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8Б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620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620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47768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260648"/>
            <a:ext cx="871296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Учитель  русского языка и литературы   Крылова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А.Д. 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743863080"/>
              </p:ext>
            </p:extLst>
          </p:nvPr>
        </p:nvGraphicFramePr>
        <p:xfrm>
          <a:off x="323528" y="1052736"/>
          <a:ext cx="8496944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104875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750226"/>
              </p:ext>
            </p:extLst>
          </p:nvPr>
        </p:nvGraphicFramePr>
        <p:xfrm>
          <a:off x="323529" y="1268761"/>
          <a:ext cx="8352926" cy="49685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32914"/>
                <a:gridCol w="827325"/>
                <a:gridCol w="1008112"/>
                <a:gridCol w="1512168"/>
                <a:gridCol w="1728192"/>
                <a:gridCol w="1944215"/>
              </a:tblGrid>
              <a:tr h="29249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Ф.И.О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учителя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Крылова А.Д.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успев.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1четв.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2013г.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кач.знан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1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2013г.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успев за 2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 г.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знан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2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2013г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979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6Б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228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228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86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409560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16632"/>
            <a:ext cx="8784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Учитель  русского языка и литературы 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Холохоева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П.Б </a:t>
            </a: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02298943"/>
              </p:ext>
            </p:extLst>
          </p:nvPr>
        </p:nvGraphicFramePr>
        <p:xfrm>
          <a:off x="251520" y="764704"/>
          <a:ext cx="8489752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5846282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9257050"/>
              </p:ext>
            </p:extLst>
          </p:nvPr>
        </p:nvGraphicFramePr>
        <p:xfrm>
          <a:off x="395536" y="404664"/>
          <a:ext cx="8136904" cy="568862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8152"/>
                <a:gridCol w="1029400"/>
                <a:gridCol w="1261073"/>
                <a:gridCol w="1388337"/>
                <a:gridCol w="1544971"/>
                <a:gridCol w="1544971"/>
              </a:tblGrid>
              <a:tr h="21879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Ф.И.О. учителя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b="1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Холохоева</a:t>
                      </a:r>
                      <a:r>
                        <a:rPr lang="ru-RU" sz="20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П.Б.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%успев.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За 1 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 г.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кач.знан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 за 1 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2013г.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успев.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2 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 г.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кач.знан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2 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2013г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7586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758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5Б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75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75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75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9Б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75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75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758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59283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16632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Анализ качества знаний учащихся по предмету  История Казахстана за 1 полугодие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2013 - 2014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учебного года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981016767"/>
              </p:ext>
            </p:extLst>
          </p:nvPr>
        </p:nvGraphicFramePr>
        <p:xfrm>
          <a:off x="251520" y="1124744"/>
          <a:ext cx="8568952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289808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-3381" y="0"/>
            <a:ext cx="9144000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6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Задачи:</a:t>
            </a:r>
            <a:endParaRPr lang="ru-RU" sz="16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1.Создать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условия для непрерывного повышения уровня профессиональной компетентности учителей и совершенствования их деятельности с учетом основных направлений инновационной работы школы</a:t>
            </a:r>
          </a:p>
          <a:p>
            <a:pPr lvl="0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2.Совершенствовать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систему мониторинга и диагностики успешности образования, уровня профессиональной компетентности и методической подготовки педагогов</a:t>
            </a:r>
          </a:p>
          <a:p>
            <a:pPr lvl="0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3.Обеспечить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внедрение в УВП новых образовательных технологий, в том числе развивающих,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здоровьесберегающих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информационных.</a:t>
            </a:r>
          </a:p>
          <a:p>
            <a:pPr lvl="0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4.Привести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систему работу учителей по темам самообразования как на уровне школы, так города и области, активизировать работу по выявлению и обобщению актуального передового педагогического опыта.</a:t>
            </a:r>
          </a:p>
          <a:p>
            <a:pPr lvl="0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5.Создать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условия для развития познавательных и интеллектуальных способностей учащихся через различные формы внеклассной работы по предметам.</a:t>
            </a:r>
          </a:p>
          <a:p>
            <a:pPr lvl="0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6.Стимулировать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участие педагогов школы в районных семинарах, педагогических чтениях, а также участие в национальных проектах,  районных,  областных программах по различным направлениям образовательной деятельности.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7.Ориентировать педагогических работников на ценностные установки, цели, задачи, определенные государственным стандартом, отбор форм и методов образовательной деятельности, ориентированной на развитие интеллектуально-творческого и социально- психологического потенциала личности ребенка;</a:t>
            </a:r>
          </a:p>
        </p:txBody>
      </p:sp>
    </p:spTree>
    <p:extLst>
      <p:ext uri="{BB962C8B-B14F-4D97-AF65-F5344CB8AC3E}">
        <p14:creationId xmlns:p14="http://schemas.microsoft.com/office/powerpoint/2010/main" val="91014668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4046237"/>
              </p:ext>
            </p:extLst>
          </p:nvPr>
        </p:nvGraphicFramePr>
        <p:xfrm>
          <a:off x="179512" y="116632"/>
          <a:ext cx="8856984" cy="68944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28473"/>
                <a:gridCol w="1657099"/>
                <a:gridCol w="1735706"/>
                <a:gridCol w="1735706"/>
              </a:tblGrid>
              <a:tr h="3107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учитель 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кач1 чет.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 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0771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Халлирахманова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А.М.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5А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07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5Б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07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0771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Халлирахманова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А.М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07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6Б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07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0771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Гильмутдинова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Г.А.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07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07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0771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Халлирахманова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А.М.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07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8Б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07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0771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Халлирахманова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А.М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07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9Б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07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07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Гильмутдинова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Г.А.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07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Гильмутдинова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Г.А.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07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90417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788508722"/>
              </p:ext>
            </p:extLst>
          </p:nvPr>
        </p:nvGraphicFramePr>
        <p:xfrm>
          <a:off x="539553" y="764704"/>
          <a:ext cx="8136904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4469053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3111123"/>
              </p:ext>
            </p:extLst>
          </p:nvPr>
        </p:nvGraphicFramePr>
        <p:xfrm>
          <a:off x="467544" y="476668"/>
          <a:ext cx="8064895" cy="604867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96107"/>
                <a:gridCol w="1157058"/>
                <a:gridCol w="1295093"/>
                <a:gridCol w="1439217"/>
                <a:gridCol w="1439217"/>
                <a:gridCol w="1438203"/>
              </a:tblGrid>
              <a:tr h="2419470">
                <a:tc rowSpan="7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Ф.И.О. учителя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Гильмутдинова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Г.А.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%успев.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За 1 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 г.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кач.знан.за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 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2013г.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успев.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2 </a:t>
                      </a: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 г.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28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кач.знан.за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 </a:t>
                      </a:r>
                      <a:r>
                        <a:rPr lang="ru-RU" sz="28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2013г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048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7А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048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048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048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А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048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11А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0486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19007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285777504"/>
              </p:ext>
            </p:extLst>
          </p:nvPr>
        </p:nvGraphicFramePr>
        <p:xfrm>
          <a:off x="467544" y="260648"/>
          <a:ext cx="8136904" cy="6192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2910316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6740521"/>
              </p:ext>
            </p:extLst>
          </p:nvPr>
        </p:nvGraphicFramePr>
        <p:xfrm>
          <a:off x="251519" y="29279"/>
          <a:ext cx="8623993" cy="642640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42432"/>
                <a:gridCol w="1389983"/>
                <a:gridCol w="1555806"/>
                <a:gridCol w="1555806"/>
                <a:gridCol w="1389983"/>
                <a:gridCol w="1389983"/>
              </a:tblGrid>
              <a:tr h="1671529">
                <a:tc rowSpan="1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Ф.И.О. учителя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Халлирахманова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А.М.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%успев.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За 1 </a:t>
                      </a:r>
                      <a:r>
                        <a:rPr lang="ru-RU" sz="18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 г.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18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кач.знан.за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 </a:t>
                      </a:r>
                      <a:r>
                        <a:rPr lang="ru-RU" sz="18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2013г.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успев.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2 </a:t>
                      </a:r>
                      <a:r>
                        <a:rPr lang="ru-RU" sz="18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 г.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18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кач.знан.за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 </a:t>
                      </a:r>
                      <a:r>
                        <a:rPr lang="ru-RU" sz="18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2013г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0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0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5Б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0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0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0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6Б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0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0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0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8Б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0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0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52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0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9Б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0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0694">
                <a:tc v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288888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4904" y="10391"/>
            <a:ext cx="87849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Анализ качества знаний учащихся по предмету  Всемирная история за 1 полугодие 2013-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2014 </a:t>
            </a: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учебного года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0757838"/>
              </p:ext>
            </p:extLst>
          </p:nvPr>
        </p:nvGraphicFramePr>
        <p:xfrm>
          <a:off x="204801" y="841388"/>
          <a:ext cx="8748972" cy="58521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04557"/>
                <a:gridCol w="2032047"/>
                <a:gridCol w="3312368"/>
              </a:tblGrid>
              <a:tr h="2580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учитель 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 2 четв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8092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Халлирахманова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А.М.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80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6Б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80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8092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Гильмутдинова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Г.А.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7А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80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80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8092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Халлирахманова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А.М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80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8Б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80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8092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Халлирахманова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А.М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80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9Б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80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80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Халлирахманова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А.М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80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Халлирахманова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А.М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580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160379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1736257160"/>
              </p:ext>
            </p:extLst>
          </p:nvPr>
        </p:nvGraphicFramePr>
        <p:xfrm>
          <a:off x="755576" y="548680"/>
          <a:ext cx="7704856" cy="5400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0980191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101644"/>
              </p:ext>
            </p:extLst>
          </p:nvPr>
        </p:nvGraphicFramePr>
        <p:xfrm>
          <a:off x="467543" y="332656"/>
          <a:ext cx="8064897" cy="1371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45371"/>
                <a:gridCol w="1744638"/>
                <a:gridCol w="1987444"/>
                <a:gridCol w="1987444"/>
              </a:tblGrid>
              <a:tr h="452170">
                <a:tc rowSpan="4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Ф.И.О. учителя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ГильмутдиноваГ.А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%успев  за 2 четв.2013 г.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кач.знан.за 2 четв. 2013г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260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7А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260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260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486180"/>
              </p:ext>
            </p:extLst>
          </p:nvPr>
        </p:nvGraphicFramePr>
        <p:xfrm>
          <a:off x="467543" y="2276869"/>
          <a:ext cx="7992889" cy="4267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18720"/>
                <a:gridCol w="1897379"/>
                <a:gridCol w="2438395"/>
                <a:gridCol w="2438395"/>
              </a:tblGrid>
              <a:tr h="409496">
                <a:tc rowSpan="1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Ф.И.О. учителя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Халлирахманова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А.М.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%успев за 2 четв.2013 г.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кач.знан.за 2 четв. 2013г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047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А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047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6Б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047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047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8А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047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8Б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047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047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9А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48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047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9Б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047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53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047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А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047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11А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0474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519327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4624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Анализ по предмету   ЧОП  за 1 полугодие   2013 – 2014     учебного  года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7866074"/>
              </p:ext>
            </p:extLst>
          </p:nvPr>
        </p:nvGraphicFramePr>
        <p:xfrm>
          <a:off x="1043608" y="1124743"/>
          <a:ext cx="6912769" cy="42640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84429"/>
                <a:gridCol w="1342780"/>
                <a:gridCol w="1342780"/>
                <a:gridCol w="1342780"/>
              </a:tblGrid>
              <a:tr h="12176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учитель 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%успев за 2 четв.2013 г.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кач.знан.за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2 </a:t>
                      </a: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2013г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05871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Халлирахманова  А.М.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058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9Б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058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05871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Гильмутдинова</a:t>
                      </a: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Г.А.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058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11А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058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2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277603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1801064"/>
              </p:ext>
            </p:extLst>
          </p:nvPr>
        </p:nvGraphicFramePr>
        <p:xfrm>
          <a:off x="395536" y="404665"/>
          <a:ext cx="8208913" cy="2133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25260"/>
                <a:gridCol w="1594551"/>
                <a:gridCol w="1594551"/>
                <a:gridCol w="1594551"/>
              </a:tblGrid>
              <a:tr h="69265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учитель 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%успев за 2 четв.2013 г.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кач.знан.за 2 четв. 2013г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30885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Гильмутдинова Г.А.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10А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88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308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11А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3088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2030234"/>
              </p:ext>
            </p:extLst>
          </p:nvPr>
        </p:nvGraphicFramePr>
        <p:xfrm>
          <a:off x="539552" y="3068960"/>
          <a:ext cx="8136903" cy="21336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95214"/>
                <a:gridCol w="1580563"/>
                <a:gridCol w="1580563"/>
                <a:gridCol w="1580563"/>
              </a:tblGrid>
              <a:tr h="7171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учитель 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%успев за 2 четв.2013 г.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кач.знан.за 2 четв. 2013г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3905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Халлирахманова</a:t>
                      </a: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А.М.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9А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390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9Б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390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8231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260648"/>
            <a:ext cx="87849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Предполагаемый результат: </a:t>
            </a:r>
          </a:p>
          <a:p>
            <a:pPr lvl="0" algn="ctr"/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формирование умений анализа, оценки и планирования педагогической деятельности и творческого поиска учителей с учетом внедрения инновационных технологий. </a:t>
            </a:r>
          </a:p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800" b="1" dirty="0"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85401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4624"/>
            <a:ext cx="84969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Анализ по предмету   английский язык   за 1 полугодие   2013 – 2014     учебного  года</a:t>
            </a:r>
            <a:endParaRPr lang="ru-RU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934902531"/>
              </p:ext>
            </p:extLst>
          </p:nvPr>
        </p:nvGraphicFramePr>
        <p:xfrm>
          <a:off x="35496" y="836713"/>
          <a:ext cx="8928992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8014644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0357903"/>
              </p:ext>
            </p:extLst>
          </p:nvPr>
        </p:nvGraphicFramePr>
        <p:xfrm>
          <a:off x="75726" y="-99392"/>
          <a:ext cx="9036495" cy="6766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76324"/>
                <a:gridCol w="1456145"/>
                <a:gridCol w="1525218"/>
                <a:gridCol w="1525218"/>
                <a:gridCol w="1253590"/>
              </a:tblGrid>
              <a:tr h="1757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учитель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классы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Успеваемость 1 четверть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Успеваемость 2 четверть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Контрольные срезы 2 четверть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Нурмагамбетова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Д.К.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А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55                  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5Б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74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Шумай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Л.В.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5А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5Б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Нурмагамбетова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Д.К.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6А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6Б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51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Боранбаевам.С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6А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6Б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Шумай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Л.В.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7А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Нурмагамбетова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Д.К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А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74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Нурмагамбетова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Д.К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8А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Нурмагамбетова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Д.К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8Б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Шумай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Л.В.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9А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9Б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Боранбаева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М.С.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9А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Боранбаева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М.С.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9Б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Шумай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Л.В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А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Боранбаева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М.С.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10А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Шумай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Л.В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А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Боранбаева</a:t>
                      </a: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М.С.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11А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  <a:tr h="17578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  <a:endParaRPr lang="ru-RU" sz="12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lang="ru-RU" sz="12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59902" marR="59902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00766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701094000"/>
              </p:ext>
            </p:extLst>
          </p:nvPr>
        </p:nvGraphicFramePr>
        <p:xfrm>
          <a:off x="539552" y="836712"/>
          <a:ext cx="8424936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763688" y="208264"/>
            <a:ext cx="5441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Учитель английского языка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Нурмагамбетова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Д.К.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965916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1754587"/>
              </p:ext>
            </p:extLst>
          </p:nvPr>
        </p:nvGraphicFramePr>
        <p:xfrm>
          <a:off x="611560" y="332656"/>
          <a:ext cx="7560843" cy="548761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62226"/>
                <a:gridCol w="492932"/>
                <a:gridCol w="1181925"/>
                <a:gridCol w="984474"/>
                <a:gridCol w="886444"/>
                <a:gridCol w="985169"/>
                <a:gridCol w="984474"/>
                <a:gridCol w="1083199"/>
              </a:tblGrid>
              <a:tr h="12320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Ф.И.О.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Нурмагамбетова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Д.К.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успев.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контр.срез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на декабрь 2013г.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16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кач.знан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контр.срез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 декабрь  2013г.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успев.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 1 </a:t>
                      </a:r>
                      <a:r>
                        <a:rPr lang="ru-RU" sz="16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 г.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16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кач.знан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1 </a:t>
                      </a:r>
                      <a:r>
                        <a:rPr lang="ru-RU" sz="16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2013г.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успев.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2 чет.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 г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16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кач.зна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ний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за 2 чет .2013г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0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5А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55                 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0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5Б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0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0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6А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37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84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46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0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6Б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31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57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82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34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51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182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7А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0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0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74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0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8А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0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8Б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79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0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800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18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59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561467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113974017"/>
              </p:ext>
            </p:extLst>
          </p:nvPr>
        </p:nvGraphicFramePr>
        <p:xfrm>
          <a:off x="323528" y="548680"/>
          <a:ext cx="8208912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1403648" y="16126"/>
            <a:ext cx="74168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Учитель английского языка 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Боранбаева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М.С..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59192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4870110"/>
              </p:ext>
            </p:extLst>
          </p:nvPr>
        </p:nvGraphicFramePr>
        <p:xfrm>
          <a:off x="179511" y="404664"/>
          <a:ext cx="8784977" cy="552527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18014"/>
                <a:gridCol w="572740"/>
                <a:gridCol w="1369245"/>
                <a:gridCol w="1144673"/>
                <a:gridCol w="1030771"/>
                <a:gridCol w="1145480"/>
                <a:gridCol w="1144673"/>
                <a:gridCol w="1259381"/>
              </a:tblGrid>
              <a:tr h="198742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Ф.И.О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Боранбаева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М.С.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успев.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контр.срез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на декабрь 2013г.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18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кач.знан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контр.срез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 декабрь  2013г.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успев.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 1 </a:t>
                      </a:r>
                      <a:r>
                        <a:rPr lang="ru-RU" sz="18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 г.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18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кач.знан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1 </a:t>
                      </a:r>
                      <a:r>
                        <a:rPr lang="ru-RU" sz="18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2013г.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успев.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2 чет.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 г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18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кач.зна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ний</a:t>
                      </a:r>
                      <a:r>
                        <a:rPr lang="ru-RU" sz="18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за 2 чет .2013г</a:t>
                      </a:r>
                      <a:endParaRPr lang="ru-RU" sz="18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12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6А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72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12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6Б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12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80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12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9А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12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9Б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66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12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58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12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10А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12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 А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12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78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787890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735711105"/>
              </p:ext>
            </p:extLst>
          </p:nvPr>
        </p:nvGraphicFramePr>
        <p:xfrm>
          <a:off x="251521" y="620688"/>
          <a:ext cx="8280920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051720" y="116632"/>
            <a:ext cx="53285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Учитель английского языка 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Шумай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Л.В..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739903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7791993"/>
              </p:ext>
            </p:extLst>
          </p:nvPr>
        </p:nvGraphicFramePr>
        <p:xfrm>
          <a:off x="35497" y="93623"/>
          <a:ext cx="8928990" cy="666108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54611"/>
                <a:gridCol w="560071"/>
                <a:gridCol w="1245844"/>
                <a:gridCol w="1122050"/>
                <a:gridCol w="1113270"/>
                <a:gridCol w="1368760"/>
                <a:gridCol w="1120295"/>
                <a:gridCol w="1244089"/>
              </a:tblGrid>
              <a:tr h="21102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</a:t>
                      </a:r>
                      <a:r>
                        <a:rPr lang="ru-RU" sz="16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Шумай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Л,В.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классы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успев.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Конт срез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декабрь 2013г.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16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кач.знан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Кон.срезна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декабрь 2013г.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успев.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1 </a:t>
                      </a:r>
                      <a:r>
                        <a:rPr lang="ru-RU" sz="16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 г.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16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кач.знан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1 </a:t>
                      </a:r>
                      <a:r>
                        <a:rPr lang="ru-RU" sz="16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2013г.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%успев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2 </a:t>
                      </a:r>
                      <a:r>
                        <a:rPr lang="ru-RU" sz="16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 г.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</a:t>
                      </a:r>
                      <a:r>
                        <a:rPr lang="ru-RU" sz="16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качзнан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 2 </a:t>
                      </a:r>
                      <a:r>
                        <a:rPr lang="ru-RU" sz="1600" b="1" dirty="0" err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четв</a:t>
                      </a: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2013г</a:t>
                      </a:r>
                      <a:endParaRPr lang="ru-RU" sz="16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584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5А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44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584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5Б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584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56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73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584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7А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584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7Б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584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584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9А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69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584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9Б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50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3584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итого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029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 А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029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11А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61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090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всего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 </a:t>
                      </a:r>
                      <a:endParaRPr lang="ru-RU" sz="2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FF0000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itchFamily="18" charset="0"/>
                          <a:cs typeface="Times New Roman" pitchFamily="18" charset="0"/>
                        </a:rPr>
                        <a:t>70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343025" y="23653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714500" algn="l"/>
              </a:tabLst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4051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260648"/>
            <a:ext cx="88569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Результаты  пробных  тестирований  предметов гуманитарного цикла за 2 четверть  2013-14 гг.</a:t>
            </a:r>
            <a:endParaRPr lang="ru-RU" sz="20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1465610"/>
              </p:ext>
            </p:extLst>
          </p:nvPr>
        </p:nvGraphicFramePr>
        <p:xfrm>
          <a:off x="323528" y="1268759"/>
          <a:ext cx="8640960" cy="547041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387376"/>
                <a:gridCol w="1709456"/>
                <a:gridCol w="1743928"/>
                <a:gridCol w="1800200"/>
              </a:tblGrid>
              <a:tr h="244647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2013-2014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качества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2013-2014% успеваемости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Средний   балл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00798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</a:t>
                      </a:r>
                      <a:endParaRPr lang="ru-RU" sz="28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  <a:endParaRPr lang="ru-RU" sz="28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16,2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00798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 Казахстана</a:t>
                      </a:r>
                      <a:endParaRPr lang="ru-RU" sz="28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62</a:t>
                      </a:r>
                      <a:endParaRPr lang="ru-RU" sz="28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99</a:t>
                      </a:r>
                      <a:endParaRPr lang="ru-RU" sz="28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00798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Английский язык</a:t>
                      </a:r>
                      <a:endParaRPr lang="ru-RU" sz="28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76</a:t>
                      </a:r>
                      <a:endParaRPr lang="ru-RU" sz="28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97</a:t>
                      </a:r>
                      <a:endParaRPr lang="ru-RU" sz="28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16.7</a:t>
                      </a:r>
                      <a:endParaRPr lang="ru-RU" sz="2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108298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32656"/>
            <a:ext cx="770485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НАУЧНО   - 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МЕТОДИЧЕСКАЯ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РАБОТА</a:t>
            </a:r>
          </a:p>
          <a:p>
            <a:pPr algn="ctr"/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ШМО </a:t>
            </a:r>
            <a:r>
              <a:rPr lang="ru-RU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гуманитарного цикла за первое полугодие                    2013-14 гг.</a:t>
            </a:r>
            <a:endParaRPr lang="ru-RU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3449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9512" y="19363"/>
            <a:ext cx="8784976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Качественный 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состав  учителей  ШМО  гуманитарного цикла предметов.</a:t>
            </a:r>
            <a:endParaRPr lang="ru-RU" sz="1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7749484"/>
              </p:ext>
            </p:extLst>
          </p:nvPr>
        </p:nvGraphicFramePr>
        <p:xfrm>
          <a:off x="0" y="357917"/>
          <a:ext cx="9144001" cy="62141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21892"/>
                <a:gridCol w="2626637"/>
                <a:gridCol w="2891875"/>
                <a:gridCol w="1503597"/>
              </a:tblGrid>
              <a:tr h="5649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Ф.И.О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категория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Общий стаж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649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1Ахметова А. Н.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Высшее педагогическое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высшая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Директор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 и литература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 лет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649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2ГильмутдиноваГ.А.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Высшее педагогическое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высшая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Зам директора по ВР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 , обществоведение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лет 18 дней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649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3Крылова А.Д.</a:t>
                      </a:r>
                      <a:endParaRPr lang="ru-RU" sz="11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Высшее педагогическое</a:t>
                      </a:r>
                      <a:endParaRPr lang="ru-RU" sz="11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высшая</a:t>
                      </a:r>
                      <a:endParaRPr lang="ru-RU" sz="11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Зам директора по УВР </a:t>
                      </a:r>
                      <a:endParaRPr lang="ru-RU" sz="11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 и литература</a:t>
                      </a:r>
                      <a:endParaRPr lang="ru-RU" sz="11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 г.14 дней</a:t>
                      </a:r>
                      <a:endParaRPr lang="ru-RU" sz="11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649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4.Рахимова Р.Р.</a:t>
                      </a:r>
                      <a:endParaRPr lang="ru-RU" sz="11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Высшее педагогическое</a:t>
                      </a:r>
                      <a:endParaRPr lang="ru-RU" sz="11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высшая</a:t>
                      </a:r>
                      <a:endParaRPr lang="ru-RU" sz="11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 и литература</a:t>
                      </a:r>
                      <a:endParaRPr lang="ru-RU" sz="11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19 лет 18 месяцев</a:t>
                      </a:r>
                      <a:endParaRPr lang="ru-RU" sz="11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649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5.Шумай Л.В.</a:t>
                      </a:r>
                      <a:endParaRPr lang="ru-RU" sz="11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Высшее педагогическое</a:t>
                      </a:r>
                      <a:endParaRPr lang="ru-RU" sz="11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первая</a:t>
                      </a:r>
                      <a:endParaRPr lang="ru-RU" sz="11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Руководитель ШМО</a:t>
                      </a:r>
                      <a:endParaRPr lang="ru-RU" sz="11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Английский язык</a:t>
                      </a:r>
                      <a:endParaRPr lang="ru-RU" sz="11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 года</a:t>
                      </a:r>
                      <a:endParaRPr lang="ru-RU" sz="11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649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6. Холохоева П.Б.</a:t>
                      </a:r>
                      <a:endParaRPr lang="ru-RU" sz="11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Высшее педагогическое</a:t>
                      </a:r>
                      <a:endParaRPr lang="ru-RU" sz="11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высшая</a:t>
                      </a:r>
                      <a:endParaRPr lang="ru-RU" sz="11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 и литература</a:t>
                      </a:r>
                      <a:endParaRPr lang="ru-RU" sz="11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28 лет</a:t>
                      </a:r>
                      <a:endParaRPr lang="ru-RU" sz="11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649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7.</a:t>
                      </a:r>
                      <a:r>
                        <a:rPr lang="ru-RU" sz="11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Халлирахманова А.М.</a:t>
                      </a:r>
                      <a:endParaRPr lang="ru-RU" sz="11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Высшее педагогическое</a:t>
                      </a:r>
                      <a:endParaRPr lang="ru-RU" sz="11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 категории</a:t>
                      </a:r>
                      <a:endParaRPr lang="ru-RU" sz="11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 , обществоведение</a:t>
                      </a:r>
                      <a:endParaRPr lang="ru-RU" sz="11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 стажа</a:t>
                      </a:r>
                      <a:endParaRPr lang="ru-RU" sz="11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649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8.Боранбаева М.С.</a:t>
                      </a:r>
                      <a:endParaRPr lang="ru-RU" sz="11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Высшее педагогическое Без категории</a:t>
                      </a:r>
                      <a:endParaRPr lang="ru-RU" sz="11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Английский язык</a:t>
                      </a:r>
                      <a:endParaRPr lang="ru-RU" sz="11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2,6г</a:t>
                      </a:r>
                      <a:endParaRPr lang="ru-RU" sz="11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649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9.Нурмагамбетова Д.К.</a:t>
                      </a:r>
                      <a:endParaRPr lang="ru-RU" sz="11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Высшее педагогическое Без категории</a:t>
                      </a:r>
                      <a:endParaRPr lang="ru-RU" sz="11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Английский язык</a:t>
                      </a:r>
                      <a:endParaRPr lang="ru-RU" sz="11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 стажа</a:t>
                      </a:r>
                      <a:endParaRPr lang="ru-RU" sz="11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649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10.Шакирянова М.Р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1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Высшее педагогическое Без категории</a:t>
                      </a:r>
                      <a:endParaRPr lang="ru-RU" sz="11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психолог</a:t>
                      </a:r>
                      <a:endParaRPr lang="ru-RU" sz="11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2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 стажа</a:t>
                      </a:r>
                      <a:endParaRPr lang="ru-RU" sz="11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662590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563148"/>
              </p:ext>
            </p:extLst>
          </p:nvPr>
        </p:nvGraphicFramePr>
        <p:xfrm>
          <a:off x="251520" y="188640"/>
          <a:ext cx="8280921" cy="6309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28192"/>
                <a:gridCol w="1440160"/>
                <a:gridCol w="2059525"/>
                <a:gridCol w="2044931"/>
                <a:gridCol w="1008113"/>
              </a:tblGrid>
              <a:tr h="4144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Ф.И.О. педагога</a:t>
                      </a:r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тема</a:t>
                      </a:r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Практический выход</a:t>
                      </a:r>
                      <a:endParaRPr lang="ru-RU" sz="18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Где заслушивается</a:t>
                      </a:r>
                      <a:endParaRPr lang="ru-RU" sz="18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планы</a:t>
                      </a:r>
                      <a:endParaRPr lang="ru-RU" sz="18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27422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Ахметова А. Н.</a:t>
                      </a:r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Система  творческих заданий  на уроках литературы как одно из условий  формирования субъект- субъектных отношений</a:t>
                      </a:r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статья  в  </a:t>
                      </a:r>
                      <a:r>
                        <a:rPr lang="ru-RU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журнале «</a:t>
                      </a:r>
                      <a:r>
                        <a:rPr lang="ru-RU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Роль методической службы в организации самообразования педагогов» Стр.5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статья «Система работы школы по подготовке к ЕНТ» </a:t>
                      </a:r>
                      <a:r>
                        <a:rPr lang="ru-RU" sz="18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</a:t>
                      </a:r>
                      <a:r>
                        <a:rPr lang="ru-RU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11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журнал методического кабинета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Отдела  образования  г Караганды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журнал методического кабинета  Отдела   образования  </a:t>
                      </a:r>
                      <a:r>
                        <a:rPr lang="ru-RU" sz="18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г.Караганды</a:t>
                      </a:r>
                      <a:r>
                        <a:rPr lang="ru-RU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« Развитие профессиональных  компетенций  современного менеджера  как условие  повышения  качества образования. Материалы  XIV региональной научно – практической   конференции.»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Совещания,методсоветы</a:t>
                      </a:r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статья</a:t>
                      </a:r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811877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tx2">
                <a:lumMod val="60000"/>
                <a:lumOff val="4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1964403"/>
              </p:ext>
            </p:extLst>
          </p:nvPr>
        </p:nvGraphicFramePr>
        <p:xfrm>
          <a:off x="179512" y="44624"/>
          <a:ext cx="8424936" cy="662473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62677"/>
                <a:gridCol w="872256"/>
                <a:gridCol w="1953499"/>
                <a:gridCol w="2736304"/>
                <a:gridCol w="1800200"/>
              </a:tblGrid>
              <a:tr h="12284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учитель</a:t>
                      </a:r>
                      <a:endParaRPr lang="ru-RU" sz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0520" marR="1052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тема</a:t>
                      </a:r>
                      <a:endParaRPr lang="ru-RU" sz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0520" marR="1052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Практический выход</a:t>
                      </a:r>
                      <a:endParaRPr lang="ru-RU" sz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0520" marR="1052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Где заслушивается</a:t>
                      </a:r>
                      <a:endParaRPr lang="ru-RU" sz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0520" marR="1052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планы</a:t>
                      </a:r>
                      <a:endParaRPr lang="ru-RU" sz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0520" marR="10520" marT="0" marB="0"/>
                </a:tc>
              </a:tr>
              <a:tr h="64144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Гильмутдинова</a:t>
                      </a:r>
                      <a:endParaRPr lang="ru-RU" sz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Г.А</a:t>
                      </a:r>
                      <a:endParaRPr lang="ru-RU" sz="12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0520" marR="1052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Проектная методика как один из методов развития функциональной грамотности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0520" marR="1052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доклад « Применение проектной  технологии  на уроках и во внеклассной работе»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участие  в 1 Республиканской  дистанционной олимпиаде для учителей по предмету « История  Казахстана» 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участие1 Республиканской  дистанционной олимпиаде для учителей по предмету « Всемирная история».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Открытый  урок «Индустриализация».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Открытый </a:t>
                      </a: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урок и внеклассное мероприятие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Разработкаурока.5класс.ИсторияКазахстана«Сакскиеправители</a:t>
                      </a: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Разработка </a:t>
                      </a:r>
                      <a:r>
                        <a:rPr lang="ru-RU" sz="12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внеклассногомероприятия</a:t>
                      </a:r>
                      <a:r>
                        <a:rPr lang="ru-RU" sz="1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«</a:t>
                      </a:r>
                      <a:r>
                        <a:rPr lang="ru-RU" sz="12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Свояземляивгорстимила</a:t>
                      </a: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Проектныеработпобедителейконкурсаучебно-исследовательскихработ1-гоуровня(5-7кл)42НПКМАНЮИ2012г</a:t>
                      </a:r>
                      <a:r>
                        <a:rPr lang="ru-RU" sz="1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1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0520" marR="1052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совещании при директоре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сертификат  №  48505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сертификат  № 47814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2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On</a:t>
                      </a:r>
                      <a:r>
                        <a:rPr lang="ru-RU" sz="1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12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line</a:t>
                      </a: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урок  по истории  Казахстана  в 11 классе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декабрь   2012 г на область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неделя ШМО гуманитарного цикла с 19.11.12 -</a:t>
                      </a:r>
                      <a:r>
                        <a:rPr lang="ru-RU" sz="1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21.11.13</a:t>
                      </a:r>
                      <a:endParaRPr lang="ru-RU" sz="1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журнал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 Коллеги»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Сборникработпобедителейконкурсаучебно-исследовательскихработ1-гоуровня(5-7кл)42НПКМАНЮИ2012г</a:t>
                      </a: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10520" marR="1052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Проектные работы учащихся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Участие учителя в </a:t>
                      </a:r>
                      <a:r>
                        <a:rPr lang="ru-RU" sz="1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разнообразных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профессиональных </a:t>
                      </a:r>
                      <a:r>
                        <a:rPr lang="ru-RU" sz="12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олимпиа</a:t>
                      </a:r>
                      <a:endParaRPr lang="ru-RU" sz="1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Дах</a:t>
                      </a:r>
                      <a:endParaRPr lang="ru-RU" sz="1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Открытый урок и </a:t>
                      </a:r>
                      <a:r>
                        <a:rPr lang="ru-RU" sz="1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внеклассное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мероприятие  во время </a:t>
                      </a:r>
                      <a:r>
                        <a:rPr lang="ru-RU" sz="1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проведения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</a:t>
                      </a: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недели ШМО гуманитарного цикла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2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0520" marR="1052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103920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4951866"/>
              </p:ext>
            </p:extLst>
          </p:nvPr>
        </p:nvGraphicFramePr>
        <p:xfrm>
          <a:off x="107504" y="-719558"/>
          <a:ext cx="8928992" cy="74752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68152"/>
                <a:gridCol w="1152128"/>
                <a:gridCol w="3240360"/>
                <a:gridCol w="1519897"/>
                <a:gridCol w="1648455"/>
              </a:tblGrid>
              <a:tr h="26012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учитель</a:t>
                      </a:r>
                      <a:endPara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0520" marR="1052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тема</a:t>
                      </a:r>
                      <a:endPara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0520" marR="1052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Практический выход</a:t>
                      </a:r>
                      <a:endPara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0520" marR="1052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Где заслушивается</a:t>
                      </a:r>
                      <a:endPara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0520" marR="1052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планы</a:t>
                      </a:r>
                      <a:endPara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0520" marR="10520" marT="0" marB="0"/>
                </a:tc>
              </a:tr>
              <a:tr h="684520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Гильмутдинова</a:t>
                      </a:r>
                      <a:endPara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Г.А</a:t>
                      </a:r>
                      <a:endPara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0520" marR="1052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Проектная методика как один из методов развития функциональной грамотности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0520" marR="1052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.«Метод проектов и его использование во внеурочной работе по предмету история».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Общешкольное мероприятие, посвященное открытию и закрытию школьной олимпиады 2012-2013 учебного </a:t>
                      </a: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года.3</a:t>
                      </a: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Общешкольное мероприятие – Слет отличников 2012-2013 учебного </a:t>
                      </a: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года.4</a:t>
                      </a: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 Участие в проведении Дня семьи </a:t>
                      </a: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2013Статья </a:t>
                      </a: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«Результаты работы с одаренными </a:t>
                      </a:r>
                      <a:r>
                        <a:rPr lang="ru-RU" sz="14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учащимися</a:t>
                      </a:r>
                      <a:r>
                        <a:rPr lang="ru-RU" sz="14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»,«</a:t>
                      </a:r>
                      <a:r>
                        <a:rPr lang="ru-RU" sz="14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Портфолио</a:t>
                      </a: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учащихся» </a:t>
                      </a: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 Р.К.</a:t>
                      </a:r>
                      <a:r>
                        <a:rPr lang="ru-RU" sz="14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 </a:t>
                      </a: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Олимпиада по обществоведческим дисциплинам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 </a:t>
                      </a: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r>
                        <a:rPr lang="ru-RU" sz="14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Олиимпиада</a:t>
                      </a: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по правовым дисциплинам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ПАРАСАТ»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ИсторияКазахстана«ТАРИХ</a:t>
                      </a: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АТА»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 .Социально- значимые проекты « казахстанская  модель трансформации общества»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История.Проектная</a:t>
                      </a: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работа по Афганистану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Дебатный</a:t>
                      </a: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турнир 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 .Конкурс исследовательских работ и творческих проектов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 </a:t>
                      </a: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 Мой учитель» презентация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 « Юный юрист»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0520" marR="1052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Презентация </a:t>
                      </a:r>
                      <a:r>
                        <a:rPr lang="ru-RU" sz="14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ивыступление</a:t>
                      </a: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</a:t>
                      </a:r>
                      <a:r>
                        <a:rPr lang="ru-RU" sz="14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методсовете</a:t>
                      </a:r>
                      <a:endPara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школа</a:t>
                      </a:r>
                      <a:endPara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сборникДДЮАпрель</a:t>
                      </a: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совещание при директоре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областные </a:t>
                      </a: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 городские олимпиады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дипломы  учащихся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Дистанционная </a:t>
                      </a: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олимпиада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Город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КАРГУ кафедра политологии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Область</a:t>
                      </a:r>
                      <a:endPara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Город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Область </a:t>
                      </a:r>
                      <a:r>
                        <a:rPr lang="ru-RU" sz="14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образоательный</a:t>
                      </a: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центр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 </a:t>
                      </a:r>
                      <a:r>
                        <a:rPr lang="ru-RU" sz="14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Дарын</a:t>
                      </a: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  <a:endPara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0520" marR="1052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Проектные работы учащихся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Участие учителя в разнообразных  профессиональных </a:t>
                      </a:r>
                      <a:r>
                        <a:rPr lang="ru-RU" sz="14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олимпиа</a:t>
                      </a:r>
                      <a:endPara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Дах</a:t>
                      </a:r>
                      <a:endPara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Открытый урок и внеклассное мероприятие  во время проведения   недели ШМО гуманитарного цикла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0520" marR="1052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760447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5450527"/>
              </p:ext>
            </p:extLst>
          </p:nvPr>
        </p:nvGraphicFramePr>
        <p:xfrm>
          <a:off x="35496" y="65116"/>
          <a:ext cx="8926571" cy="66683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3141"/>
                <a:gridCol w="1974297"/>
                <a:gridCol w="2636609"/>
                <a:gridCol w="2466583"/>
                <a:gridCol w="955941"/>
              </a:tblGrid>
              <a:tr h="2675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учитель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961" marR="1596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тема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961" marR="1596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Практический выход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961" marR="1596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Где заслушивается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961" marR="1596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961" marR="15961" marT="0" marB="0"/>
                </a:tc>
              </a:tr>
              <a:tr h="48245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Рахимова Р.Р.</a:t>
                      </a:r>
                      <a:endParaRPr lang="ru-RU" sz="14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961" marR="1596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Развитие функциональной грамотности учащихся через использование поискового метода на уроках русского языка и литературы 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961" marR="1596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«Работа с текстом как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 обучения осмысленному чтению»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Стр.375журнал методического кабинета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Отдела  образования  г Караганды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Открытый урок  и внеклассное мероприятие во время проведения недели ШМО гуманитарного цикла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Виды опроса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Система работы по подготовке  учащихся  к ЕНТ  по предмету Русский язык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23.01.13 14.00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 Образ моря по стихотворению 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А.С.Пушкина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« К морю»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язык  « Афганистан в моей душе» Конкурс сочинений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 Мой учитель» презентация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961" marR="1596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журнал методического кабинета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Отдела  образования  г Караганды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Выступление  на </a:t>
                      </a:r>
                      <a:r>
                        <a:rPr lang="ru-RU" sz="1400" b="1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методсовете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Интегрированный урок  литературы, музыки и </a:t>
                      </a:r>
                      <a:r>
                        <a:rPr lang="ru-RU" sz="14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живописи на  </a:t>
                      </a: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область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961" marR="15961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Проектная работа учащегося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Открытый урок  и внеклассное мероприятие во время проведения недели ШМО гуманитарного цикла</a:t>
                      </a:r>
                      <a:endParaRPr lang="ru-RU" sz="14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5961" marR="1596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9282645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252267"/>
              </p:ext>
            </p:extLst>
          </p:nvPr>
        </p:nvGraphicFramePr>
        <p:xfrm>
          <a:off x="395535" y="404664"/>
          <a:ext cx="8280921" cy="658626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7916"/>
                <a:gridCol w="1982485"/>
                <a:gridCol w="2039871"/>
                <a:gridCol w="2640649"/>
              </a:tblGrid>
              <a:tr h="3600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учитель</a:t>
                      </a:r>
                      <a:endParaRPr lang="ru-RU" sz="2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тема</a:t>
                      </a:r>
                      <a:endParaRPr lang="ru-RU" sz="2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Где заслушивается</a:t>
                      </a:r>
                      <a:endParaRPr lang="ru-RU" sz="2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Практический</a:t>
                      </a:r>
                      <a:r>
                        <a:rPr lang="ru-RU" sz="2000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выход</a:t>
                      </a:r>
                      <a:endParaRPr lang="ru-RU" sz="2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97666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Крылова А.Д.</a:t>
                      </a:r>
                      <a:endParaRPr lang="ru-RU" sz="20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Работа с текстом  как один из методов развития  функциональной грамотности  </a:t>
                      </a:r>
                      <a:endParaRPr lang="ru-RU" sz="2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Работа с текстом как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 обучения осмысленному чтению»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Стр.375 журнал методического кабинета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Отдела  образования  г Караганды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журнал методического кабинета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Отдела  образования  г Караганды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06567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694209"/>
              </p:ext>
            </p:extLst>
          </p:nvPr>
        </p:nvGraphicFramePr>
        <p:xfrm>
          <a:off x="1728" y="-729791"/>
          <a:ext cx="9073007" cy="75595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57904"/>
                <a:gridCol w="792088"/>
                <a:gridCol w="2990570"/>
                <a:gridCol w="3096344"/>
                <a:gridCol w="936101"/>
              </a:tblGrid>
              <a:tr h="288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учитель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9088" marR="190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тема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9088" marR="190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Практический выход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9088" marR="190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Где заслушивается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9088" marR="190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планы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9088" marR="19088" marT="0" marB="0"/>
                </a:tc>
              </a:tr>
              <a:tr h="72008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Шумай</a:t>
                      </a:r>
                      <a:r>
                        <a:rPr lang="ru-RU" sz="16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Л.В.</a:t>
                      </a:r>
                      <a:endParaRPr lang="ru-RU" sz="16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9088" marR="190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Развитие функциональной грамотности  учащихся  на уроках английского языка  через использование  игровых технологий и ИКТ.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9088" marR="190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Мотивационная обеспеченность уроков английского языка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Стр.396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журнал методического кабинета Отдела  образования  г Караганды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Motivation </a:t>
                      </a:r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ensuring of</a:t>
                      </a: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English lessons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Стр</a:t>
                      </a: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103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статья </a:t>
                      </a: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«Развитие функциональной грамотности на уроках английского языка»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Транспорт в Нью Йорке и в Караганде» диплом 3 место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Открытый </a:t>
                      </a: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урок  и внеклассное мероприятие  во время проведения недели гуманитарного цикла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Весенний калейдоскоп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Фестиваль американской песни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en-US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URFODU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Бритиш </a:t>
                      </a: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Бульдог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Кенгуру- лингвист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19088" marR="190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журнал методического кабинета Отдела  образования  г Караганды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Language teaching and learning: challenges and opportunities”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Proceeding book of the 10- </a:t>
                      </a:r>
                      <a:r>
                        <a:rPr lang="en-US" sz="16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th</a:t>
                      </a:r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Research and Practical Conference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Kazakhsnan</a:t>
                      </a:r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English </a:t>
                      </a:r>
                      <a:r>
                        <a:rPr lang="en-US" sz="16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Asssosiation.Karaganda</a:t>
                      </a:r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– Astana 2012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Апрель </a:t>
                      </a: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– май 2012 -13 </a:t>
                      </a:r>
                      <a:r>
                        <a:rPr lang="ru-RU" sz="16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гг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Научно – практическая конференция выступление на городской секции и статья в журнале 15 региональной научно- практической конференции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Международный конкурс разработок  об Америке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29.03.13 библиотека им. Гоголя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Школа с 19.11.12г- 21.11.12г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Город </a:t>
                      </a: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место грамота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Международная олимпиада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Дипломы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Международная олимпиада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участие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9088" marR="19088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Статья,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Открытый урок  и внеклассное мероприятие во время проведения недели ШМО гуманитарного цикла</a:t>
                      </a:r>
                      <a:endParaRPr lang="ru-RU" sz="16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19088" marR="19088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6223269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5689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Участие педагогов ШМО в работе педагогического совета, методических совещаний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69114"/>
              </p:ext>
            </p:extLst>
          </p:nvPr>
        </p:nvGraphicFramePr>
        <p:xfrm>
          <a:off x="107504" y="980728"/>
          <a:ext cx="8712967" cy="4793033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904019"/>
                <a:gridCol w="2904019"/>
                <a:gridCol w="2904929"/>
              </a:tblGrid>
              <a:tr h="10801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Название </a:t>
                      </a:r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Тема выступления и форма представления (презентация, доклад, др.)</a:t>
                      </a:r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Учитель</a:t>
                      </a:r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1291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Адаптационный период  учащихся 5- х классов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Анализ  успеваемости  и качества  знаний  за 1 четверть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Всеобуч</a:t>
                      </a:r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презентация и доклад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презентация и доклад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презентация и доклад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b="1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Шакирянова</a:t>
                      </a:r>
                      <a:r>
                        <a:rPr lang="ru-RU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Крылова А.Д.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Крылова А.Д.</a:t>
                      </a:r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6135193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548680"/>
            <a:ext cx="864096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Анализ  1 тура и Республиканской олимпиады по предметам гуманитарного цикла 2013-14 </a:t>
            </a:r>
            <a:r>
              <a:rPr lang="ru-RU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гг</a:t>
            </a:r>
            <a:endParaRPr lang="ru-RU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Школьная олимпиада проходила 5 ноября 2013 года В параллелях 5-7 классы  по английскому языку приняли участие 19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учащихсяю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самыми лучшими учащимися  стали : в параллелях 5 – х классов – 1 место – Болдырев Давид , 2 место –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Айсина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Сабина ,и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Моренова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Алина.3- е место –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Куур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Елизавета. В параллели 8 – х классов – 1 место заняла Мирошниченко 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Анна..В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старших классах , с 9-го – 11 класс , среди 14 участников  занятые места распределились следующим образом.- 1  место  среди  9-х классов заняла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Муртазина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Татьяна, , в  10 классе1 место - Кружкова Адель , в 11 классе 1 место -  –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БагатееваКоринна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. Учителя , подготовившие призёров –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Боранбаева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М.С. ,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Шумай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Л.В. По предмету русский язык  общее количество 22 учащихся : 6 классы- 1 место –Киреева Софья, 2 место –Ринг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Аделина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, 3 место –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Намысова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Аида7класс – 1 место – Конева Анна , 2 место -    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Битнер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Ольга      , 3 место –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Келлер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Виолетта.8 класс –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Намысова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Алина. В 10, 11 классах  – победителей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нет.Учителя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, подготовившие призёров – Крылова А.Д.,. ,Рахимова Р.Р. Обществоведческие дисциплины на город  будет представлять Григорьева Виктория , учащаяся 11 класса. Учитель , подготовивший   призёра –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Гильмутдинова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Г.А.</a:t>
            </a:r>
          </a:p>
        </p:txBody>
      </p:sp>
    </p:spTree>
    <p:extLst>
      <p:ext uri="{BB962C8B-B14F-4D97-AF65-F5344CB8AC3E}">
        <p14:creationId xmlns:p14="http://schemas.microsoft.com/office/powerpoint/2010/main" val="2082454485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8972" y="0"/>
            <a:ext cx="813690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Результаты участия школьников  в  олимпиадах 2013-14 </a:t>
            </a:r>
            <a:r>
              <a:rPr lang="ru-RU" sz="20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гг</a:t>
            </a:r>
            <a:endParaRPr lang="ru-RU" sz="2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9010783"/>
              </p:ext>
            </p:extLst>
          </p:nvPr>
        </p:nvGraphicFramePr>
        <p:xfrm>
          <a:off x="107504" y="428364"/>
          <a:ext cx="8784976" cy="64008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790444"/>
                <a:gridCol w="827753"/>
                <a:gridCol w="4166779"/>
              </a:tblGrid>
              <a:tr h="45511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Предмет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Уровень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2013-2014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87348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Общественные  дисциплины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 </a:t>
                      </a:r>
                      <a:r>
                        <a:rPr lang="ru-RU" sz="2000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илитература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Английский язык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Конкурс     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Русский язык КИО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Олимпиада 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истории Казахстана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 ЭУ  </a:t>
                      </a:r>
                      <a:r>
                        <a:rPr lang="ru-RU" sz="2000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Казпотребсоюза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кафедра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Социальной работы и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социально-политических дисциплин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Город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Город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Город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Город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Область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Город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Григорьева Валерия  (11класс)- участие </a:t>
                      </a:r>
                      <a:endParaRPr lang="ru-RU" sz="2000" dirty="0" smtClean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Коваленко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Виктория.(10класс).- </a:t>
                      </a:r>
                      <a:r>
                        <a:rPr lang="ru-RU" sz="2000" dirty="0" err="1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участиеНамысова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Алина  (8класс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 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место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Мирошниченко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Анна  (8класс) - 8 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Участие -Кружкова А. (10класс) </a:t>
                      </a:r>
                      <a:r>
                        <a:rPr lang="ru-RU" sz="2000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Богатеева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К. (11класс)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Яна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Гром 4 место- Яна Гром(7класс)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 место-7 место-Яна Гром(7класс)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Разумов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Юрий (11класс)-  2 место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6828496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260648"/>
            <a:ext cx="842493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Результаты участия школьников в творческих  конкурсах 2013-14г.г.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6728519"/>
              </p:ext>
            </p:extLst>
          </p:nvPr>
        </p:nvGraphicFramePr>
        <p:xfrm>
          <a:off x="647564" y="1196752"/>
          <a:ext cx="7920880" cy="54864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407089"/>
                <a:gridCol w="1730877"/>
                <a:gridCol w="3782914"/>
              </a:tblGrid>
              <a:tr h="5337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Название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Уровень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</a:t>
                      </a:r>
                      <a:r>
                        <a:rPr lang="ru-RU" sz="2000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воучащихся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места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0027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Английский язык .Юный переводчик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История. Конкурс творческих работ «Экспо -2017»</a:t>
                      </a:r>
                      <a:endParaRPr lang="ru-RU" sz="2000" b="1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Область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Область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Участие </a:t>
                      </a:r>
                      <a:r>
                        <a:rPr lang="kk-KZ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Багатеева Коринна,Соколова Анастасия.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(11 класс)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место-</a:t>
                      </a:r>
                      <a:r>
                        <a:rPr lang="ru-RU" sz="2000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НакинаЖанара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 Диплом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Матвеенкова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Мария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Приходько Олег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Коваленко Татьяна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Никонова Екатерина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Суслова Алена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Ли Ирина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Шикуткина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Светлана- </a:t>
                      </a:r>
                    </a:p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благодарственные письма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3211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2640163"/>
              </p:ext>
            </p:extLst>
          </p:nvPr>
        </p:nvGraphicFramePr>
        <p:xfrm>
          <a:off x="107503" y="188640"/>
          <a:ext cx="8856983" cy="65500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37310"/>
                <a:gridCol w="1397934"/>
                <a:gridCol w="944589"/>
                <a:gridCol w="1018203"/>
                <a:gridCol w="1018203"/>
                <a:gridCol w="1000711"/>
                <a:gridCol w="1000711"/>
                <a:gridCol w="1019661"/>
                <a:gridCol w="1019661"/>
              </a:tblGrid>
              <a:tr h="249367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ФИО учителя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 anchor="ctr"/>
                </a:tc>
                <a:tc gridSpan="7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000">
                          <a:effectLst/>
                        </a:rPr>
                        <a:t>Технологии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468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Игровые 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Коммуник метод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Постанова проблемных вопросов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Критическое мышление 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Применение ИКТ 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Разноуровневое обучение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Рейтинговая система щценивания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748099">
                <a:tc>
                  <a:txBody>
                    <a:bodyPr/>
                    <a:lstStyle/>
                    <a:p>
                      <a:pPr marL="342900" lvl="0" indent="-342900" algn="ctr">
                        <a:spcAft>
                          <a:spcPts val="0"/>
                        </a:spcAft>
                        <a:buFont typeface="+mj-lt"/>
                        <a:buAutoNum type="arabicPeriod"/>
                        <a:tabLst>
                          <a:tab pos="457200" algn="l"/>
                        </a:tabLst>
                      </a:pP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Ахметова АягульНурабаевна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en-US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98732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kk-KZ" sz="14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Гильмутдинова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Г. А.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9924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kk-KZ" sz="14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Крылова А.Д.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22908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kk-KZ" sz="14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 err="1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Шакирянова</a:t>
                      </a:r>
                      <a:r>
                        <a:rPr lang="ru-RU" sz="14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9924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kk-KZ" sz="14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Рахимова Р.Р.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49113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kk-KZ" sz="14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Холохоева П.Б.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99240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kk-KZ" sz="14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Шумай Л.В.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48605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kk-KZ" sz="14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Боранбаева М.С.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6565900" algn="l"/>
                        </a:tabLst>
                      </a:pP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98732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kk-KZ" sz="14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Нурмагамбетова Д.К.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48605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0"/>
                        </a:spcAft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lang="kk-KZ" sz="1400" b="1" dirty="0" smtClean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kk-KZ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Халлирахманова А.М.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+</a:t>
                      </a:r>
                      <a:endParaRPr lang="ru-RU" sz="14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4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366412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1630"/>
            <a:ext cx="784887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Результаты участия школьников в  международных и интеллектуальных конкурсах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3624129"/>
              </p:ext>
            </p:extLst>
          </p:nvPr>
        </p:nvGraphicFramePr>
        <p:xfrm>
          <a:off x="179512" y="1556792"/>
          <a:ext cx="8784976" cy="369782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194537"/>
                <a:gridCol w="1460223"/>
                <a:gridCol w="4130216"/>
              </a:tblGrid>
              <a:tr h="6498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Название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Уровень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кол-во   учащихся</a:t>
                      </a:r>
                      <a:r>
                        <a:rPr lang="ru-RU" sz="2000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, места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198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Русский язык «</a:t>
                      </a:r>
                      <a:r>
                        <a:rPr lang="ru-RU" sz="2000" b="1" dirty="0" err="1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Акбота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»</a:t>
                      </a: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Республика</a:t>
                      </a: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6 учеников -дипломы </a:t>
                      </a:r>
                      <a:r>
                        <a:rPr lang="ru-RU" sz="2000" b="1" kern="120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степени;1 ученик – диплом 2 степени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198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История .</a:t>
                      </a: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Марафон «</a:t>
                      </a:r>
                      <a:r>
                        <a:rPr lang="ru-RU" sz="2000" b="1" dirty="0" err="1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Парасат</a:t>
                      </a:r>
                      <a:r>
                        <a:rPr lang="ru-RU" sz="2000" b="1" dirty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</a:rPr>
                        <a:t>».</a:t>
                      </a:r>
                    </a:p>
                  </a:txBody>
                  <a:tcPr marL="114300" marR="11430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Республика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5 учеников – 1 место, 4 ученика – 2 место,1 ученик -3 место,5 учеников – 4 место,3 ученика – 5 место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249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kern="1200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История .мини-викторина, посвященная  Дню Первого Президента Республики Казахстан, 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город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rgbClr val="002060"/>
                          </a:solidFill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6 учеников – 1 место,6 учеников – 2 место,5 учеников – 3 место</a:t>
                      </a:r>
                      <a:endParaRPr lang="ru-RU" sz="2000" b="1" dirty="0">
                        <a:solidFill>
                          <a:srgbClr val="002060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5051227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3015341"/>
              </p:ext>
            </p:extLst>
          </p:nvPr>
        </p:nvGraphicFramePr>
        <p:xfrm>
          <a:off x="457200" y="3771741"/>
          <a:ext cx="254000" cy="1828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000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400" b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7504" y="86917"/>
            <a:ext cx="9245801" cy="67710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" algn="l"/>
                <a:tab pos="1060450" algn="ctr"/>
              </a:tabLst>
            </a:pPr>
            <a:r>
              <a:rPr kumimoji="0" lang="ru-RU" sz="1600" b="1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</a:t>
            </a:r>
            <a:r>
              <a:rPr kumimoji="0" lang="ru-RU" sz="1600" b="1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Достижения учащихся ШМО гуманитарного цикла :</a:t>
            </a:r>
            <a:endParaRPr kumimoji="0" lang="ru-RU" sz="1600" b="1" i="0" u="sng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Русский язык и литература -Коваленко Виктория.(10класс).- участие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Намысова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Алина  (8класс )- 16 место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Русский язык КИО город 4 место- Яна Гром(7класс)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Область 7 место-Яна Гром(7класс)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>
              <a:spcAft>
                <a:spcPts val="0"/>
              </a:spcAf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Писаренко Е. – диплом 2 степени.</a:t>
            </a:r>
            <a:r>
              <a:rPr lang="ru-RU" sz="1600" dirty="0" smtClean="0">
                <a:effectLst/>
              </a:rPr>
              <a:t> </a:t>
            </a:r>
          </a:p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Русский язык «</a:t>
            </a:r>
            <a:r>
              <a:rPr lang="ru-RU" sz="16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Акбота</a:t>
            </a:r>
            <a:r>
              <a:rPr lang="ru-RU" sz="16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» Приходько О., </a:t>
            </a:r>
            <a:r>
              <a:rPr lang="ru-RU" sz="16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Кыздырбеков</a:t>
            </a:r>
            <a:r>
              <a:rPr lang="ru-RU" sz="16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Т.</a:t>
            </a:r>
          </a:p>
          <a:p>
            <a:pPr>
              <a:spcAft>
                <a:spcPts val="0"/>
              </a:spcAft>
            </a:pPr>
            <a:r>
              <a:rPr lang="ru-RU" sz="16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Байбекова</a:t>
            </a:r>
            <a:r>
              <a:rPr lang="ru-RU" sz="16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А., </a:t>
            </a:r>
            <a:r>
              <a:rPr lang="ru-RU" sz="16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Сергина</a:t>
            </a:r>
            <a:r>
              <a:rPr lang="ru-RU" sz="16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А., </a:t>
            </a:r>
            <a:r>
              <a:rPr lang="ru-RU" sz="1600" b="1" dirty="0" err="1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Шарова</a:t>
            </a:r>
            <a:r>
              <a:rPr lang="ru-RU" sz="16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Д</a:t>
            </a:r>
          </a:p>
          <a:p>
            <a:pPr>
              <a:spcAft>
                <a:spcPts val="0"/>
              </a:spcAft>
            </a:pPr>
            <a:r>
              <a:rPr lang="ru-RU" sz="1600" b="1" dirty="0" smtClean="0"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Никонова Н. (7 класс )– дипломы 3 степени</a:t>
            </a:r>
            <a:r>
              <a:rPr lang="ru-RU" sz="1600" dirty="0" smtClean="0">
                <a:effectLst/>
              </a:rPr>
              <a:t>;</a:t>
            </a:r>
            <a:endParaRPr lang="ru-RU" sz="1600" b="1" dirty="0" smtClean="0">
              <a:effectLst/>
              <a:latin typeface="Times New Roman"/>
              <a:ea typeface="Times New Roman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Ученики нашей школы 2-11-х классов приняли активной участие в областном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Интеллектуальном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марафоне«Парасат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27.12.2013 года в праздничной  торжественной обстановке были вручены дипломы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ценные призы за высокие результаты, показанные при ответах на вопросы марафона по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истории  Карагандинской области. Вопросы, связанные с историей нашей области,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предложенные ученикам в нынешнем учебном году, отличались особой сложностью.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Правильные ответы были возможны при особой старательности и упорстве участников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марафона.  При подведении итогов  ученики школы завоевали дипломы  и призы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за первое место – сотовые телефоны:1 место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Радучич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Лина (5 класс),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Колпакова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Дарья (6 класс),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Образова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Амина (6 класс)</a:t>
            </a:r>
            <a:r>
              <a:rPr lang="ru-RU" sz="1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Битнер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Ольга (7 класс),Приходько Олег (7 класс)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 место -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Саранчукова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Анастасия (5 класс),Чеботарева Карина (6 класс),Лившиц Евгения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(7 класс) ,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Фильчуков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Олег (7 класс)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место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Матвеенкова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Мария (7 класс),4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местоВтюрина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Алена (8 класс),Глухова Алиса (10 класс) ,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Кручинина Елизавета (10 класс) ,Селиванов Максим (10 класс),Григорьева Валерия (11 класс)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 место - Степанова Валерия (8 класс),Фомченко Екатерина (9 класс)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Соколова Анастасия (11 класс)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" algn="l"/>
                <a:tab pos="1060450" algn="ctr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4902152" y="302360"/>
            <a:ext cx="22313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" algn="l"/>
                <a:tab pos="1060450" algn="ctr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607544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6632"/>
            <a:ext cx="856895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Учащиеся нашей школы приняли активное участие в мини-викторине, посвященной Дню Первого Президента Республики Казахстан,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проведенной  Отделом образования города Караганды с целью  расширения  знаний  учащихся о лидере нашей страны.  В викторине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приняли участие более 180 учеников.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Особые успехи ,отвечая на вопросы викторины продемонстрировали следующие ученики: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 место -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Салимов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Руслан (5 класс)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Ширинских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Анастасия (5 класс)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Смирнова Алина (5 класс)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Быченко Анастасия (5 класс)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Лившиц Евгения (7 класс)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Коваленко Татьяна (10 класс)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 место -Осипова Татьяна  (5 класс(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Самойлюк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Анастасия (5 класс)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Фафенрод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Яна (5 класс)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Конева Анна (7 класс)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Матвеенкова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Мария (7 класс)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Шикуткина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Алена (10 класс)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 место -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Втюрина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Дарья (5 класс)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Колпакова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Дарья (6 класс)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Мосин Виталий (6 класс),Никонова Нина (7класс),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Гайдарова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Ангелина (10 класс)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1060450" algn="ctr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Мы должны знать историю нашей страны, гордиться патриотами нашего государства, стараться быть достойными гражданами нашей страны!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1060450" algn="ctr"/>
              </a:tabLst>
            </a:pP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25769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988840"/>
            <a:ext cx="864096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Протоколы заседаний ШМО гуманитарного цикла на 2013 -14 учебный год</a:t>
            </a:r>
          </a:p>
          <a:p>
            <a:pPr algn="ctr"/>
            <a:r>
              <a:rPr lang="ru-RU" sz="4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543317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899134"/>
              </p:ext>
            </p:extLst>
          </p:nvPr>
        </p:nvGraphicFramePr>
        <p:xfrm>
          <a:off x="251521" y="1340769"/>
          <a:ext cx="8352927" cy="521086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49817"/>
                <a:gridCol w="6562950"/>
                <a:gridCol w="1440160"/>
              </a:tblGrid>
              <a:tr h="4492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b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Рассматриваемые </a:t>
                      </a:r>
                      <a:r>
                        <a:rPr lang="kk-KZ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вопросы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Ответственные 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73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600" b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Утверждение плана работы ШМО гуманитарного цикла на 2012-2013г.Ознакомление педагогов с инструктивно – методическим письмом Единый орфографический режим.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Зав.МО Шумай Л.В.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739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Выбор тем по самообразованию .</a:t>
                      </a:r>
                      <a:r>
                        <a:rPr lang="ru-RU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Функциональные обязанности учителей МО.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Педагоги МО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492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Рассмотрение  программ по факультативным курсам предметов  гуманитарного цикла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Педагоги МО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492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Рассмотрение программ  по раннему изучению иностранного языка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Педагоги МО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985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600" b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Обсуждение графика прведения  недели ко Дню языков и участия предметников . Обсуждение графика прведения  недели ШМО гуманитарного цикла </a:t>
                      </a:r>
                      <a:endParaRPr lang="ru-RU" sz="1600" b="0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Педагоги МО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34782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600" b="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ru-RU" sz="1600" b="0" dirty="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8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Создание плана работы МО по подготовке к ВОУД, ЕНТ в 2013-2014 </a:t>
                      </a:r>
                      <a:r>
                        <a:rPr lang="ru-RU" sz="1600" b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году.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  </a:t>
                      </a:r>
                      <a:r>
                        <a:rPr lang="ru-RU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 проведению  входных контрольных работ в 5-11классах.Предварительная диагностика умений и навыков учащихся.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600" b="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Педагоги МО</a:t>
                      </a:r>
                      <a:endParaRPr lang="ru-RU" sz="1600" b="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23528" y="247000"/>
            <a:ext cx="6984776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Заседание  №1</a:t>
            </a:r>
            <a:r>
              <a:rPr kumimoji="0" lang="ru-RU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31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августа</a:t>
            </a:r>
            <a:r>
              <a:rPr lang="kk-KZ" sz="2000" u="sng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2013</a:t>
            </a:r>
            <a:r>
              <a:rPr kumimoji="0" lang="kk-KZ" sz="20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</a:t>
            </a:r>
            <a:r>
              <a:rPr kumimoji="0" lang="kk-K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            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5962748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2089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Заседание №2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«11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октя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бря</a:t>
            </a:r>
            <a:r>
              <a:rPr lang="kk-KZ" u="sng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2013</a:t>
            </a:r>
            <a:r>
              <a:rPr lang="kk-KZ" u="sng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г.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459772"/>
              </p:ext>
            </p:extLst>
          </p:nvPr>
        </p:nvGraphicFramePr>
        <p:xfrm>
          <a:off x="395535" y="980728"/>
          <a:ext cx="8496945" cy="42672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55850"/>
                <a:gridCol w="6446217"/>
                <a:gridCol w="1694878"/>
              </a:tblGrid>
              <a:tr h="1896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Рассматриваемые вопросы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Ответственные 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92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Анализ входных контрольных работ по предметам ШМО гум.цикла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ШумайЛ.В.</a:t>
                      </a:r>
                      <a:endParaRPr lang="ru-RU" sz="20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педагоги МО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451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20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Проверка тетрадей по контрольным работам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ШумайЛ.В.</a:t>
                      </a:r>
                      <a:endParaRPr lang="ru-RU" sz="20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педагоги МО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92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Подготовка  к участию в школьной  олимпиаде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ШумайЛ.В.</a:t>
                      </a:r>
                      <a:endParaRPr lang="ru-RU" sz="20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педагоги МО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920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Анализ  недели ко Дню языков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ШумайЛ.В. педагоги МО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2154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Работа учителей по планам самообразования 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ШумайЛ.В. 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986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200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Подготовка заданий в 5 -8 классов  для  проведения </a:t>
                      </a: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Республиканской олимпиад</a:t>
                      </a:r>
                      <a:r>
                        <a:rPr lang="kk-KZ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ы</a:t>
                      </a: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по общеобразовательным предметам (1 этап - школьный)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ШумайЛ.В. педагоги МО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23382922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88640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Заседание №3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«8» </a:t>
            </a:r>
            <a:r>
              <a:rPr lang="kk-KZ" u="sng" dirty="0" smtClean="0">
                <a:latin typeface="Times New Roman" pitchFamily="18" charset="0"/>
                <a:cs typeface="Times New Roman" pitchFamily="18" charset="0"/>
              </a:rPr>
              <a:t>ноября</a:t>
            </a:r>
            <a:r>
              <a:rPr lang="kk-KZ" u="sng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2013</a:t>
            </a:r>
            <a:r>
              <a:rPr lang="kk-KZ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r>
              <a:rPr lang="kk-KZ" dirty="0"/>
              <a:t> 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1458696"/>
              </p:ext>
            </p:extLst>
          </p:nvPr>
        </p:nvGraphicFramePr>
        <p:xfrm>
          <a:off x="395536" y="1556792"/>
          <a:ext cx="8208912" cy="34159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43786"/>
                <a:gridCol w="6222859"/>
                <a:gridCol w="1642267"/>
              </a:tblGrid>
              <a:tr h="4237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Рассматриваемые вопросы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Ответственные 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475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Успеваемость и качество знаний за 1 –ую четверть 2012-2013 г.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ШумайЛ.В Педагоги ШМО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237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Проблемы адаптации 5-х и 10-х классов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психолог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475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Анализ  пробных ЕНТ и ВОУД  по предметам гуманитарного цикла.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ШумайЛ.В Педагоги ШМО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537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Отчёт по теме самообразования </a:t>
                      </a:r>
                      <a:endParaRPr lang="ru-RU" sz="20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ШумайЛ.В </a:t>
                      </a:r>
                      <a:endParaRPr lang="ru-RU" sz="2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343025" y="3251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7100886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42493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Заседание №4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«22»</a:t>
            </a:r>
            <a:r>
              <a:rPr lang="kk-KZ" u="sng" dirty="0" smtClean="0">
                <a:latin typeface="Times New Roman" pitchFamily="18" charset="0"/>
                <a:cs typeface="Times New Roman" pitchFamily="18" charset="0"/>
              </a:rPr>
              <a:t>декабря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2013</a:t>
            </a:r>
            <a:r>
              <a:rPr lang="kk-KZ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3110566"/>
              </p:ext>
            </p:extLst>
          </p:nvPr>
        </p:nvGraphicFramePr>
        <p:xfrm>
          <a:off x="539552" y="1772816"/>
          <a:ext cx="7920880" cy="2425645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31724"/>
                <a:gridCol w="6009185"/>
                <a:gridCol w="1579971"/>
              </a:tblGrid>
              <a:tr h="6064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Рассматриваемые вопросы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Ответственные 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2128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Ознакомление  педагогов ШМО со справкой по итогам   аттестации  КГУ  средней  общеобразовательной школы № 62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ШумайЛ.В 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6064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Разное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Педагоги МО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980111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260648"/>
            <a:ext cx="81369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>
                <a:latin typeface="Times New Roman" pitchFamily="18" charset="0"/>
                <a:cs typeface="Times New Roman" pitchFamily="18" charset="0"/>
              </a:rPr>
              <a:t>Заседание №5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kk-KZ" u="sng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января</a:t>
            </a:r>
            <a:r>
              <a:rPr lang="kk-KZ" u="sng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201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kk-KZ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5351326"/>
              </p:ext>
            </p:extLst>
          </p:nvPr>
        </p:nvGraphicFramePr>
        <p:xfrm>
          <a:off x="539552" y="1196752"/>
          <a:ext cx="7416824" cy="4085942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10614"/>
                <a:gridCol w="5622408"/>
                <a:gridCol w="1483802"/>
              </a:tblGrid>
              <a:tr h="4951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Рассматриваемые вопросы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Ответственные 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4854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Итоги успеваемости и качества знаний за 1 полугодие и анализ  пробных ЕНТ по предметам гуманитарного цикла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Шумай Л.В. Педагоги ШМО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9902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Обсуждение   прохождения  ГОСО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Шумай Л.В. Педагоги ШМО 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10615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80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Отчёт </a:t>
                      </a:r>
                      <a:r>
                        <a:rPr lang="ru-RU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 теме самообразования 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Боранбаева М.С.</a:t>
                      </a:r>
                      <a:endParaRPr lang="ru-RU" sz="18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3765072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624" y="332656"/>
            <a:ext cx="885698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устранения этих проблем намечены следующие задачи:</a:t>
            </a:r>
          </a:p>
          <a:p>
            <a:pPr lvl="0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1.Использовать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уроках  предметов гуманитарного цикла приемы и формы работы, активизирующие мыслительную деятельность учащихся и развивающие их самостоятельность, помогающие осуществлять обратную связь с учётом возрастных особенностей учащихся.</a:t>
            </a:r>
          </a:p>
          <a:p>
            <a:pPr lvl="0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2.Рекомендовать 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учителям ШМО  гуманитарного цикла  посещать  семинары и проблемные курсы для повышения своего профессионального мастерства.   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Рекомендовать учителю английского языка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Нурмагамбетовой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Д.К.  провести работу по  повышению мотивации к изучению предмета   в 6 А - ом классе.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4. Рекомендовать учителю  русского языка 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Холохоевой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П.Б. провести работу по  повышению мотивации к изучению  предмета   в 9-х  классах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5.Рекомендовать учителю  русского языка Рахимовой </a:t>
            </a:r>
            <a:r>
              <a:rPr 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Р.Р..провести</a:t>
            </a:r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работу по  повышению мотивации к изучению предмета    в 6А   классе.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6. Рекомендовать учителям  МО  улучшить  связь с родителями  учащихся  в параллелях всех классов.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7. Продолжить  работу с учениками, имеющими высокую мотивацию к изучению предметов гуманитарного цикла с выходом на результат.</a:t>
            </a:r>
          </a:p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8. Осуществлять дифференцированный и индивидуальный подход при работе с слабоуспевающими учащимися с целью повышения мотивации.</a:t>
            </a:r>
          </a:p>
        </p:txBody>
      </p:sp>
    </p:spTree>
    <p:extLst>
      <p:ext uri="{BB962C8B-B14F-4D97-AF65-F5344CB8AC3E}">
        <p14:creationId xmlns:p14="http://schemas.microsoft.com/office/powerpoint/2010/main" val="5914574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908720"/>
            <a:ext cx="752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Прохождение  курсов  педагогов ШМО  в первом полугодии  2013-14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гг</a:t>
            </a:r>
            <a:endParaRPr 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120681"/>
              </p:ext>
            </p:extLst>
          </p:nvPr>
        </p:nvGraphicFramePr>
        <p:xfrm>
          <a:off x="1475656" y="2276872"/>
          <a:ext cx="60960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1736"/>
                <a:gridCol w="2376264"/>
                <a:gridCol w="1524000"/>
                <a:gridCol w="1524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№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Ф.И.О. учителя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Наименование курсов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Название </a:t>
                      </a:r>
                    </a:p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документа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Рахимова Рима </a:t>
                      </a:r>
                      <a:r>
                        <a:rPr lang="ru-RU" dirty="0" err="1" smtClean="0">
                          <a:latin typeface="Times New Roman" pitchFamily="18" charset="0"/>
                          <a:cs typeface="Times New Roman" pitchFamily="18" charset="0"/>
                        </a:rPr>
                        <a:t>Рашитовна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Курсы повышения квалификации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Сертификат </a:t>
                      </a:r>
                    </a:p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№ 0068022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58698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504" y="980728"/>
            <a:ext cx="8640960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УЧЕБНАЯ РАБОТА</a:t>
            </a:r>
          </a:p>
          <a:p>
            <a:pPr algn="ctr"/>
            <a:r>
              <a:rPr lang="ru-RU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Качество знаний учащихся по предметам ШМО в динамике за 3 года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0652372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771800" y="238267"/>
            <a:ext cx="338612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Русский язык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760901"/>
              </p:ext>
            </p:extLst>
          </p:nvPr>
        </p:nvGraphicFramePr>
        <p:xfrm>
          <a:off x="467544" y="1412776"/>
          <a:ext cx="8064896" cy="42578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88018"/>
                <a:gridCol w="3288646"/>
                <a:gridCol w="2088232"/>
              </a:tblGrid>
              <a:tr h="88329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kk-KZ" sz="4000" dirty="0">
                          <a:effectLst/>
                        </a:rPr>
                        <a:t> </a:t>
                      </a:r>
                      <a:endParaRPr lang="ru-RU" sz="4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успеваемости</a:t>
                      </a:r>
                      <a:endParaRPr lang="ru-RU" sz="4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качества</a:t>
                      </a:r>
                      <a:endParaRPr lang="ru-RU" sz="4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096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2011-2012</a:t>
                      </a:r>
                      <a:endParaRPr lang="ru-RU" sz="4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4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r>
                        <a:rPr lang="en-US" sz="4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4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096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2012-2013 </a:t>
                      </a:r>
                      <a:endParaRPr lang="ru-RU" sz="4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4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63</a:t>
                      </a:r>
                      <a:endParaRPr lang="ru-RU" sz="4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8096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2013-2014</a:t>
                      </a:r>
                      <a:endParaRPr lang="ru-RU" sz="4000" dirty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b="1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4000" b="1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4000" b="1" dirty="0">
                          <a:solidFill>
                            <a:srgbClr val="FF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endParaRPr lang="ru-RU" sz="4000" b="1" dirty="0"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93647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4448</Words>
  <Application>Microsoft Office PowerPoint</Application>
  <PresentationFormat>Экран (4:3)</PresentationFormat>
  <Paragraphs>2132</Paragraphs>
  <Slides>69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69</vt:i4>
      </vt:variant>
    </vt:vector>
  </HeadingPairs>
  <TitlesOfParts>
    <vt:vector size="7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65</cp:revision>
  <dcterms:created xsi:type="dcterms:W3CDTF">2014-01-31T02:16:57Z</dcterms:created>
  <dcterms:modified xsi:type="dcterms:W3CDTF">2014-01-31T08:50:18Z</dcterms:modified>
</cp:coreProperties>
</file>