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2" r:id="rId5"/>
    <p:sldId id="263" r:id="rId6"/>
    <p:sldId id="264" r:id="rId7"/>
    <p:sldId id="326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1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6" r:id="rId58"/>
    <p:sldId id="314" r:id="rId59"/>
    <p:sldId id="313" r:id="rId60"/>
    <p:sldId id="315" r:id="rId61"/>
    <p:sldId id="324" r:id="rId62"/>
    <p:sldId id="325" r:id="rId63"/>
    <p:sldId id="317" r:id="rId64"/>
    <p:sldId id="318" r:id="rId65"/>
    <p:sldId id="319" r:id="rId66"/>
    <p:sldId id="320" r:id="rId67"/>
    <p:sldId id="321" r:id="rId68"/>
    <p:sldId id="322" r:id="rId69"/>
    <p:sldId id="323" r:id="rId7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Лист1!$E$3</c:f>
              <c:strCache>
                <c:ptCount val="1"/>
                <c:pt idx="0">
                  <c:v> кач1 чет. </c:v>
                </c:pt>
              </c:strCache>
            </c:strRef>
          </c:tx>
          <c:invertIfNegative val="0"/>
          <c:cat>
            <c:multiLvlStrRef>
              <c:f>Лист1!$C$4:$D$21</c:f>
              <c:multiLvlStrCache>
                <c:ptCount val="18"/>
                <c:lvl>
                  <c:pt idx="0">
                    <c:v>5  А</c:v>
                  </c:pt>
                  <c:pt idx="1">
                    <c:v>5Б</c:v>
                  </c:pt>
                  <c:pt idx="3">
                    <c:v>6Б</c:v>
                  </c:pt>
                  <c:pt idx="4">
                    <c:v>6  А</c:v>
                  </c:pt>
                  <c:pt idx="6">
                    <c:v>7 А</c:v>
                  </c:pt>
                  <c:pt idx="7">
                    <c:v>7Б</c:v>
                  </c:pt>
                  <c:pt idx="9">
                    <c:v>8А</c:v>
                  </c:pt>
                  <c:pt idx="10">
                    <c:v>8Б</c:v>
                  </c:pt>
                  <c:pt idx="12">
                    <c:v>9А</c:v>
                  </c:pt>
                  <c:pt idx="13">
                    <c:v>9Б</c:v>
                  </c:pt>
                  <c:pt idx="15">
                    <c:v>10 А</c:v>
                  </c:pt>
                  <c:pt idx="16">
                    <c:v>11А</c:v>
                  </c:pt>
                  <c:pt idx="17">
                    <c:v>итого</c:v>
                  </c:pt>
                </c:lvl>
                <c:lvl>
                  <c:pt idx="0">
                    <c:v>Холохоева П.Б.</c:v>
                  </c:pt>
                  <c:pt idx="2">
                    <c:v>итого</c:v>
                  </c:pt>
                  <c:pt idx="3">
                    <c:v>Крылова А.Д.</c:v>
                  </c:pt>
                  <c:pt idx="4">
                    <c:v>Рахимова Р.Р.</c:v>
                  </c:pt>
                  <c:pt idx="5">
                    <c:v>итого</c:v>
                  </c:pt>
                  <c:pt idx="6">
                    <c:v>Рахимова Р.Р.</c:v>
                  </c:pt>
                  <c:pt idx="8">
                    <c:v>итого</c:v>
                  </c:pt>
                  <c:pt idx="9">
                    <c:v>Рахимова Р.Р.</c:v>
                  </c:pt>
                  <c:pt idx="11">
                    <c:v>итого</c:v>
                  </c:pt>
                  <c:pt idx="12">
                    <c:v>Холохоева П.Б.</c:v>
                  </c:pt>
                  <c:pt idx="14">
                    <c:v>итого </c:v>
                  </c:pt>
                  <c:pt idx="15">
                    <c:v>Холохоева П.Б.</c:v>
                  </c:pt>
                  <c:pt idx="16">
                    <c:v>Крылова А.Д.</c:v>
                  </c:pt>
                </c:lvl>
              </c:multiLvlStrCache>
            </c:multiLvlStrRef>
          </c:cat>
          <c:val>
            <c:numRef>
              <c:f>Лист1!$E$4:$E$21</c:f>
              <c:numCache>
                <c:formatCode>General</c:formatCode>
                <c:ptCount val="18"/>
                <c:pt idx="0">
                  <c:v>59</c:v>
                </c:pt>
                <c:pt idx="1">
                  <c:v>61</c:v>
                </c:pt>
                <c:pt idx="2">
                  <c:v>60</c:v>
                </c:pt>
                <c:pt idx="3">
                  <c:v>61</c:v>
                </c:pt>
                <c:pt idx="4">
                  <c:v>54</c:v>
                </c:pt>
                <c:pt idx="5">
                  <c:v>58</c:v>
                </c:pt>
                <c:pt idx="6">
                  <c:v>65</c:v>
                </c:pt>
                <c:pt idx="7">
                  <c:v>59</c:v>
                </c:pt>
                <c:pt idx="8">
                  <c:v>62</c:v>
                </c:pt>
                <c:pt idx="9">
                  <c:v>55</c:v>
                </c:pt>
                <c:pt idx="10">
                  <c:v>53</c:v>
                </c:pt>
                <c:pt idx="11">
                  <c:v>54</c:v>
                </c:pt>
                <c:pt idx="12">
                  <c:v>47</c:v>
                </c:pt>
                <c:pt idx="13">
                  <c:v>50</c:v>
                </c:pt>
                <c:pt idx="14">
                  <c:v>49</c:v>
                </c:pt>
                <c:pt idx="15">
                  <c:v>0</c:v>
                </c:pt>
                <c:pt idx="16">
                  <c:v>0</c:v>
                </c:pt>
                <c:pt idx="17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кач 2 четв.</c:v>
                </c:pt>
              </c:strCache>
            </c:strRef>
          </c:tx>
          <c:invertIfNegative val="0"/>
          <c:cat>
            <c:multiLvlStrRef>
              <c:f>Лист1!$C$4:$D$21</c:f>
              <c:multiLvlStrCache>
                <c:ptCount val="18"/>
                <c:lvl>
                  <c:pt idx="0">
                    <c:v>5  А</c:v>
                  </c:pt>
                  <c:pt idx="1">
                    <c:v>5Б</c:v>
                  </c:pt>
                  <c:pt idx="3">
                    <c:v>6Б</c:v>
                  </c:pt>
                  <c:pt idx="4">
                    <c:v>6  А</c:v>
                  </c:pt>
                  <c:pt idx="6">
                    <c:v>7 А</c:v>
                  </c:pt>
                  <c:pt idx="7">
                    <c:v>7Б</c:v>
                  </c:pt>
                  <c:pt idx="9">
                    <c:v>8А</c:v>
                  </c:pt>
                  <c:pt idx="10">
                    <c:v>8Б</c:v>
                  </c:pt>
                  <c:pt idx="12">
                    <c:v>9А</c:v>
                  </c:pt>
                  <c:pt idx="13">
                    <c:v>9Б</c:v>
                  </c:pt>
                  <c:pt idx="15">
                    <c:v>10 А</c:v>
                  </c:pt>
                  <c:pt idx="16">
                    <c:v>11А</c:v>
                  </c:pt>
                  <c:pt idx="17">
                    <c:v>итого</c:v>
                  </c:pt>
                </c:lvl>
                <c:lvl>
                  <c:pt idx="0">
                    <c:v>Холохоева П.Б.</c:v>
                  </c:pt>
                  <c:pt idx="2">
                    <c:v>итого</c:v>
                  </c:pt>
                  <c:pt idx="3">
                    <c:v>Крылова А.Д.</c:v>
                  </c:pt>
                  <c:pt idx="4">
                    <c:v>Рахимова Р.Р.</c:v>
                  </c:pt>
                  <c:pt idx="5">
                    <c:v>итого</c:v>
                  </c:pt>
                  <c:pt idx="6">
                    <c:v>Рахимова Р.Р.</c:v>
                  </c:pt>
                  <c:pt idx="8">
                    <c:v>итого</c:v>
                  </c:pt>
                  <c:pt idx="9">
                    <c:v>Рахимова Р.Р.</c:v>
                  </c:pt>
                  <c:pt idx="11">
                    <c:v>итого</c:v>
                  </c:pt>
                  <c:pt idx="12">
                    <c:v>Холохоева П.Б.</c:v>
                  </c:pt>
                  <c:pt idx="14">
                    <c:v>итого </c:v>
                  </c:pt>
                  <c:pt idx="15">
                    <c:v>Холохоева П.Б.</c:v>
                  </c:pt>
                  <c:pt idx="16">
                    <c:v>Крылова А.Д.</c:v>
                  </c:pt>
                </c:lvl>
              </c:multiLvlStrCache>
            </c:multiLvlStrRef>
          </c:cat>
          <c:val>
            <c:numRef>
              <c:f>Лист1!$F$4:$F$21</c:f>
              <c:numCache>
                <c:formatCode>General</c:formatCode>
                <c:ptCount val="18"/>
                <c:pt idx="0">
                  <c:v>68</c:v>
                </c:pt>
                <c:pt idx="1">
                  <c:v>60</c:v>
                </c:pt>
                <c:pt idx="2">
                  <c:v>65</c:v>
                </c:pt>
                <c:pt idx="3">
                  <c:v>69</c:v>
                </c:pt>
                <c:pt idx="4">
                  <c:v>50</c:v>
                </c:pt>
                <c:pt idx="5">
                  <c:v>60</c:v>
                </c:pt>
                <c:pt idx="6">
                  <c:v>69</c:v>
                </c:pt>
                <c:pt idx="7">
                  <c:v>63</c:v>
                </c:pt>
                <c:pt idx="8">
                  <c:v>66</c:v>
                </c:pt>
                <c:pt idx="9">
                  <c:v>57</c:v>
                </c:pt>
                <c:pt idx="10">
                  <c:v>68</c:v>
                </c:pt>
                <c:pt idx="11">
                  <c:v>65</c:v>
                </c:pt>
                <c:pt idx="12">
                  <c:v>56</c:v>
                </c:pt>
                <c:pt idx="13">
                  <c:v>58</c:v>
                </c:pt>
                <c:pt idx="14">
                  <c:v>57</c:v>
                </c:pt>
                <c:pt idx="15">
                  <c:v>84</c:v>
                </c:pt>
                <c:pt idx="16">
                  <c:v>91</c:v>
                </c:pt>
                <c:pt idx="17">
                  <c:v>67</c:v>
                </c:pt>
              </c:numCache>
            </c:numRef>
          </c:val>
        </c:ser>
        <c:ser>
          <c:idx val="2"/>
          <c:order val="2"/>
          <c:tx>
            <c:strRef>
              <c:f>Лист1!$G$3</c:f>
              <c:strCache>
                <c:ptCount val="1"/>
                <c:pt idx="0">
                  <c:v>ср.2 четв</c:v>
                </c:pt>
              </c:strCache>
            </c:strRef>
          </c:tx>
          <c:invertIfNegative val="0"/>
          <c:cat>
            <c:multiLvlStrRef>
              <c:f>Лист1!$C$4:$D$21</c:f>
              <c:multiLvlStrCache>
                <c:ptCount val="18"/>
                <c:lvl>
                  <c:pt idx="0">
                    <c:v>5  А</c:v>
                  </c:pt>
                  <c:pt idx="1">
                    <c:v>5Б</c:v>
                  </c:pt>
                  <c:pt idx="3">
                    <c:v>6Б</c:v>
                  </c:pt>
                  <c:pt idx="4">
                    <c:v>6  А</c:v>
                  </c:pt>
                  <c:pt idx="6">
                    <c:v>7 А</c:v>
                  </c:pt>
                  <c:pt idx="7">
                    <c:v>7Б</c:v>
                  </c:pt>
                  <c:pt idx="9">
                    <c:v>8А</c:v>
                  </c:pt>
                  <c:pt idx="10">
                    <c:v>8Б</c:v>
                  </c:pt>
                  <c:pt idx="12">
                    <c:v>9А</c:v>
                  </c:pt>
                  <c:pt idx="13">
                    <c:v>9Б</c:v>
                  </c:pt>
                  <c:pt idx="15">
                    <c:v>10 А</c:v>
                  </c:pt>
                  <c:pt idx="16">
                    <c:v>11А</c:v>
                  </c:pt>
                  <c:pt idx="17">
                    <c:v>итого</c:v>
                  </c:pt>
                </c:lvl>
                <c:lvl>
                  <c:pt idx="0">
                    <c:v>Холохоева П.Б.</c:v>
                  </c:pt>
                  <c:pt idx="2">
                    <c:v>итого</c:v>
                  </c:pt>
                  <c:pt idx="3">
                    <c:v>Крылова А.Д.</c:v>
                  </c:pt>
                  <c:pt idx="4">
                    <c:v>Рахимова Р.Р.</c:v>
                  </c:pt>
                  <c:pt idx="5">
                    <c:v>итого</c:v>
                  </c:pt>
                  <c:pt idx="6">
                    <c:v>Рахимова Р.Р.</c:v>
                  </c:pt>
                  <c:pt idx="8">
                    <c:v>итого</c:v>
                  </c:pt>
                  <c:pt idx="9">
                    <c:v>Рахимова Р.Р.</c:v>
                  </c:pt>
                  <c:pt idx="11">
                    <c:v>итого</c:v>
                  </c:pt>
                  <c:pt idx="12">
                    <c:v>Холохоева П.Б.</c:v>
                  </c:pt>
                  <c:pt idx="14">
                    <c:v>итого </c:v>
                  </c:pt>
                  <c:pt idx="15">
                    <c:v>Холохоева П.Б.</c:v>
                  </c:pt>
                  <c:pt idx="16">
                    <c:v>Крылова А.Д.</c:v>
                  </c:pt>
                </c:lvl>
              </c:multiLvlStrCache>
            </c:multiLvlStrRef>
          </c:cat>
          <c:val>
            <c:numRef>
              <c:f>Лист1!$G$4:$G$21</c:f>
              <c:numCache>
                <c:formatCode>General</c:formatCode>
                <c:ptCount val="18"/>
                <c:pt idx="0">
                  <c:v>50</c:v>
                </c:pt>
                <c:pt idx="1">
                  <c:v>57</c:v>
                </c:pt>
                <c:pt idx="2">
                  <c:v>53</c:v>
                </c:pt>
                <c:pt idx="3">
                  <c:v>60</c:v>
                </c:pt>
                <c:pt idx="4">
                  <c:v>52</c:v>
                </c:pt>
                <c:pt idx="5">
                  <c:v>56</c:v>
                </c:pt>
                <c:pt idx="6">
                  <c:v>57</c:v>
                </c:pt>
                <c:pt idx="7">
                  <c:v>55</c:v>
                </c:pt>
                <c:pt idx="8">
                  <c:v>56</c:v>
                </c:pt>
                <c:pt idx="9">
                  <c:v>43</c:v>
                </c:pt>
                <c:pt idx="10">
                  <c:v>53</c:v>
                </c:pt>
                <c:pt idx="11">
                  <c:v>47</c:v>
                </c:pt>
                <c:pt idx="12">
                  <c:v>6</c:v>
                </c:pt>
                <c:pt idx="13">
                  <c:v>23</c:v>
                </c:pt>
                <c:pt idx="14">
                  <c:v>15</c:v>
                </c:pt>
                <c:pt idx="15">
                  <c:v>76</c:v>
                </c:pt>
                <c:pt idx="16">
                  <c:v>73</c:v>
                </c:pt>
                <c:pt idx="17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077632"/>
        <c:axId val="43079168"/>
        <c:axId val="0"/>
      </c:bar3DChart>
      <c:catAx>
        <c:axId val="4307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079168"/>
        <c:crosses val="autoZero"/>
        <c:auto val="1"/>
        <c:lblAlgn val="ctr"/>
        <c:lblOffset val="100"/>
        <c:noMultiLvlLbl val="0"/>
      </c:catAx>
      <c:valAx>
        <c:axId val="4307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776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Лист1!$K$159</c:f>
              <c:strCache>
                <c:ptCount val="1"/>
                <c:pt idx="0">
                  <c:v>%успев.</c:v>
                </c:pt>
              </c:strCache>
            </c:strRef>
          </c:tx>
          <c:invertIfNegative val="0"/>
          <c:cat>
            <c:multiLvlStrRef>
              <c:f>Лист1!$I$160:$J$168</c:f>
              <c:multiLvlStrCache>
                <c:ptCount val="9"/>
                <c:lvl>
                  <c:pt idx="3">
                    <c:v>7А</c:v>
                  </c:pt>
                  <c:pt idx="4">
                    <c:v>7Б</c:v>
                  </c:pt>
                  <c:pt idx="5">
                    <c:v>итого</c:v>
                  </c:pt>
                  <c:pt idx="6">
                    <c:v>10 А</c:v>
                  </c:pt>
                  <c:pt idx="7">
                    <c:v>11А</c:v>
                  </c:pt>
                  <c:pt idx="8">
                    <c:v>всего</c:v>
                  </c:pt>
                </c:lvl>
                <c:lvl>
                  <c:pt idx="1">
                    <c:v>Гильмутдинова Г.А.</c:v>
                  </c:pt>
                </c:lvl>
              </c:multiLvlStrCache>
            </c:multiLvlStrRef>
          </c:cat>
          <c:val>
            <c:numRef>
              <c:f>Лист1!$K$160:$K$168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Лист1!$L$159</c:f>
              <c:strCache>
                <c:ptCount val="1"/>
                <c:pt idx="0">
                  <c:v>% кач.знан.за 1 четв. 2013г.</c:v>
                </c:pt>
              </c:strCache>
            </c:strRef>
          </c:tx>
          <c:invertIfNegative val="0"/>
          <c:cat>
            <c:multiLvlStrRef>
              <c:f>Лист1!$I$160:$J$168</c:f>
              <c:multiLvlStrCache>
                <c:ptCount val="9"/>
                <c:lvl>
                  <c:pt idx="3">
                    <c:v>7А</c:v>
                  </c:pt>
                  <c:pt idx="4">
                    <c:v>7Б</c:v>
                  </c:pt>
                  <c:pt idx="5">
                    <c:v>итого</c:v>
                  </c:pt>
                  <c:pt idx="6">
                    <c:v>10 А</c:v>
                  </c:pt>
                  <c:pt idx="7">
                    <c:v>11А</c:v>
                  </c:pt>
                  <c:pt idx="8">
                    <c:v>всего</c:v>
                  </c:pt>
                </c:lvl>
                <c:lvl>
                  <c:pt idx="1">
                    <c:v>Гильмутдинова Г.А.</c:v>
                  </c:pt>
                </c:lvl>
              </c:multiLvlStrCache>
            </c:multiLvlStrRef>
          </c:cat>
          <c:val>
            <c:numRef>
              <c:f>Лист1!$L$160:$L$168</c:f>
              <c:numCache>
                <c:formatCode>General</c:formatCode>
                <c:ptCount val="9"/>
                <c:pt idx="3">
                  <c:v>65</c:v>
                </c:pt>
                <c:pt idx="4">
                  <c:v>66</c:v>
                </c:pt>
                <c:pt idx="5">
                  <c:v>66</c:v>
                </c:pt>
                <c:pt idx="6">
                  <c:v>68</c:v>
                </c:pt>
                <c:pt idx="7">
                  <c:v>65</c:v>
                </c:pt>
                <c:pt idx="8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Лист1!$M$159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multiLvlStrRef>
              <c:f>Лист1!$I$160:$J$168</c:f>
              <c:multiLvlStrCache>
                <c:ptCount val="9"/>
                <c:lvl>
                  <c:pt idx="3">
                    <c:v>7А</c:v>
                  </c:pt>
                  <c:pt idx="4">
                    <c:v>7Б</c:v>
                  </c:pt>
                  <c:pt idx="5">
                    <c:v>итого</c:v>
                  </c:pt>
                  <c:pt idx="6">
                    <c:v>10 А</c:v>
                  </c:pt>
                  <c:pt idx="7">
                    <c:v>11А</c:v>
                  </c:pt>
                  <c:pt idx="8">
                    <c:v>всего</c:v>
                  </c:pt>
                </c:lvl>
                <c:lvl>
                  <c:pt idx="1">
                    <c:v>Гильмутдинова Г.А.</c:v>
                  </c:pt>
                </c:lvl>
              </c:multiLvlStrCache>
            </c:multiLvlStrRef>
          </c:cat>
          <c:val>
            <c:numRef>
              <c:f>Лист1!$M$160:$M$168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Лист1!$N$159</c:f>
              <c:strCache>
                <c:ptCount val="1"/>
                <c:pt idx="0">
                  <c:v>% кач.знан.за 2 четв. 2013г</c:v>
                </c:pt>
              </c:strCache>
            </c:strRef>
          </c:tx>
          <c:invertIfNegative val="0"/>
          <c:cat>
            <c:multiLvlStrRef>
              <c:f>Лист1!$I$160:$J$168</c:f>
              <c:multiLvlStrCache>
                <c:ptCount val="9"/>
                <c:lvl>
                  <c:pt idx="3">
                    <c:v>7А</c:v>
                  </c:pt>
                  <c:pt idx="4">
                    <c:v>7Б</c:v>
                  </c:pt>
                  <c:pt idx="5">
                    <c:v>итого</c:v>
                  </c:pt>
                  <c:pt idx="6">
                    <c:v>10 А</c:v>
                  </c:pt>
                  <c:pt idx="7">
                    <c:v>11А</c:v>
                  </c:pt>
                  <c:pt idx="8">
                    <c:v>всего</c:v>
                  </c:pt>
                </c:lvl>
                <c:lvl>
                  <c:pt idx="1">
                    <c:v>Гильмутдинова Г.А.</c:v>
                  </c:pt>
                </c:lvl>
              </c:multiLvlStrCache>
            </c:multiLvlStrRef>
          </c:cat>
          <c:val>
            <c:numRef>
              <c:f>Лист1!$N$160:$N$168</c:f>
              <c:numCache>
                <c:formatCode>General</c:formatCode>
                <c:ptCount val="9"/>
                <c:pt idx="3">
                  <c:v>81</c:v>
                </c:pt>
                <c:pt idx="4">
                  <c:v>70</c:v>
                </c:pt>
                <c:pt idx="5">
                  <c:v>75</c:v>
                </c:pt>
                <c:pt idx="6">
                  <c:v>72</c:v>
                </c:pt>
                <c:pt idx="7">
                  <c:v>65</c:v>
                </c:pt>
                <c:pt idx="8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282176"/>
        <c:axId val="105283968"/>
        <c:axId val="0"/>
      </c:bar3DChart>
      <c:catAx>
        <c:axId val="10528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83968"/>
        <c:crosses val="autoZero"/>
        <c:auto val="1"/>
        <c:lblAlgn val="ctr"/>
        <c:lblOffset val="100"/>
        <c:noMultiLvlLbl val="0"/>
      </c:catAx>
      <c:valAx>
        <c:axId val="10528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82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Лист1!$E$173</c:f>
              <c:strCache>
                <c:ptCount val="1"/>
                <c:pt idx="0">
                  <c:v>%успев.</c:v>
                </c:pt>
              </c:strCache>
            </c:strRef>
          </c:tx>
          <c:invertIfNegative val="0"/>
          <c:cat>
            <c:multiLvlStrRef>
              <c:f>Лист1!$C$174:$D$189</c:f>
              <c:multiLvlStrCache>
                <c:ptCount val="16"/>
                <c:lvl>
                  <c:pt idx="3">
                    <c:v>5А</c:v>
                  </c:pt>
                  <c:pt idx="4">
                    <c:v>5Б</c:v>
                  </c:pt>
                  <c:pt idx="5">
                    <c:v>итого</c:v>
                  </c:pt>
                  <c:pt idx="6">
                    <c:v>6 А</c:v>
                  </c:pt>
                  <c:pt idx="7">
                    <c:v>6Б</c:v>
                  </c:pt>
                  <c:pt idx="8">
                    <c:v>итого</c:v>
                  </c:pt>
                  <c:pt idx="9">
                    <c:v>8А</c:v>
                  </c:pt>
                  <c:pt idx="10">
                    <c:v>8Б</c:v>
                  </c:pt>
                  <c:pt idx="11">
                    <c:v>итого</c:v>
                  </c:pt>
                  <c:pt idx="12">
                    <c:v>9А</c:v>
                  </c:pt>
                  <c:pt idx="13">
                    <c:v>9Б</c:v>
                  </c:pt>
                  <c:pt idx="14">
                    <c:v>итого</c:v>
                  </c:pt>
                  <c:pt idx="15">
                    <c:v>всего</c:v>
                  </c:pt>
                </c:lvl>
                <c:lvl>
                  <c:pt idx="0">
                    <c:v>Халлирахманова А.М.</c:v>
                  </c:pt>
                </c:lvl>
              </c:multiLvlStrCache>
            </c:multiLvlStrRef>
          </c:cat>
          <c:val>
            <c:numRef>
              <c:f>Лист1!$E$174:$E$189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Лист1!$F$173</c:f>
              <c:strCache>
                <c:ptCount val="1"/>
                <c:pt idx="0">
                  <c:v>% кач.знан.за 1 четв. 2013г.</c:v>
                </c:pt>
              </c:strCache>
            </c:strRef>
          </c:tx>
          <c:invertIfNegative val="0"/>
          <c:cat>
            <c:multiLvlStrRef>
              <c:f>Лист1!$C$174:$D$189</c:f>
              <c:multiLvlStrCache>
                <c:ptCount val="16"/>
                <c:lvl>
                  <c:pt idx="3">
                    <c:v>5А</c:v>
                  </c:pt>
                  <c:pt idx="4">
                    <c:v>5Б</c:v>
                  </c:pt>
                  <c:pt idx="5">
                    <c:v>итого</c:v>
                  </c:pt>
                  <c:pt idx="6">
                    <c:v>6 А</c:v>
                  </c:pt>
                  <c:pt idx="7">
                    <c:v>6Б</c:v>
                  </c:pt>
                  <c:pt idx="8">
                    <c:v>итого</c:v>
                  </c:pt>
                  <c:pt idx="9">
                    <c:v>8А</c:v>
                  </c:pt>
                  <c:pt idx="10">
                    <c:v>8Б</c:v>
                  </c:pt>
                  <c:pt idx="11">
                    <c:v>итого</c:v>
                  </c:pt>
                  <c:pt idx="12">
                    <c:v>9А</c:v>
                  </c:pt>
                  <c:pt idx="13">
                    <c:v>9Б</c:v>
                  </c:pt>
                  <c:pt idx="14">
                    <c:v>итого</c:v>
                  </c:pt>
                  <c:pt idx="15">
                    <c:v>всего</c:v>
                  </c:pt>
                </c:lvl>
                <c:lvl>
                  <c:pt idx="0">
                    <c:v>Халлирахманова А.М.</c:v>
                  </c:pt>
                </c:lvl>
              </c:multiLvlStrCache>
            </c:multiLvlStrRef>
          </c:cat>
          <c:val>
            <c:numRef>
              <c:f>Лист1!$F$174:$F$189</c:f>
              <c:numCache>
                <c:formatCode>General</c:formatCode>
                <c:ptCount val="16"/>
                <c:pt idx="6">
                  <c:v>76</c:v>
                </c:pt>
                <c:pt idx="7">
                  <c:v>73</c:v>
                </c:pt>
                <c:pt idx="8">
                  <c:v>75</c:v>
                </c:pt>
                <c:pt idx="9">
                  <c:v>68</c:v>
                </c:pt>
                <c:pt idx="10">
                  <c:v>52</c:v>
                </c:pt>
                <c:pt idx="11">
                  <c:v>60</c:v>
                </c:pt>
                <c:pt idx="12">
                  <c:v>52</c:v>
                </c:pt>
                <c:pt idx="13">
                  <c:v>62</c:v>
                </c:pt>
                <c:pt idx="14">
                  <c:v>57</c:v>
                </c:pt>
                <c:pt idx="15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Лист1!$G$173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multiLvlStrRef>
              <c:f>Лист1!$C$174:$D$189</c:f>
              <c:multiLvlStrCache>
                <c:ptCount val="16"/>
                <c:lvl>
                  <c:pt idx="3">
                    <c:v>5А</c:v>
                  </c:pt>
                  <c:pt idx="4">
                    <c:v>5Б</c:v>
                  </c:pt>
                  <c:pt idx="5">
                    <c:v>итого</c:v>
                  </c:pt>
                  <c:pt idx="6">
                    <c:v>6 А</c:v>
                  </c:pt>
                  <c:pt idx="7">
                    <c:v>6Б</c:v>
                  </c:pt>
                  <c:pt idx="8">
                    <c:v>итого</c:v>
                  </c:pt>
                  <c:pt idx="9">
                    <c:v>8А</c:v>
                  </c:pt>
                  <c:pt idx="10">
                    <c:v>8Б</c:v>
                  </c:pt>
                  <c:pt idx="11">
                    <c:v>итого</c:v>
                  </c:pt>
                  <c:pt idx="12">
                    <c:v>9А</c:v>
                  </c:pt>
                  <c:pt idx="13">
                    <c:v>9Б</c:v>
                  </c:pt>
                  <c:pt idx="14">
                    <c:v>итого</c:v>
                  </c:pt>
                  <c:pt idx="15">
                    <c:v>всего</c:v>
                  </c:pt>
                </c:lvl>
                <c:lvl>
                  <c:pt idx="0">
                    <c:v>Халлирахманова А.М.</c:v>
                  </c:pt>
                </c:lvl>
              </c:multiLvlStrCache>
            </c:multiLvlStrRef>
          </c:cat>
          <c:val>
            <c:numRef>
              <c:f>Лист1!$G$174:$G$189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Лист1!$H$173</c:f>
              <c:strCache>
                <c:ptCount val="1"/>
                <c:pt idx="0">
                  <c:v>% кач.знан.за 2 четв. 2013г</c:v>
                </c:pt>
              </c:strCache>
            </c:strRef>
          </c:tx>
          <c:invertIfNegative val="0"/>
          <c:cat>
            <c:multiLvlStrRef>
              <c:f>Лист1!$C$174:$D$189</c:f>
              <c:multiLvlStrCache>
                <c:ptCount val="16"/>
                <c:lvl>
                  <c:pt idx="3">
                    <c:v>5А</c:v>
                  </c:pt>
                  <c:pt idx="4">
                    <c:v>5Б</c:v>
                  </c:pt>
                  <c:pt idx="5">
                    <c:v>итого</c:v>
                  </c:pt>
                  <c:pt idx="6">
                    <c:v>6 А</c:v>
                  </c:pt>
                  <c:pt idx="7">
                    <c:v>6Б</c:v>
                  </c:pt>
                  <c:pt idx="8">
                    <c:v>итого</c:v>
                  </c:pt>
                  <c:pt idx="9">
                    <c:v>8А</c:v>
                  </c:pt>
                  <c:pt idx="10">
                    <c:v>8Б</c:v>
                  </c:pt>
                  <c:pt idx="11">
                    <c:v>итого</c:v>
                  </c:pt>
                  <c:pt idx="12">
                    <c:v>9А</c:v>
                  </c:pt>
                  <c:pt idx="13">
                    <c:v>9Б</c:v>
                  </c:pt>
                  <c:pt idx="14">
                    <c:v>итого</c:v>
                  </c:pt>
                  <c:pt idx="15">
                    <c:v>всего</c:v>
                  </c:pt>
                </c:lvl>
                <c:lvl>
                  <c:pt idx="0">
                    <c:v>Халлирахманова А.М.</c:v>
                  </c:pt>
                </c:lvl>
              </c:multiLvlStrCache>
            </c:multiLvlStrRef>
          </c:cat>
          <c:val>
            <c:numRef>
              <c:f>Лист1!$H$174:$H$189</c:f>
              <c:numCache>
                <c:formatCode>General</c:formatCode>
                <c:ptCount val="16"/>
                <c:pt idx="3">
                  <c:v>79</c:v>
                </c:pt>
                <c:pt idx="4">
                  <c:v>78</c:v>
                </c:pt>
                <c:pt idx="5">
                  <c:v>79</c:v>
                </c:pt>
                <c:pt idx="6">
                  <c:v>81</c:v>
                </c:pt>
                <c:pt idx="7">
                  <c:v>73</c:v>
                </c:pt>
                <c:pt idx="8">
                  <c:v>77</c:v>
                </c:pt>
                <c:pt idx="9">
                  <c:v>76</c:v>
                </c:pt>
                <c:pt idx="10">
                  <c:v>68</c:v>
                </c:pt>
                <c:pt idx="11">
                  <c:v>72</c:v>
                </c:pt>
                <c:pt idx="12">
                  <c:v>61</c:v>
                </c:pt>
                <c:pt idx="13">
                  <c:v>58</c:v>
                </c:pt>
                <c:pt idx="14">
                  <c:v>59</c:v>
                </c:pt>
                <c:pt idx="1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617024"/>
        <c:axId val="95618560"/>
        <c:axId val="0"/>
      </c:bar3DChart>
      <c:catAx>
        <c:axId val="9561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18560"/>
        <c:crosses val="autoZero"/>
        <c:auto val="1"/>
        <c:lblAlgn val="ctr"/>
        <c:lblOffset val="100"/>
        <c:noMultiLvlLbl val="0"/>
      </c:catAx>
      <c:valAx>
        <c:axId val="956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170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Лист1!$E$195</c:f>
              <c:strCache>
                <c:ptCount val="1"/>
                <c:pt idx="0">
                  <c:v>класс</c:v>
                </c:pt>
              </c:strCache>
            </c:strRef>
          </c:tx>
          <c:invertIfNegative val="0"/>
          <c:cat>
            <c:strRef>
              <c:f>Лист1!$D$196:$D$210</c:f>
              <c:strCache>
                <c:ptCount val="15"/>
                <c:pt idx="0">
                  <c:v>Халлирахманова  А.М.</c:v>
                </c:pt>
                <c:pt idx="2">
                  <c:v>итого</c:v>
                </c:pt>
                <c:pt idx="3">
                  <c:v>Гильмутдинова Г.А.</c:v>
                </c:pt>
                <c:pt idx="5">
                  <c:v>итого</c:v>
                </c:pt>
                <c:pt idx="6">
                  <c:v>Халлирахманова  А.М</c:v>
                </c:pt>
                <c:pt idx="8">
                  <c:v>итого</c:v>
                </c:pt>
                <c:pt idx="9">
                  <c:v>Халлирахманова  А.М</c:v>
                </c:pt>
                <c:pt idx="11">
                  <c:v>итого</c:v>
                </c:pt>
                <c:pt idx="12">
                  <c:v>Халлирахманова  А.М</c:v>
                </c:pt>
                <c:pt idx="13">
                  <c:v>Халлирахманова  А.М</c:v>
                </c:pt>
                <c:pt idx="14">
                  <c:v>всего</c:v>
                </c:pt>
              </c:strCache>
            </c:strRef>
          </c:cat>
          <c:val>
            <c:numRef>
              <c:f>Лист1!$E$196:$E$210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Лист1!$F$195</c:f>
              <c:strCache>
                <c:ptCount val="1"/>
                <c:pt idx="0">
                  <c:v>кач 2 четв</c:v>
                </c:pt>
              </c:strCache>
            </c:strRef>
          </c:tx>
          <c:invertIfNegative val="0"/>
          <c:cat>
            <c:strRef>
              <c:f>Лист1!$D$196:$D$210</c:f>
              <c:strCache>
                <c:ptCount val="15"/>
                <c:pt idx="0">
                  <c:v>Халлирахманова  А.М.</c:v>
                </c:pt>
                <c:pt idx="2">
                  <c:v>итого</c:v>
                </c:pt>
                <c:pt idx="3">
                  <c:v>Гильмутдинова Г.А.</c:v>
                </c:pt>
                <c:pt idx="5">
                  <c:v>итого</c:v>
                </c:pt>
                <c:pt idx="6">
                  <c:v>Халлирахманова  А.М</c:v>
                </c:pt>
                <c:pt idx="8">
                  <c:v>итого</c:v>
                </c:pt>
                <c:pt idx="9">
                  <c:v>Халлирахманова  А.М</c:v>
                </c:pt>
                <c:pt idx="11">
                  <c:v>итого</c:v>
                </c:pt>
                <c:pt idx="12">
                  <c:v>Халлирахманова  А.М</c:v>
                </c:pt>
                <c:pt idx="13">
                  <c:v>Халлирахманова  А.М</c:v>
                </c:pt>
                <c:pt idx="14">
                  <c:v>всего</c:v>
                </c:pt>
              </c:strCache>
            </c:strRef>
          </c:cat>
          <c:val>
            <c:numRef>
              <c:f>Лист1!$F$196:$F$210</c:f>
              <c:numCache>
                <c:formatCode>General</c:formatCode>
                <c:ptCount val="15"/>
                <c:pt idx="0">
                  <c:v>81</c:v>
                </c:pt>
                <c:pt idx="1">
                  <c:v>77</c:v>
                </c:pt>
                <c:pt idx="2">
                  <c:v>79</c:v>
                </c:pt>
                <c:pt idx="3">
                  <c:v>88</c:v>
                </c:pt>
                <c:pt idx="4">
                  <c:v>70</c:v>
                </c:pt>
                <c:pt idx="5">
                  <c:v>79</c:v>
                </c:pt>
                <c:pt idx="6">
                  <c:v>76</c:v>
                </c:pt>
                <c:pt idx="7">
                  <c:v>63</c:v>
                </c:pt>
                <c:pt idx="8">
                  <c:v>70</c:v>
                </c:pt>
                <c:pt idx="9">
                  <c:v>48</c:v>
                </c:pt>
                <c:pt idx="10">
                  <c:v>58</c:v>
                </c:pt>
                <c:pt idx="11">
                  <c:v>53</c:v>
                </c:pt>
                <c:pt idx="12">
                  <c:v>84</c:v>
                </c:pt>
                <c:pt idx="13">
                  <c:v>94</c:v>
                </c:pt>
                <c:pt idx="14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488384"/>
        <c:axId val="105489920"/>
        <c:axId val="0"/>
      </c:bar3DChart>
      <c:catAx>
        <c:axId val="10548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489920"/>
        <c:crosses val="autoZero"/>
        <c:auto val="1"/>
        <c:lblAlgn val="ctr"/>
        <c:lblOffset val="100"/>
        <c:noMultiLvlLbl val="0"/>
      </c:catAx>
      <c:valAx>
        <c:axId val="10548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4883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01488443394245"/>
          <c:y val="0.11900510451448931"/>
          <c:w val="0.76161335257999263"/>
          <c:h val="0.36820108048435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Лист1!$D$225</c:f>
              <c:strCache>
                <c:ptCount val="1"/>
                <c:pt idx="0">
                  <c:v>класс</c:v>
                </c:pt>
              </c:strCache>
            </c:strRef>
          </c:tx>
          <c:invertIfNegative val="0"/>
          <c:cat>
            <c:strRef>
              <c:f>Лист1!$C$226:$C$259</c:f>
              <c:strCache>
                <c:ptCount val="34"/>
                <c:pt idx="0">
                  <c:v>Нурмагамбетова Д.К.</c:v>
                </c:pt>
                <c:pt idx="2">
                  <c:v>итого</c:v>
                </c:pt>
                <c:pt idx="3">
                  <c:v>Шумай Л.В.</c:v>
                </c:pt>
                <c:pt idx="5">
                  <c:v>итого</c:v>
                </c:pt>
                <c:pt idx="6">
                  <c:v>Нурмагамбетова Д.К.</c:v>
                </c:pt>
                <c:pt idx="8">
                  <c:v>итого</c:v>
                </c:pt>
                <c:pt idx="9">
                  <c:v>Боранбаевам.С.</c:v>
                </c:pt>
                <c:pt idx="11">
                  <c:v>итого</c:v>
                </c:pt>
                <c:pt idx="12">
                  <c:v>Шумай Л.В.</c:v>
                </c:pt>
                <c:pt idx="14">
                  <c:v>итого</c:v>
                </c:pt>
                <c:pt idx="15">
                  <c:v>Нурмагамбетова Д.К</c:v>
                </c:pt>
                <c:pt idx="17">
                  <c:v>итого</c:v>
                </c:pt>
                <c:pt idx="18">
                  <c:v>Нурмагамбетова Д.К</c:v>
                </c:pt>
                <c:pt idx="19">
                  <c:v>Нурмагамбетова Д.К</c:v>
                </c:pt>
                <c:pt idx="20">
                  <c:v>итого</c:v>
                </c:pt>
                <c:pt idx="21">
                  <c:v>Шумай Л.В.</c:v>
                </c:pt>
                <c:pt idx="23">
                  <c:v>итого</c:v>
                </c:pt>
                <c:pt idx="24">
                  <c:v>Боранбаева М.С.</c:v>
                </c:pt>
                <c:pt idx="25">
                  <c:v>Боранбаева М.С.</c:v>
                </c:pt>
                <c:pt idx="26">
                  <c:v>итого</c:v>
                </c:pt>
                <c:pt idx="27">
                  <c:v>Шумай Л.В</c:v>
                </c:pt>
                <c:pt idx="28">
                  <c:v>Боранбаева М.С.</c:v>
                </c:pt>
                <c:pt idx="29">
                  <c:v>итого</c:v>
                </c:pt>
                <c:pt idx="30">
                  <c:v>Шумай Л.В</c:v>
                </c:pt>
                <c:pt idx="31">
                  <c:v>Боранбаева М.С.</c:v>
                </c:pt>
                <c:pt idx="32">
                  <c:v>итого</c:v>
                </c:pt>
                <c:pt idx="33">
                  <c:v>всего</c:v>
                </c:pt>
              </c:strCache>
            </c:strRef>
          </c:cat>
          <c:val>
            <c:numRef>
              <c:f>Лист1!$D$226:$D$259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0</c:v>
                </c:pt>
                <c:pt idx="16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4">
                  <c:v>0</c:v>
                </c:pt>
                <c:pt idx="25">
                  <c:v>0</c:v>
                </c:pt>
                <c:pt idx="27">
                  <c:v>0</c:v>
                </c:pt>
                <c:pt idx="28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Лист1!$E$225</c:f>
              <c:strCache>
                <c:ptCount val="1"/>
                <c:pt idx="0">
                  <c:v>кач1 чет.</c:v>
                </c:pt>
              </c:strCache>
            </c:strRef>
          </c:tx>
          <c:invertIfNegative val="0"/>
          <c:cat>
            <c:strRef>
              <c:f>Лист1!$C$226:$C$259</c:f>
              <c:strCache>
                <c:ptCount val="34"/>
                <c:pt idx="0">
                  <c:v>Нурмагамбетова Д.К.</c:v>
                </c:pt>
                <c:pt idx="2">
                  <c:v>итого</c:v>
                </c:pt>
                <c:pt idx="3">
                  <c:v>Шумай Л.В.</c:v>
                </c:pt>
                <c:pt idx="5">
                  <c:v>итого</c:v>
                </c:pt>
                <c:pt idx="6">
                  <c:v>Нурмагамбетова Д.К.</c:v>
                </c:pt>
                <c:pt idx="8">
                  <c:v>итого</c:v>
                </c:pt>
                <c:pt idx="9">
                  <c:v>Боранбаевам.С.</c:v>
                </c:pt>
                <c:pt idx="11">
                  <c:v>итого</c:v>
                </c:pt>
                <c:pt idx="12">
                  <c:v>Шумай Л.В.</c:v>
                </c:pt>
                <c:pt idx="14">
                  <c:v>итого</c:v>
                </c:pt>
                <c:pt idx="15">
                  <c:v>Нурмагамбетова Д.К</c:v>
                </c:pt>
                <c:pt idx="17">
                  <c:v>итого</c:v>
                </c:pt>
                <c:pt idx="18">
                  <c:v>Нурмагамбетова Д.К</c:v>
                </c:pt>
                <c:pt idx="19">
                  <c:v>Нурмагамбетова Д.К</c:v>
                </c:pt>
                <c:pt idx="20">
                  <c:v>итого</c:v>
                </c:pt>
                <c:pt idx="21">
                  <c:v>Шумай Л.В.</c:v>
                </c:pt>
                <c:pt idx="23">
                  <c:v>итого</c:v>
                </c:pt>
                <c:pt idx="24">
                  <c:v>Боранбаева М.С.</c:v>
                </c:pt>
                <c:pt idx="25">
                  <c:v>Боранбаева М.С.</c:v>
                </c:pt>
                <c:pt idx="26">
                  <c:v>итого</c:v>
                </c:pt>
                <c:pt idx="27">
                  <c:v>Шумай Л.В</c:v>
                </c:pt>
                <c:pt idx="28">
                  <c:v>Боранбаева М.С.</c:v>
                </c:pt>
                <c:pt idx="29">
                  <c:v>итого</c:v>
                </c:pt>
                <c:pt idx="30">
                  <c:v>Шумай Л.В</c:v>
                </c:pt>
                <c:pt idx="31">
                  <c:v>Боранбаева М.С.</c:v>
                </c:pt>
                <c:pt idx="32">
                  <c:v>итого</c:v>
                </c:pt>
                <c:pt idx="33">
                  <c:v>всего</c:v>
                </c:pt>
              </c:strCache>
            </c:strRef>
          </c:cat>
          <c:val>
            <c:numRef>
              <c:f>Лист1!$E$226:$E$259</c:f>
              <c:numCache>
                <c:formatCode>General</c:formatCode>
                <c:ptCount val="34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81</c:v>
                </c:pt>
                <c:pt idx="4">
                  <c:v>65</c:v>
                </c:pt>
                <c:pt idx="5">
                  <c:v>73</c:v>
                </c:pt>
                <c:pt idx="6">
                  <c:v>84</c:v>
                </c:pt>
                <c:pt idx="7">
                  <c:v>50</c:v>
                </c:pt>
                <c:pt idx="8">
                  <c:v>67</c:v>
                </c:pt>
                <c:pt idx="9">
                  <c:v>69</c:v>
                </c:pt>
                <c:pt idx="10">
                  <c:v>91</c:v>
                </c:pt>
                <c:pt idx="11">
                  <c:v>80</c:v>
                </c:pt>
                <c:pt idx="12">
                  <c:v>54</c:v>
                </c:pt>
                <c:pt idx="13">
                  <c:v>77</c:v>
                </c:pt>
                <c:pt idx="14">
                  <c:v>70</c:v>
                </c:pt>
                <c:pt idx="15">
                  <c:v>77</c:v>
                </c:pt>
                <c:pt idx="16">
                  <c:v>71</c:v>
                </c:pt>
                <c:pt idx="17">
                  <c:v>74</c:v>
                </c:pt>
                <c:pt idx="18">
                  <c:v>63</c:v>
                </c:pt>
                <c:pt idx="19">
                  <c:v>63</c:v>
                </c:pt>
                <c:pt idx="20">
                  <c:v>63</c:v>
                </c:pt>
                <c:pt idx="21">
                  <c:v>69</c:v>
                </c:pt>
                <c:pt idx="22">
                  <c:v>50</c:v>
                </c:pt>
                <c:pt idx="23">
                  <c:v>60</c:v>
                </c:pt>
                <c:pt idx="24">
                  <c:v>50</c:v>
                </c:pt>
                <c:pt idx="25">
                  <c:v>66</c:v>
                </c:pt>
                <c:pt idx="26">
                  <c:v>58</c:v>
                </c:pt>
                <c:pt idx="27">
                  <c:v>77</c:v>
                </c:pt>
                <c:pt idx="28">
                  <c:v>91</c:v>
                </c:pt>
                <c:pt idx="29">
                  <c:v>84</c:v>
                </c:pt>
                <c:pt idx="30">
                  <c:v>82</c:v>
                </c:pt>
                <c:pt idx="31">
                  <c:v>76</c:v>
                </c:pt>
                <c:pt idx="32">
                  <c:v>76</c:v>
                </c:pt>
                <c:pt idx="33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Лист1!$F$225</c:f>
              <c:strCache>
                <c:ptCount val="1"/>
                <c:pt idx="0">
                  <c:v>кач 2 четв</c:v>
                </c:pt>
              </c:strCache>
            </c:strRef>
          </c:tx>
          <c:invertIfNegative val="0"/>
          <c:cat>
            <c:strRef>
              <c:f>Лист1!$C$226:$C$259</c:f>
              <c:strCache>
                <c:ptCount val="34"/>
                <c:pt idx="0">
                  <c:v>Нурмагамбетова Д.К.</c:v>
                </c:pt>
                <c:pt idx="2">
                  <c:v>итого</c:v>
                </c:pt>
                <c:pt idx="3">
                  <c:v>Шумай Л.В.</c:v>
                </c:pt>
                <c:pt idx="5">
                  <c:v>итого</c:v>
                </c:pt>
                <c:pt idx="6">
                  <c:v>Нурмагамбетова Д.К.</c:v>
                </c:pt>
                <c:pt idx="8">
                  <c:v>итого</c:v>
                </c:pt>
                <c:pt idx="9">
                  <c:v>Боранбаевам.С.</c:v>
                </c:pt>
                <c:pt idx="11">
                  <c:v>итого</c:v>
                </c:pt>
                <c:pt idx="12">
                  <c:v>Шумай Л.В.</c:v>
                </c:pt>
                <c:pt idx="14">
                  <c:v>итого</c:v>
                </c:pt>
                <c:pt idx="15">
                  <c:v>Нурмагамбетова Д.К</c:v>
                </c:pt>
                <c:pt idx="17">
                  <c:v>итого</c:v>
                </c:pt>
                <c:pt idx="18">
                  <c:v>Нурмагамбетова Д.К</c:v>
                </c:pt>
                <c:pt idx="19">
                  <c:v>Нурмагамбетова Д.К</c:v>
                </c:pt>
                <c:pt idx="20">
                  <c:v>итого</c:v>
                </c:pt>
                <c:pt idx="21">
                  <c:v>Шумай Л.В.</c:v>
                </c:pt>
                <c:pt idx="23">
                  <c:v>итого</c:v>
                </c:pt>
                <c:pt idx="24">
                  <c:v>Боранбаева М.С.</c:v>
                </c:pt>
                <c:pt idx="25">
                  <c:v>Боранбаева М.С.</c:v>
                </c:pt>
                <c:pt idx="26">
                  <c:v>итого</c:v>
                </c:pt>
                <c:pt idx="27">
                  <c:v>Шумай Л.В</c:v>
                </c:pt>
                <c:pt idx="28">
                  <c:v>Боранбаева М.С.</c:v>
                </c:pt>
                <c:pt idx="29">
                  <c:v>итого</c:v>
                </c:pt>
                <c:pt idx="30">
                  <c:v>Шумай Л.В</c:v>
                </c:pt>
                <c:pt idx="31">
                  <c:v>Боранбаева М.С.</c:v>
                </c:pt>
                <c:pt idx="32">
                  <c:v>итого</c:v>
                </c:pt>
                <c:pt idx="33">
                  <c:v>всего</c:v>
                </c:pt>
              </c:strCache>
            </c:strRef>
          </c:cat>
          <c:val>
            <c:numRef>
              <c:f>Лист1!$F$226:$F$259</c:f>
              <c:numCache>
                <c:formatCode>General</c:formatCode>
                <c:ptCount val="34"/>
                <c:pt idx="0">
                  <c:v>71</c:v>
                </c:pt>
                <c:pt idx="1">
                  <c:v>78</c:v>
                </c:pt>
                <c:pt idx="2">
                  <c:v>74</c:v>
                </c:pt>
                <c:pt idx="3">
                  <c:v>73</c:v>
                </c:pt>
                <c:pt idx="4">
                  <c:v>65</c:v>
                </c:pt>
                <c:pt idx="5">
                  <c:v>70</c:v>
                </c:pt>
                <c:pt idx="6">
                  <c:v>46</c:v>
                </c:pt>
                <c:pt idx="7">
                  <c:v>57</c:v>
                </c:pt>
                <c:pt idx="8">
                  <c:v>51</c:v>
                </c:pt>
                <c:pt idx="9">
                  <c:v>76</c:v>
                </c:pt>
                <c:pt idx="10">
                  <c:v>91</c:v>
                </c:pt>
                <c:pt idx="11">
                  <c:v>83</c:v>
                </c:pt>
                <c:pt idx="12">
                  <c:v>61</c:v>
                </c:pt>
                <c:pt idx="13">
                  <c:v>70</c:v>
                </c:pt>
                <c:pt idx="14">
                  <c:v>65</c:v>
                </c:pt>
                <c:pt idx="15">
                  <c:v>77</c:v>
                </c:pt>
                <c:pt idx="16">
                  <c:v>78</c:v>
                </c:pt>
                <c:pt idx="17">
                  <c:v>77</c:v>
                </c:pt>
                <c:pt idx="18">
                  <c:v>62</c:v>
                </c:pt>
                <c:pt idx="19">
                  <c:v>79</c:v>
                </c:pt>
                <c:pt idx="20">
                  <c:v>70</c:v>
                </c:pt>
                <c:pt idx="21">
                  <c:v>90</c:v>
                </c:pt>
                <c:pt idx="22">
                  <c:v>50</c:v>
                </c:pt>
                <c:pt idx="23">
                  <c:v>70</c:v>
                </c:pt>
                <c:pt idx="24">
                  <c:v>58</c:v>
                </c:pt>
                <c:pt idx="25">
                  <c:v>66</c:v>
                </c:pt>
                <c:pt idx="26">
                  <c:v>62</c:v>
                </c:pt>
                <c:pt idx="27">
                  <c:v>61</c:v>
                </c:pt>
                <c:pt idx="28">
                  <c:v>91</c:v>
                </c:pt>
                <c:pt idx="29">
                  <c:v>76</c:v>
                </c:pt>
                <c:pt idx="30">
                  <c:v>82</c:v>
                </c:pt>
                <c:pt idx="31">
                  <c:v>76</c:v>
                </c:pt>
                <c:pt idx="32">
                  <c:v>76</c:v>
                </c:pt>
                <c:pt idx="33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Лист1!$G$225</c:f>
              <c:strCache>
                <c:ptCount val="1"/>
                <c:pt idx="0">
                  <c:v>ср.2 четв</c:v>
                </c:pt>
              </c:strCache>
            </c:strRef>
          </c:tx>
          <c:invertIfNegative val="0"/>
          <c:cat>
            <c:strRef>
              <c:f>Лист1!$C$226:$C$259</c:f>
              <c:strCache>
                <c:ptCount val="34"/>
                <c:pt idx="0">
                  <c:v>Нурмагамбетова Д.К.</c:v>
                </c:pt>
                <c:pt idx="2">
                  <c:v>итого</c:v>
                </c:pt>
                <c:pt idx="3">
                  <c:v>Шумай Л.В.</c:v>
                </c:pt>
                <c:pt idx="5">
                  <c:v>итого</c:v>
                </c:pt>
                <c:pt idx="6">
                  <c:v>Нурмагамбетова Д.К.</c:v>
                </c:pt>
                <c:pt idx="8">
                  <c:v>итого</c:v>
                </c:pt>
                <c:pt idx="9">
                  <c:v>Боранбаевам.С.</c:v>
                </c:pt>
                <c:pt idx="11">
                  <c:v>итого</c:v>
                </c:pt>
                <c:pt idx="12">
                  <c:v>Шумай Л.В.</c:v>
                </c:pt>
                <c:pt idx="14">
                  <c:v>итого</c:v>
                </c:pt>
                <c:pt idx="15">
                  <c:v>Нурмагамбетова Д.К</c:v>
                </c:pt>
                <c:pt idx="17">
                  <c:v>итого</c:v>
                </c:pt>
                <c:pt idx="18">
                  <c:v>Нурмагамбетова Д.К</c:v>
                </c:pt>
                <c:pt idx="19">
                  <c:v>Нурмагамбетова Д.К</c:v>
                </c:pt>
                <c:pt idx="20">
                  <c:v>итого</c:v>
                </c:pt>
                <c:pt idx="21">
                  <c:v>Шумай Л.В.</c:v>
                </c:pt>
                <c:pt idx="23">
                  <c:v>итого</c:v>
                </c:pt>
                <c:pt idx="24">
                  <c:v>Боранбаева М.С.</c:v>
                </c:pt>
                <c:pt idx="25">
                  <c:v>Боранбаева М.С.</c:v>
                </c:pt>
                <c:pt idx="26">
                  <c:v>итого</c:v>
                </c:pt>
                <c:pt idx="27">
                  <c:v>Шумай Л.В</c:v>
                </c:pt>
                <c:pt idx="28">
                  <c:v>Боранбаева М.С.</c:v>
                </c:pt>
                <c:pt idx="29">
                  <c:v>итого</c:v>
                </c:pt>
                <c:pt idx="30">
                  <c:v>Шумай Л.В</c:v>
                </c:pt>
                <c:pt idx="31">
                  <c:v>Боранбаева М.С.</c:v>
                </c:pt>
                <c:pt idx="32">
                  <c:v>итого</c:v>
                </c:pt>
                <c:pt idx="33">
                  <c:v>всего</c:v>
                </c:pt>
              </c:strCache>
            </c:strRef>
          </c:cat>
          <c:val>
            <c:numRef>
              <c:f>Лист1!$G$226:$G$259</c:f>
              <c:numCache>
                <c:formatCode>General</c:formatCode>
                <c:ptCount val="34"/>
                <c:pt idx="0">
                  <c:v>55</c:v>
                </c:pt>
                <c:pt idx="1">
                  <c:v>77</c:v>
                </c:pt>
                <c:pt idx="2">
                  <c:v>66</c:v>
                </c:pt>
                <c:pt idx="3">
                  <c:v>44</c:v>
                </c:pt>
                <c:pt idx="4">
                  <c:v>69</c:v>
                </c:pt>
                <c:pt idx="5">
                  <c:v>56</c:v>
                </c:pt>
                <c:pt idx="6">
                  <c:v>37</c:v>
                </c:pt>
                <c:pt idx="7">
                  <c:v>31</c:v>
                </c:pt>
                <c:pt idx="8">
                  <c:v>34</c:v>
                </c:pt>
                <c:pt idx="9">
                  <c:v>72</c:v>
                </c:pt>
                <c:pt idx="10">
                  <c:v>75</c:v>
                </c:pt>
                <c:pt idx="11">
                  <c:v>73</c:v>
                </c:pt>
                <c:pt idx="12">
                  <c:v>61</c:v>
                </c:pt>
                <c:pt idx="13">
                  <c:v>70</c:v>
                </c:pt>
                <c:pt idx="14">
                  <c:v>65</c:v>
                </c:pt>
                <c:pt idx="17">
                  <c:v>70</c:v>
                </c:pt>
                <c:pt idx="18">
                  <c:v>63</c:v>
                </c:pt>
                <c:pt idx="19">
                  <c:v>76</c:v>
                </c:pt>
                <c:pt idx="20">
                  <c:v>69</c:v>
                </c:pt>
                <c:pt idx="21">
                  <c:v>75</c:v>
                </c:pt>
                <c:pt idx="22">
                  <c:v>62</c:v>
                </c:pt>
                <c:pt idx="23">
                  <c:v>68</c:v>
                </c:pt>
                <c:pt idx="24">
                  <c:v>50</c:v>
                </c:pt>
                <c:pt idx="25">
                  <c:v>58</c:v>
                </c:pt>
                <c:pt idx="26">
                  <c:v>54</c:v>
                </c:pt>
                <c:pt idx="27">
                  <c:v>60</c:v>
                </c:pt>
                <c:pt idx="28">
                  <c:v>91</c:v>
                </c:pt>
                <c:pt idx="29">
                  <c:v>75</c:v>
                </c:pt>
                <c:pt idx="30">
                  <c:v>61</c:v>
                </c:pt>
                <c:pt idx="31">
                  <c:v>75</c:v>
                </c:pt>
                <c:pt idx="32">
                  <c:v>68</c:v>
                </c:pt>
                <c:pt idx="3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410240"/>
        <c:axId val="116411776"/>
        <c:axId val="0"/>
      </c:bar3DChart>
      <c:catAx>
        <c:axId val="116410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411776"/>
        <c:crosses val="autoZero"/>
        <c:auto val="1"/>
        <c:lblAlgn val="ctr"/>
        <c:lblOffset val="100"/>
        <c:noMultiLvlLbl val="0"/>
      </c:catAx>
      <c:valAx>
        <c:axId val="11641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41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980617466406613"/>
          <c:y val="0.35119803440903813"/>
          <c:w val="5.3554857116716252E-2"/>
          <c:h val="0.63311234630325064"/>
        </c:manualLayout>
      </c:layout>
      <c:overlay val="0"/>
      <c:txPr>
        <a:bodyPr/>
        <a:lstStyle/>
        <a:p>
          <a:pPr>
            <a:defRPr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Лист1!$D$5:$D$6</c:f>
              <c:strCache>
                <c:ptCount val="1"/>
                <c:pt idx="0">
                  <c:v>классы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Лист1!$D$7:$D$20</c:f>
              <c:numCache>
                <c:formatCode>General</c:formatCode>
                <c:ptCount val="14"/>
                <c:pt idx="1">
                  <c:v>0</c:v>
                </c:pt>
                <c:pt idx="2">
                  <c:v>0</c:v>
                </c:pt>
                <c:pt idx="4">
                  <c:v>0</c:v>
                </c:pt>
                <c:pt idx="5">
                  <c:v>0</c:v>
                </c:pt>
                <c:pt idx="7">
                  <c:v>0</c:v>
                </c:pt>
                <c:pt idx="8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Лист1!$E$5:$E$6</c:f>
              <c:strCache>
                <c:ptCount val="1"/>
                <c:pt idx="0">
                  <c:v>% успев. контр.срез  на декабрь 2013г.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Лист1!$E$7:$E$20</c:f>
              <c:numCache>
                <c:formatCode>General</c:formatCode>
                <c:ptCount val="1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Лист1!$F$5:$F$6</c:f>
              <c:strCache>
                <c:ptCount val="1"/>
                <c:pt idx="0">
                  <c:v>% кач.знан контр.срез на декабрь  2013г.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Лист1!$F$7:$F$20</c:f>
              <c:numCache>
                <c:formatCode>General</c:formatCode>
                <c:ptCount val="14"/>
                <c:pt idx="1">
                  <c:v>55</c:v>
                </c:pt>
                <c:pt idx="2">
                  <c:v>77</c:v>
                </c:pt>
                <c:pt idx="3">
                  <c:v>66</c:v>
                </c:pt>
                <c:pt idx="4">
                  <c:v>37</c:v>
                </c:pt>
                <c:pt idx="5">
                  <c:v>31</c:v>
                </c:pt>
                <c:pt idx="6">
                  <c:v>34</c:v>
                </c:pt>
                <c:pt idx="9">
                  <c:v>70</c:v>
                </c:pt>
                <c:pt idx="10">
                  <c:v>63</c:v>
                </c:pt>
                <c:pt idx="11">
                  <c:v>76</c:v>
                </c:pt>
                <c:pt idx="12">
                  <c:v>69</c:v>
                </c:pt>
                <c:pt idx="13">
                  <c:v>59</c:v>
                </c:pt>
              </c:numCache>
            </c:numRef>
          </c:val>
        </c:ser>
        <c:ser>
          <c:idx val="3"/>
          <c:order val="3"/>
          <c:tx>
            <c:strRef>
              <c:f>Лист1!$G$5:$G$6</c:f>
              <c:strCache>
                <c:ptCount val="1"/>
                <c:pt idx="0">
                  <c:v>% успев.  за  1 четв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Лист1!$G$7:$G$20</c:f>
              <c:numCache>
                <c:formatCode>General</c:formatCode>
                <c:ptCount val="14"/>
                <c:pt idx="0">
                  <c:v>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Лист1!$H$5:$H$6</c:f>
              <c:strCache>
                <c:ptCount val="1"/>
                <c:pt idx="0">
                  <c:v>% кач.знан За 1 четв.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Лист1!$H$7:$H$20</c:f>
              <c:numCache>
                <c:formatCode>General</c:formatCode>
                <c:ptCount val="14"/>
                <c:pt idx="0">
                  <c:v>0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84</c:v>
                </c:pt>
                <c:pt idx="5">
                  <c:v>50</c:v>
                </c:pt>
                <c:pt idx="6">
                  <c:v>67</c:v>
                </c:pt>
                <c:pt idx="7">
                  <c:v>77</c:v>
                </c:pt>
                <c:pt idx="8">
                  <c:v>71</c:v>
                </c:pt>
                <c:pt idx="9">
                  <c:v>74</c:v>
                </c:pt>
                <c:pt idx="10">
                  <c:v>63</c:v>
                </c:pt>
                <c:pt idx="11">
                  <c:v>63</c:v>
                </c:pt>
                <c:pt idx="12">
                  <c:v>63</c:v>
                </c:pt>
                <c:pt idx="13">
                  <c:v>72</c:v>
                </c:pt>
              </c:numCache>
            </c:numRef>
          </c:val>
        </c:ser>
        <c:ser>
          <c:idx val="5"/>
          <c:order val="5"/>
          <c:tx>
            <c:strRef>
              <c:f>Лист1!$I$5:$I$6</c:f>
              <c:strCache>
                <c:ptCount val="1"/>
                <c:pt idx="0">
                  <c:v>% успев. за 2 чет.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Лист1!$I$7:$I$20</c:f>
              <c:numCache>
                <c:formatCode>General</c:formatCode>
                <c:ptCount val="14"/>
                <c:pt idx="0">
                  <c:v>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Лист1!$J$5:$J$6</c:f>
              <c:strCache>
                <c:ptCount val="1"/>
                <c:pt idx="0">
                  <c:v>% кач.зна ний за 2 чет .2013г</c:v>
                </c:pt>
              </c:strCache>
            </c:strRef>
          </c:tx>
          <c:invertIfNegative val="0"/>
          <c:cat>
            <c:strRef>
              <c:f>Лист1!$C$7:$C$20</c:f>
              <c:strCache>
                <c:ptCount val="14"/>
                <c:pt idx="3">
                  <c:v>итого</c:v>
                </c:pt>
                <c:pt idx="6">
                  <c:v>итого</c:v>
                </c:pt>
                <c:pt idx="9">
                  <c:v>итого</c:v>
                </c:pt>
                <c:pt idx="12">
                  <c:v>итого</c:v>
                </c:pt>
                <c:pt idx="13">
                  <c:v>всего</c:v>
                </c:pt>
              </c:strCache>
            </c:strRef>
          </c:cat>
          <c:val>
            <c:numRef>
              <c:f>Лист1!$J$7:$J$20</c:f>
              <c:numCache>
                <c:formatCode>General</c:formatCode>
                <c:ptCount val="14"/>
                <c:pt idx="1">
                  <c:v>71</c:v>
                </c:pt>
                <c:pt idx="2">
                  <c:v>78</c:v>
                </c:pt>
                <c:pt idx="3">
                  <c:v>75</c:v>
                </c:pt>
                <c:pt idx="4">
                  <c:v>46</c:v>
                </c:pt>
                <c:pt idx="5">
                  <c:v>57</c:v>
                </c:pt>
                <c:pt idx="6">
                  <c:v>51</c:v>
                </c:pt>
                <c:pt idx="7">
                  <c:v>77</c:v>
                </c:pt>
                <c:pt idx="8">
                  <c:v>78</c:v>
                </c:pt>
                <c:pt idx="9">
                  <c:v>77</c:v>
                </c:pt>
                <c:pt idx="10">
                  <c:v>62</c:v>
                </c:pt>
                <c:pt idx="11">
                  <c:v>79</c:v>
                </c:pt>
                <c:pt idx="12">
                  <c:v>70</c:v>
                </c:pt>
                <c:pt idx="13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515584"/>
        <c:axId val="120795904"/>
        <c:axId val="0"/>
      </c:bar3DChart>
      <c:catAx>
        <c:axId val="12051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795904"/>
        <c:crosses val="autoZero"/>
        <c:auto val="1"/>
        <c:lblAlgn val="ctr"/>
        <c:lblOffset val="100"/>
        <c:noMultiLvlLbl val="0"/>
      </c:catAx>
      <c:valAx>
        <c:axId val="12079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51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27860326237102"/>
          <c:y val="0.21554690125850995"/>
          <c:w val="0.29172139673762898"/>
          <c:h val="0.78212652883856781"/>
        </c:manualLayout>
      </c:layout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Лист1!$D$44:$D$45</c:f>
              <c:strCache>
                <c:ptCount val="1"/>
                <c:pt idx="0">
                  <c:v>классы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Лист1!$D$46:$D$57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Лист1!$E$44:$E$45</c:f>
              <c:strCache>
                <c:ptCount val="1"/>
                <c:pt idx="0">
                  <c:v>% успев. контр.срез  на декабрь 2013г.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Лист1!$E$46:$E$57</c:f>
              <c:numCache>
                <c:formatCode>General</c:formatCode>
                <c:ptCount val="12"/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Лист1!$F$44:$F$45</c:f>
              <c:strCache>
                <c:ptCount val="1"/>
                <c:pt idx="0">
                  <c:v>% кач.знан контр.срез на декабрь  2013г.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Лист1!$F$46:$F$57</c:f>
              <c:numCache>
                <c:formatCode>General</c:formatCode>
                <c:ptCount val="12"/>
                <c:pt idx="3">
                  <c:v>72</c:v>
                </c:pt>
                <c:pt idx="4">
                  <c:v>75</c:v>
                </c:pt>
                <c:pt idx="5">
                  <c:v>73</c:v>
                </c:pt>
                <c:pt idx="6">
                  <c:v>50</c:v>
                </c:pt>
                <c:pt idx="7">
                  <c:v>58</c:v>
                </c:pt>
                <c:pt idx="8">
                  <c:v>54</c:v>
                </c:pt>
                <c:pt idx="9">
                  <c:v>91</c:v>
                </c:pt>
                <c:pt idx="10">
                  <c:v>75</c:v>
                </c:pt>
                <c:pt idx="11">
                  <c:v>73</c:v>
                </c:pt>
              </c:numCache>
            </c:numRef>
          </c:val>
        </c:ser>
        <c:ser>
          <c:idx val="3"/>
          <c:order val="3"/>
          <c:tx>
            <c:strRef>
              <c:f>Лист1!$G$44:$G$45</c:f>
              <c:strCache>
                <c:ptCount val="1"/>
                <c:pt idx="0">
                  <c:v>% успев.  за  1 четв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Лист1!$G$46:$G$57</c:f>
              <c:numCache>
                <c:formatCode>General</c:formatCode>
                <c:ptCount val="12"/>
                <c:pt idx="0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Лист1!$H$44:$H$45</c:f>
              <c:strCache>
                <c:ptCount val="1"/>
                <c:pt idx="0">
                  <c:v>% кач.знан За 1 четв.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Лист1!$H$46:$H$57</c:f>
              <c:numCache>
                <c:formatCode>General</c:formatCode>
                <c:ptCount val="12"/>
                <c:pt idx="0">
                  <c:v>0</c:v>
                </c:pt>
                <c:pt idx="3">
                  <c:v>69</c:v>
                </c:pt>
                <c:pt idx="4">
                  <c:v>91</c:v>
                </c:pt>
                <c:pt idx="5">
                  <c:v>80</c:v>
                </c:pt>
                <c:pt idx="6">
                  <c:v>50</c:v>
                </c:pt>
                <c:pt idx="7">
                  <c:v>66</c:v>
                </c:pt>
                <c:pt idx="8">
                  <c:v>58</c:v>
                </c:pt>
                <c:pt idx="9">
                  <c:v>91</c:v>
                </c:pt>
                <c:pt idx="10">
                  <c:v>76</c:v>
                </c:pt>
                <c:pt idx="11">
                  <c:v>76</c:v>
                </c:pt>
              </c:numCache>
            </c:numRef>
          </c:val>
        </c:ser>
        <c:ser>
          <c:idx val="5"/>
          <c:order val="5"/>
          <c:tx>
            <c:strRef>
              <c:f>Лист1!$I$44:$I$45</c:f>
              <c:strCache>
                <c:ptCount val="1"/>
                <c:pt idx="0">
                  <c:v>% успев. за 2 чет.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Лист1!$I$46:$I$57</c:f>
              <c:numCache>
                <c:formatCode>General</c:formatCode>
                <c:ptCount val="12"/>
                <c:pt idx="0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Лист1!$J$44:$J$45</c:f>
              <c:strCache>
                <c:ptCount val="1"/>
                <c:pt idx="0">
                  <c:v>% кач.зна ний за 2 чет .2013г</c:v>
                </c:pt>
              </c:strCache>
            </c:strRef>
          </c:tx>
          <c:invertIfNegative val="0"/>
          <c:cat>
            <c:strRef>
              <c:f>Лист1!$C$46:$C$57</c:f>
              <c:strCache>
                <c:ptCount val="12"/>
                <c:pt idx="0">
                  <c:v>Боранбаева М.С.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Лист1!$J$46:$J$57</c:f>
              <c:numCache>
                <c:formatCode>General</c:formatCode>
                <c:ptCount val="12"/>
                <c:pt idx="3">
                  <c:v>76</c:v>
                </c:pt>
                <c:pt idx="4">
                  <c:v>91</c:v>
                </c:pt>
                <c:pt idx="5">
                  <c:v>83</c:v>
                </c:pt>
                <c:pt idx="6">
                  <c:v>58</c:v>
                </c:pt>
                <c:pt idx="7">
                  <c:v>66</c:v>
                </c:pt>
                <c:pt idx="8">
                  <c:v>62</c:v>
                </c:pt>
                <c:pt idx="9">
                  <c:v>91</c:v>
                </c:pt>
                <c:pt idx="10">
                  <c:v>76</c:v>
                </c:pt>
                <c:pt idx="1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74688"/>
        <c:axId val="117877760"/>
        <c:axId val="0"/>
      </c:bar3DChart>
      <c:catAx>
        <c:axId val="11787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77760"/>
        <c:crosses val="autoZero"/>
        <c:auto val="1"/>
        <c:lblAlgn val="ctr"/>
        <c:lblOffset val="100"/>
        <c:noMultiLvlLbl val="0"/>
      </c:catAx>
      <c:valAx>
        <c:axId val="11787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874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Лист1!$D$62:$D$64</c:f>
              <c:strCache>
                <c:ptCount val="1"/>
                <c:pt idx="0">
                  <c:v>классы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Лист1!$D$65:$D$76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Лист1!$E$62:$E$64</c:f>
              <c:strCache>
                <c:ptCount val="1"/>
                <c:pt idx="0">
                  <c:v>% успев. Конт срез на декабрь 2013г.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Лист1!$E$65:$E$76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Лист1!$F$62:$F$64</c:f>
              <c:strCache>
                <c:ptCount val="1"/>
                <c:pt idx="0">
                  <c:v>% кач.знан Кон.срезна декабрь 2013г.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Лист1!$F$65:$F$76</c:f>
              <c:numCache>
                <c:formatCode>General</c:formatCode>
                <c:ptCount val="12"/>
                <c:pt idx="0">
                  <c:v>44</c:v>
                </c:pt>
                <c:pt idx="1">
                  <c:v>69</c:v>
                </c:pt>
                <c:pt idx="2">
                  <c:v>56</c:v>
                </c:pt>
                <c:pt idx="3">
                  <c:v>61</c:v>
                </c:pt>
                <c:pt idx="4">
                  <c:v>70</c:v>
                </c:pt>
                <c:pt idx="5">
                  <c:v>65</c:v>
                </c:pt>
                <c:pt idx="6">
                  <c:v>75</c:v>
                </c:pt>
                <c:pt idx="7">
                  <c:v>62</c:v>
                </c:pt>
                <c:pt idx="8">
                  <c:v>68</c:v>
                </c:pt>
                <c:pt idx="9">
                  <c:v>60</c:v>
                </c:pt>
                <c:pt idx="10">
                  <c:v>61</c:v>
                </c:pt>
                <c:pt idx="11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Лист1!$G$62:$G$64</c:f>
              <c:strCache>
                <c:ptCount val="1"/>
                <c:pt idx="0">
                  <c:v>% успев. За 1 четв. 2013 г.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Лист1!$G$65:$G$76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Лист1!$H$62:$H$64</c:f>
              <c:strCache>
                <c:ptCount val="1"/>
                <c:pt idx="0">
                  <c:v>% кач.знан За 1 четв.  2013г.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Лист1!$H$65:$H$76</c:f>
              <c:numCache>
                <c:formatCode>General</c:formatCode>
                <c:ptCount val="12"/>
                <c:pt idx="0">
                  <c:v>81</c:v>
                </c:pt>
                <c:pt idx="1">
                  <c:v>65</c:v>
                </c:pt>
                <c:pt idx="2">
                  <c:v>73</c:v>
                </c:pt>
                <c:pt idx="3">
                  <c:v>54</c:v>
                </c:pt>
                <c:pt idx="4">
                  <c:v>77</c:v>
                </c:pt>
                <c:pt idx="5">
                  <c:v>70</c:v>
                </c:pt>
                <c:pt idx="6">
                  <c:v>69</c:v>
                </c:pt>
                <c:pt idx="7">
                  <c:v>50</c:v>
                </c:pt>
                <c:pt idx="8">
                  <c:v>60</c:v>
                </c:pt>
                <c:pt idx="9">
                  <c:v>77</c:v>
                </c:pt>
                <c:pt idx="10">
                  <c:v>82</c:v>
                </c:pt>
                <c:pt idx="11">
                  <c:v>70</c:v>
                </c:pt>
              </c:numCache>
            </c:numRef>
          </c:val>
        </c:ser>
        <c:ser>
          <c:idx val="5"/>
          <c:order val="5"/>
          <c:tx>
            <c:strRef>
              <c:f>Лист1!$I$62:$I$64</c:f>
              <c:strCache>
                <c:ptCount val="1"/>
                <c:pt idx="0">
                  <c:v>%успев За 2 четв. 2013 г.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Лист1!$I$65:$I$76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6"/>
          <c:order val="6"/>
          <c:tx>
            <c:strRef>
              <c:f>Лист1!$J$62:$J$64</c:f>
              <c:strCache>
                <c:ptCount val="1"/>
                <c:pt idx="0">
                  <c:v>% качзнан За 2 четв. 2013г</c:v>
                </c:pt>
              </c:strCache>
            </c:strRef>
          </c:tx>
          <c:invertIfNegative val="0"/>
          <c:cat>
            <c:strRef>
              <c:f>Лист1!$C$65:$C$76</c:f>
              <c:strCache>
                <c:ptCount val="12"/>
                <c:pt idx="2">
                  <c:v>итого</c:v>
                </c:pt>
                <c:pt idx="5">
                  <c:v>итого</c:v>
                </c:pt>
                <c:pt idx="8">
                  <c:v>итого</c:v>
                </c:pt>
                <c:pt idx="11">
                  <c:v>всего</c:v>
                </c:pt>
              </c:strCache>
            </c:strRef>
          </c:cat>
          <c:val>
            <c:numRef>
              <c:f>Лист1!$J$65:$J$76</c:f>
              <c:numCache>
                <c:formatCode>General</c:formatCode>
                <c:ptCount val="12"/>
                <c:pt idx="0">
                  <c:v>73</c:v>
                </c:pt>
                <c:pt idx="1">
                  <c:v>65</c:v>
                </c:pt>
                <c:pt idx="2">
                  <c:v>70</c:v>
                </c:pt>
                <c:pt idx="3">
                  <c:v>61</c:v>
                </c:pt>
                <c:pt idx="4">
                  <c:v>70</c:v>
                </c:pt>
                <c:pt idx="5">
                  <c:v>65</c:v>
                </c:pt>
                <c:pt idx="6">
                  <c:v>90</c:v>
                </c:pt>
                <c:pt idx="7">
                  <c:v>50</c:v>
                </c:pt>
                <c:pt idx="8">
                  <c:v>70</c:v>
                </c:pt>
                <c:pt idx="9">
                  <c:v>61</c:v>
                </c:pt>
                <c:pt idx="10">
                  <c:v>82</c:v>
                </c:pt>
                <c:pt idx="1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505216"/>
        <c:axId val="134506752"/>
        <c:axId val="0"/>
      </c:bar3DChart>
      <c:catAx>
        <c:axId val="13450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06752"/>
        <c:crosses val="autoZero"/>
        <c:auto val="1"/>
        <c:lblAlgn val="ctr"/>
        <c:lblOffset val="100"/>
        <c:noMultiLvlLbl val="0"/>
      </c:catAx>
      <c:valAx>
        <c:axId val="13450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05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Лист1!$D$27</c:f>
              <c:strCache>
                <c:ptCount val="1"/>
                <c:pt idx="0">
                  <c:v>% успев.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Лист1!$D$28:$D$37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96</c:v>
                </c:pt>
                <c:pt idx="3">
                  <c:v>94</c:v>
                </c:pt>
                <c:pt idx="4">
                  <c:v>95</c:v>
                </c:pt>
                <c:pt idx="5">
                  <c:v>95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97</c:v>
                </c:pt>
              </c:numCache>
            </c:numRef>
          </c:val>
        </c:ser>
        <c:ser>
          <c:idx val="1"/>
          <c:order val="1"/>
          <c:tx>
            <c:strRef>
              <c:f>Лист1!$E$27</c:f>
              <c:strCache>
                <c:ptCount val="1"/>
                <c:pt idx="0">
                  <c:v>%кач.знан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Лист1!$E$28:$E$37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52</c:v>
                </c:pt>
                <c:pt idx="3">
                  <c:v>57</c:v>
                </c:pt>
                <c:pt idx="4">
                  <c:v>55</c:v>
                </c:pt>
                <c:pt idx="5">
                  <c:v>56</c:v>
                </c:pt>
                <c:pt idx="6">
                  <c:v>43</c:v>
                </c:pt>
                <c:pt idx="7">
                  <c:v>53</c:v>
                </c:pt>
                <c:pt idx="8">
                  <c:v>47</c:v>
                </c:pt>
                <c:pt idx="9">
                  <c:v>52</c:v>
                </c:pt>
              </c:numCache>
            </c:numRef>
          </c:val>
        </c:ser>
        <c:ser>
          <c:idx val="2"/>
          <c:order val="2"/>
          <c:tx>
            <c:strRef>
              <c:f>Лист1!$F$27</c:f>
              <c:strCache>
                <c:ptCount val="1"/>
                <c:pt idx="0">
                  <c:v>% успев.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Лист1!$F$28:$F$37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Лист1!$G$27</c:f>
              <c:strCache>
                <c:ptCount val="1"/>
                <c:pt idx="0">
                  <c:v>%кач.знан за 1 четв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Лист1!$G$28:$G$37</c:f>
              <c:numCache>
                <c:formatCode>General</c:formatCode>
                <c:ptCount val="10"/>
                <c:pt idx="0">
                  <c:v>0</c:v>
                </c:pt>
                <c:pt idx="2">
                  <c:v>54</c:v>
                </c:pt>
                <c:pt idx="3">
                  <c:v>65</c:v>
                </c:pt>
                <c:pt idx="4">
                  <c:v>59</c:v>
                </c:pt>
                <c:pt idx="5">
                  <c:v>62</c:v>
                </c:pt>
                <c:pt idx="6">
                  <c:v>55</c:v>
                </c:pt>
                <c:pt idx="7">
                  <c:v>53</c:v>
                </c:pt>
                <c:pt idx="8">
                  <c:v>54</c:v>
                </c:pt>
                <c:pt idx="9">
                  <c:v>56</c:v>
                </c:pt>
              </c:numCache>
            </c:numRef>
          </c:val>
        </c:ser>
        <c:ser>
          <c:idx val="4"/>
          <c:order val="4"/>
          <c:tx>
            <c:strRef>
              <c:f>Лист1!$H$27</c:f>
              <c:strCache>
                <c:ptCount val="1"/>
                <c:pt idx="0">
                  <c:v>% успев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Лист1!$H$28:$H$37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Лист1!$I$27</c:f>
              <c:strCache>
                <c:ptCount val="1"/>
                <c:pt idx="0">
                  <c:v>% кач знан. за 2 четв. 2013г</c:v>
                </c:pt>
              </c:strCache>
            </c:strRef>
          </c:tx>
          <c:invertIfNegative val="0"/>
          <c:cat>
            <c:strRef>
              <c:f>Лист1!$C$28:$C$37</c:f>
              <c:strCache>
                <c:ptCount val="10"/>
                <c:pt idx="0">
                  <c:v>Рахимова Р.Р.</c:v>
                </c:pt>
                <c:pt idx="2">
                  <c:v>6А</c:v>
                </c:pt>
                <c:pt idx="3">
                  <c:v>7А</c:v>
                </c:pt>
                <c:pt idx="4">
                  <c:v>7Б</c:v>
                </c:pt>
                <c:pt idx="5">
                  <c:v>итого</c:v>
                </c:pt>
                <c:pt idx="6">
                  <c:v>8А</c:v>
                </c:pt>
                <c:pt idx="7">
                  <c:v>8Б</c:v>
                </c:pt>
                <c:pt idx="8">
                  <c:v>итого</c:v>
                </c:pt>
                <c:pt idx="9">
                  <c:v>всего</c:v>
                </c:pt>
              </c:strCache>
            </c:strRef>
          </c:cat>
          <c:val>
            <c:numRef>
              <c:f>Лист1!$I$28:$I$37</c:f>
              <c:numCache>
                <c:formatCode>General</c:formatCode>
                <c:ptCount val="10"/>
                <c:pt idx="2">
                  <c:v>50</c:v>
                </c:pt>
                <c:pt idx="3">
                  <c:v>69</c:v>
                </c:pt>
                <c:pt idx="4">
                  <c:v>63</c:v>
                </c:pt>
                <c:pt idx="5">
                  <c:v>66</c:v>
                </c:pt>
                <c:pt idx="6">
                  <c:v>57</c:v>
                </c:pt>
                <c:pt idx="7">
                  <c:v>68</c:v>
                </c:pt>
                <c:pt idx="8">
                  <c:v>65</c:v>
                </c:pt>
                <c:pt idx="9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02272"/>
        <c:axId val="43304064"/>
        <c:axId val="0"/>
      </c:bar3DChart>
      <c:catAx>
        <c:axId val="43302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304064"/>
        <c:crosses val="autoZero"/>
        <c:auto val="1"/>
        <c:lblAlgn val="ctr"/>
        <c:lblOffset val="100"/>
        <c:noMultiLvlLbl val="0"/>
      </c:catAx>
      <c:valAx>
        <c:axId val="4330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0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23631598451942"/>
          <c:y val="0.10903500698776293"/>
          <c:w val="0.25759240793590776"/>
          <c:h val="0.7992447905337805"/>
        </c:manualLayout>
      </c:layout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991025315384037E-2"/>
          <c:y val="0.16515404805168585"/>
          <c:w val="0.6832564558462445"/>
          <c:h val="0.629187966888754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Крылова А.Д.</c:v>
                </c:pt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Лист1!$D$43:$I$43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Лист1!$C$44</c:f>
              <c:strCache>
                <c:ptCount val="1"/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Лист1!$D$44:$I$44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Лист1!$C$45</c:f>
              <c:strCache>
                <c:ptCount val="1"/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Лист1!$D$45:$I$45</c:f>
              <c:numCache>
                <c:formatCode>General</c:formatCode>
                <c:ptCount val="6"/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Лист1!$C$46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Лист1!$D$46:$I$46</c:f>
              <c:numCache>
                <c:formatCode>General</c:formatCode>
                <c:ptCount val="6"/>
                <c:pt idx="0">
                  <c:v>100</c:v>
                </c:pt>
                <c:pt idx="1">
                  <c:v>60</c:v>
                </c:pt>
                <c:pt idx="2">
                  <c:v>100</c:v>
                </c:pt>
                <c:pt idx="3">
                  <c:v>61</c:v>
                </c:pt>
                <c:pt idx="4">
                  <c:v>100</c:v>
                </c:pt>
                <c:pt idx="5">
                  <c:v>69</c:v>
                </c:pt>
              </c:numCache>
            </c:numRef>
          </c:val>
        </c:ser>
        <c:ser>
          <c:idx val="4"/>
          <c:order val="4"/>
          <c:tx>
            <c:strRef>
              <c:f>Лист1!$C$47</c:f>
              <c:strCache>
                <c:ptCount val="1"/>
                <c:pt idx="0">
                  <c:v>11 А</c:v>
                </c:pt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Лист1!$D$47:$I$47</c:f>
              <c:numCache>
                <c:formatCode>General</c:formatCode>
                <c:ptCount val="6"/>
                <c:pt idx="0">
                  <c:v>100</c:v>
                </c:pt>
                <c:pt idx="1">
                  <c:v>73</c:v>
                </c:pt>
                <c:pt idx="2">
                  <c:v>100</c:v>
                </c:pt>
                <c:pt idx="3">
                  <c:v>0</c:v>
                </c:pt>
                <c:pt idx="4">
                  <c:v>100</c:v>
                </c:pt>
                <c:pt idx="5">
                  <c:v>91</c:v>
                </c:pt>
              </c:numCache>
            </c:numRef>
          </c:val>
        </c:ser>
        <c:ser>
          <c:idx val="5"/>
          <c:order val="5"/>
          <c:tx>
            <c:strRef>
              <c:f>Лист1!$C$48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Лист1!$D$42:$I$42</c:f>
              <c:strCache>
                <c:ptCount val="6"/>
                <c:pt idx="0">
                  <c:v>% успев.</c:v>
                </c:pt>
                <c:pt idx="1">
                  <c:v>%кач.</c:v>
                </c:pt>
                <c:pt idx="2">
                  <c:v>%успев.</c:v>
                </c:pt>
                <c:pt idx="3">
                  <c:v>% кач.знан за 1 четв</c:v>
                </c:pt>
                <c:pt idx="4">
                  <c:v>% успев</c:v>
                </c:pt>
                <c:pt idx="5">
                  <c:v>% качзнан. за 2 четв. 2013г</c:v>
                </c:pt>
              </c:strCache>
            </c:strRef>
          </c:cat>
          <c:val>
            <c:numRef>
              <c:f>Лист1!$D$48:$I$48</c:f>
              <c:numCache>
                <c:formatCode>General</c:formatCode>
                <c:ptCount val="6"/>
                <c:pt idx="0">
                  <c:v>100</c:v>
                </c:pt>
                <c:pt idx="1">
                  <c:v>71</c:v>
                </c:pt>
                <c:pt idx="2">
                  <c:v>100</c:v>
                </c:pt>
                <c:pt idx="3">
                  <c:v>61</c:v>
                </c:pt>
                <c:pt idx="4">
                  <c:v>100</c:v>
                </c:pt>
                <c:pt idx="5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776384"/>
        <c:axId val="79790464"/>
        <c:axId val="0"/>
      </c:bar3DChart>
      <c:catAx>
        <c:axId val="7977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790464"/>
        <c:crosses val="autoZero"/>
        <c:auto val="1"/>
        <c:lblAlgn val="ctr"/>
        <c:lblOffset val="100"/>
        <c:noMultiLvlLbl val="0"/>
      </c:catAx>
      <c:valAx>
        <c:axId val="7979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776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Лист1!$D$54</c:f>
              <c:strCache>
                <c:ptCount val="1"/>
                <c:pt idx="0">
                  <c:v>% успев.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Лист1!$D$55:$D$65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Лист1!$E$54</c:f>
              <c:strCache>
                <c:ptCount val="1"/>
                <c:pt idx="0">
                  <c:v>%кач.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Лист1!$E$55:$E$65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57</c:v>
                </c:pt>
                <c:pt idx="5">
                  <c:v>53</c:v>
                </c:pt>
                <c:pt idx="6">
                  <c:v>6</c:v>
                </c:pt>
                <c:pt idx="7">
                  <c:v>23</c:v>
                </c:pt>
                <c:pt idx="8">
                  <c:v>15</c:v>
                </c:pt>
                <c:pt idx="9">
                  <c:v>76</c:v>
                </c:pt>
                <c:pt idx="10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Лист1!$F$54</c:f>
              <c:strCache>
                <c:ptCount val="1"/>
                <c:pt idx="0">
                  <c:v>% успев.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Лист1!$F$55:$F$65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Лист1!$G$54</c:f>
              <c:strCache>
                <c:ptCount val="1"/>
                <c:pt idx="0">
                  <c:v>% кач.знан за 1 четв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Лист1!$G$55:$G$65</c:f>
              <c:numCache>
                <c:formatCode>General</c:formatCode>
                <c:ptCount val="11"/>
                <c:pt idx="0">
                  <c:v>0</c:v>
                </c:pt>
                <c:pt idx="3">
                  <c:v>59</c:v>
                </c:pt>
                <c:pt idx="4">
                  <c:v>61</c:v>
                </c:pt>
                <c:pt idx="5">
                  <c:v>60</c:v>
                </c:pt>
                <c:pt idx="6">
                  <c:v>47</c:v>
                </c:pt>
                <c:pt idx="7">
                  <c:v>50</c:v>
                </c:pt>
                <c:pt idx="8">
                  <c:v>49</c:v>
                </c:pt>
                <c:pt idx="9">
                  <c:v>0</c:v>
                </c:pt>
                <c:pt idx="10">
                  <c:v>54</c:v>
                </c:pt>
              </c:numCache>
            </c:numRef>
          </c:val>
        </c:ser>
        <c:ser>
          <c:idx val="4"/>
          <c:order val="4"/>
          <c:tx>
            <c:strRef>
              <c:f>Лист1!$H$54</c:f>
              <c:strCache>
                <c:ptCount val="1"/>
                <c:pt idx="0">
                  <c:v>% успев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Лист1!$H$55:$H$65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5"/>
          <c:order val="5"/>
          <c:tx>
            <c:strRef>
              <c:f>Лист1!$I$54</c:f>
              <c:strCache>
                <c:ptCount val="1"/>
                <c:pt idx="0">
                  <c:v>% качзнан. за 2 четв. 2013г</c:v>
                </c:pt>
              </c:strCache>
            </c:strRef>
          </c:tx>
          <c:invertIfNegative val="0"/>
          <c:cat>
            <c:strRef>
              <c:f>Лист1!$C$55:$C$65</c:f>
              <c:strCache>
                <c:ptCount val="11"/>
                <c:pt idx="0">
                  <c:v>Холохоева П.Б.</c:v>
                </c:pt>
                <c:pt idx="3">
                  <c:v>5А</c:v>
                </c:pt>
                <c:pt idx="4">
                  <c:v>5Б</c:v>
                </c:pt>
                <c:pt idx="5">
                  <c:v>итого</c:v>
                </c:pt>
                <c:pt idx="6">
                  <c:v>9А</c:v>
                </c:pt>
                <c:pt idx="7">
                  <c:v>9Б</c:v>
                </c:pt>
                <c:pt idx="8">
                  <c:v>итого</c:v>
                </c:pt>
                <c:pt idx="9">
                  <c:v>10</c:v>
                </c:pt>
                <c:pt idx="10">
                  <c:v>всего</c:v>
                </c:pt>
              </c:strCache>
            </c:strRef>
          </c:cat>
          <c:val>
            <c:numRef>
              <c:f>Лист1!$I$55:$I$65</c:f>
              <c:numCache>
                <c:formatCode>General</c:formatCode>
                <c:ptCount val="11"/>
                <c:pt idx="3">
                  <c:v>68</c:v>
                </c:pt>
                <c:pt idx="4">
                  <c:v>60</c:v>
                </c:pt>
                <c:pt idx="5">
                  <c:v>65</c:v>
                </c:pt>
                <c:pt idx="6">
                  <c:v>56</c:v>
                </c:pt>
                <c:pt idx="7">
                  <c:v>58</c:v>
                </c:pt>
                <c:pt idx="8">
                  <c:v>57</c:v>
                </c:pt>
                <c:pt idx="9">
                  <c:v>84</c:v>
                </c:pt>
                <c:pt idx="10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929536"/>
        <c:axId val="82931072"/>
        <c:axId val="0"/>
      </c:bar3DChart>
      <c:catAx>
        <c:axId val="8292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31072"/>
        <c:crosses val="autoZero"/>
        <c:auto val="1"/>
        <c:lblAlgn val="ctr"/>
        <c:lblOffset val="100"/>
        <c:noMultiLvlLbl val="0"/>
      </c:catAx>
      <c:valAx>
        <c:axId val="8293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295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Лист1!$D$71</c:f>
              <c:strCache>
                <c:ptCount val="1"/>
                <c:pt idx="0">
                  <c:v>класс</c:v>
                </c:pt>
              </c:strCache>
            </c:strRef>
          </c:tx>
          <c:invertIfNegative val="0"/>
          <c:cat>
            <c:strRef>
              <c:f>Лист1!$C$72:$C$89</c:f>
              <c:strCache>
                <c:ptCount val="18"/>
                <c:pt idx="0">
                  <c:v>Холохоева П.Б.</c:v>
                </c:pt>
                <c:pt idx="2">
                  <c:v>итого</c:v>
                </c:pt>
                <c:pt idx="3">
                  <c:v>Крылова А.Д.</c:v>
                </c:pt>
                <c:pt idx="4">
                  <c:v>Рахимова Р.Р.</c:v>
                </c:pt>
                <c:pt idx="5">
                  <c:v>итого</c:v>
                </c:pt>
                <c:pt idx="6">
                  <c:v>Рахимова Р.Р.</c:v>
                </c:pt>
                <c:pt idx="8">
                  <c:v>итого</c:v>
                </c:pt>
                <c:pt idx="9">
                  <c:v>Рахимова Р.Р.</c:v>
                </c:pt>
                <c:pt idx="11">
                  <c:v>итого</c:v>
                </c:pt>
                <c:pt idx="12">
                  <c:v>Холохоева П.Б.</c:v>
                </c:pt>
                <c:pt idx="14">
                  <c:v>итого</c:v>
                </c:pt>
                <c:pt idx="15">
                  <c:v>Холохоева П.Б.</c:v>
                </c:pt>
                <c:pt idx="16">
                  <c:v>Крылова А.Д.</c:v>
                </c:pt>
                <c:pt idx="17">
                  <c:v>всего</c:v>
                </c:pt>
              </c:strCache>
            </c:strRef>
          </c:cat>
          <c:val>
            <c:numRef>
              <c:f>Лист1!$D$72:$D$89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Лист1!$E$71</c:f>
              <c:strCache>
                <c:ptCount val="1"/>
                <c:pt idx="0">
                  <c:v> кач1 чет. </c:v>
                </c:pt>
              </c:strCache>
            </c:strRef>
          </c:tx>
          <c:invertIfNegative val="0"/>
          <c:cat>
            <c:strRef>
              <c:f>Лист1!$C$72:$C$89</c:f>
              <c:strCache>
                <c:ptCount val="18"/>
                <c:pt idx="0">
                  <c:v>Холохоева П.Б.</c:v>
                </c:pt>
                <c:pt idx="2">
                  <c:v>итого</c:v>
                </c:pt>
                <c:pt idx="3">
                  <c:v>Крылова А.Д.</c:v>
                </c:pt>
                <c:pt idx="4">
                  <c:v>Рахимова Р.Р.</c:v>
                </c:pt>
                <c:pt idx="5">
                  <c:v>итого</c:v>
                </c:pt>
                <c:pt idx="6">
                  <c:v>Рахимова Р.Р.</c:v>
                </c:pt>
                <c:pt idx="8">
                  <c:v>итого</c:v>
                </c:pt>
                <c:pt idx="9">
                  <c:v>Рахимова Р.Р.</c:v>
                </c:pt>
                <c:pt idx="11">
                  <c:v>итого</c:v>
                </c:pt>
                <c:pt idx="12">
                  <c:v>Холохоева П.Б.</c:v>
                </c:pt>
                <c:pt idx="14">
                  <c:v>итого</c:v>
                </c:pt>
                <c:pt idx="15">
                  <c:v>Холохоева П.Б.</c:v>
                </c:pt>
                <c:pt idx="16">
                  <c:v>Крылова А.Д.</c:v>
                </c:pt>
                <c:pt idx="17">
                  <c:v>всего</c:v>
                </c:pt>
              </c:strCache>
            </c:strRef>
          </c:cat>
          <c:val>
            <c:numRef>
              <c:f>Лист1!$E$72:$E$89</c:f>
              <c:numCache>
                <c:formatCode>General</c:formatCode>
                <c:ptCount val="18"/>
                <c:pt idx="0">
                  <c:v>72</c:v>
                </c:pt>
                <c:pt idx="1">
                  <c:v>71</c:v>
                </c:pt>
                <c:pt idx="2">
                  <c:v>72</c:v>
                </c:pt>
                <c:pt idx="3">
                  <c:v>85</c:v>
                </c:pt>
                <c:pt idx="4">
                  <c:v>62</c:v>
                </c:pt>
                <c:pt idx="5">
                  <c:v>73</c:v>
                </c:pt>
                <c:pt idx="6">
                  <c:v>77</c:v>
                </c:pt>
                <c:pt idx="7">
                  <c:v>78</c:v>
                </c:pt>
                <c:pt idx="8">
                  <c:v>78</c:v>
                </c:pt>
                <c:pt idx="9">
                  <c:v>73</c:v>
                </c:pt>
                <c:pt idx="10">
                  <c:v>68</c:v>
                </c:pt>
                <c:pt idx="11">
                  <c:v>71</c:v>
                </c:pt>
                <c:pt idx="12">
                  <c:v>65</c:v>
                </c:pt>
                <c:pt idx="13">
                  <c:v>58</c:v>
                </c:pt>
                <c:pt idx="14">
                  <c:v>62</c:v>
                </c:pt>
                <c:pt idx="15">
                  <c:v>80</c:v>
                </c:pt>
                <c:pt idx="16">
                  <c:v>91</c:v>
                </c:pt>
                <c:pt idx="17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Лист1!$F$71</c:f>
              <c:strCache>
                <c:ptCount val="1"/>
                <c:pt idx="0">
                  <c:v>кач 2 четв.</c:v>
                </c:pt>
              </c:strCache>
            </c:strRef>
          </c:tx>
          <c:invertIfNegative val="0"/>
          <c:cat>
            <c:strRef>
              <c:f>Лист1!$C$72:$C$89</c:f>
              <c:strCache>
                <c:ptCount val="18"/>
                <c:pt idx="0">
                  <c:v>Холохоева П.Б.</c:v>
                </c:pt>
                <c:pt idx="2">
                  <c:v>итого</c:v>
                </c:pt>
                <c:pt idx="3">
                  <c:v>Крылова А.Д.</c:v>
                </c:pt>
                <c:pt idx="4">
                  <c:v>Рахимова Р.Р.</c:v>
                </c:pt>
                <c:pt idx="5">
                  <c:v>итого</c:v>
                </c:pt>
                <c:pt idx="6">
                  <c:v>Рахимова Р.Р.</c:v>
                </c:pt>
                <c:pt idx="8">
                  <c:v>итого</c:v>
                </c:pt>
                <c:pt idx="9">
                  <c:v>Рахимова Р.Р.</c:v>
                </c:pt>
                <c:pt idx="11">
                  <c:v>итого</c:v>
                </c:pt>
                <c:pt idx="12">
                  <c:v>Холохоева П.Б.</c:v>
                </c:pt>
                <c:pt idx="14">
                  <c:v>итого</c:v>
                </c:pt>
                <c:pt idx="15">
                  <c:v>Холохоева П.Б.</c:v>
                </c:pt>
                <c:pt idx="16">
                  <c:v>Крылова А.Д.</c:v>
                </c:pt>
                <c:pt idx="17">
                  <c:v>всего</c:v>
                </c:pt>
              </c:strCache>
            </c:strRef>
          </c:cat>
          <c:val>
            <c:numRef>
              <c:f>Лист1!$F$72:$F$89</c:f>
              <c:numCache>
                <c:formatCode>General</c:formatCode>
                <c:ptCount val="18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81</c:v>
                </c:pt>
                <c:pt idx="4">
                  <c:v>59</c:v>
                </c:pt>
                <c:pt idx="5">
                  <c:v>69</c:v>
                </c:pt>
                <c:pt idx="8">
                  <c:v>75</c:v>
                </c:pt>
                <c:pt idx="11">
                  <c:v>70</c:v>
                </c:pt>
                <c:pt idx="12">
                  <c:v>69</c:v>
                </c:pt>
                <c:pt idx="13">
                  <c:v>70</c:v>
                </c:pt>
                <c:pt idx="14">
                  <c:v>70</c:v>
                </c:pt>
                <c:pt idx="15">
                  <c:v>84</c:v>
                </c:pt>
                <c:pt idx="16">
                  <c:v>91</c:v>
                </c:pt>
                <c:pt idx="17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878848"/>
        <c:axId val="86880640"/>
        <c:axId val="0"/>
      </c:bar3DChart>
      <c:catAx>
        <c:axId val="86878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880640"/>
        <c:crosses val="autoZero"/>
        <c:auto val="1"/>
        <c:lblAlgn val="ctr"/>
        <c:lblOffset val="100"/>
        <c:noMultiLvlLbl val="0"/>
      </c:catAx>
      <c:valAx>
        <c:axId val="8688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878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Лист1!$F$97:$F$100</c:f>
              <c:strCache>
                <c:ptCount val="1"/>
                <c:pt idx="0">
                  <c:v>классы</c:v>
                </c:pt>
              </c:strCache>
            </c:strRef>
          </c:tx>
          <c:invertIfNegative val="0"/>
          <c:cat>
            <c:strRef>
              <c:f>Лист1!$E$101:$E$108</c:f>
              <c:strCache>
                <c:ptCount val="8"/>
                <c:pt idx="3">
                  <c:v>итого</c:v>
                </c:pt>
                <c:pt idx="6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Лист1!$F$101:$F$108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Лист1!$G$97:$G$100</c:f>
              <c:strCache>
                <c:ptCount val="1"/>
                <c:pt idx="0">
                  <c:v>% успев. За 1четв. 2013 г.</c:v>
                </c:pt>
              </c:strCache>
            </c:strRef>
          </c:tx>
          <c:invertIfNegative val="0"/>
          <c:cat>
            <c:strRef>
              <c:f>Лист1!$E$101:$E$108</c:f>
              <c:strCache>
                <c:ptCount val="8"/>
                <c:pt idx="3">
                  <c:v>итого</c:v>
                </c:pt>
                <c:pt idx="6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Лист1!$G$101:$G$108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Лист1!$H$97:$H$100</c:f>
              <c:strCache>
                <c:ptCount val="1"/>
                <c:pt idx="0">
                  <c:v>% кач.знан. за 1 четв. 2013г.</c:v>
                </c:pt>
              </c:strCache>
            </c:strRef>
          </c:tx>
          <c:invertIfNegative val="0"/>
          <c:cat>
            <c:strRef>
              <c:f>Лист1!$E$101:$E$108</c:f>
              <c:strCache>
                <c:ptCount val="8"/>
                <c:pt idx="3">
                  <c:v>итого</c:v>
                </c:pt>
                <c:pt idx="6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Лист1!$H$101:$H$108</c:f>
              <c:numCache>
                <c:formatCode>General</c:formatCode>
                <c:ptCount val="8"/>
                <c:pt idx="0">
                  <c:v>62</c:v>
                </c:pt>
                <c:pt idx="1">
                  <c:v>77</c:v>
                </c:pt>
                <c:pt idx="2">
                  <c:v>78</c:v>
                </c:pt>
                <c:pt idx="3">
                  <c:v>77</c:v>
                </c:pt>
                <c:pt idx="4">
                  <c:v>73</c:v>
                </c:pt>
                <c:pt idx="5">
                  <c:v>68</c:v>
                </c:pt>
                <c:pt idx="6">
                  <c:v>71</c:v>
                </c:pt>
                <c:pt idx="7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Лист1!$I$97:$I$100</c:f>
              <c:strCache>
                <c:ptCount val="1"/>
                <c:pt idx="0">
                  <c:v>% Успев.за 2 четв. 2013 г.</c:v>
                </c:pt>
              </c:strCache>
            </c:strRef>
          </c:tx>
          <c:invertIfNegative val="0"/>
          <c:cat>
            <c:strRef>
              <c:f>Лист1!$E$101:$E$108</c:f>
              <c:strCache>
                <c:ptCount val="8"/>
                <c:pt idx="3">
                  <c:v>итого</c:v>
                </c:pt>
                <c:pt idx="6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Лист1!$I$101:$I$108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Лист1!$J$97:$J$100</c:f>
              <c:strCache>
                <c:ptCount val="1"/>
                <c:pt idx="0">
                  <c:v>%  Качзнан. За 2 четв.  2013г</c:v>
                </c:pt>
              </c:strCache>
            </c:strRef>
          </c:tx>
          <c:invertIfNegative val="0"/>
          <c:cat>
            <c:strRef>
              <c:f>Лист1!$E$101:$E$108</c:f>
              <c:strCache>
                <c:ptCount val="8"/>
                <c:pt idx="3">
                  <c:v>итого</c:v>
                </c:pt>
                <c:pt idx="6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Лист1!$J$101:$J$108</c:f>
              <c:numCache>
                <c:formatCode>General</c:formatCode>
                <c:ptCount val="8"/>
                <c:pt idx="0">
                  <c:v>59</c:v>
                </c:pt>
                <c:pt idx="3">
                  <c:v>75</c:v>
                </c:pt>
                <c:pt idx="6">
                  <c:v>70</c:v>
                </c:pt>
                <c:pt idx="7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130432"/>
        <c:axId val="102131968"/>
        <c:axId val="0"/>
      </c:bar3DChart>
      <c:catAx>
        <c:axId val="10213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131968"/>
        <c:crosses val="autoZero"/>
        <c:auto val="1"/>
        <c:lblAlgn val="ctr"/>
        <c:lblOffset val="100"/>
        <c:noMultiLvlLbl val="0"/>
      </c:catAx>
      <c:valAx>
        <c:axId val="10213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13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17764328553658"/>
          <c:y val="0.25072926838538406"/>
          <c:w val="0.26682237407548748"/>
          <c:h val="0.71615498557729751"/>
        </c:manualLayout>
      </c:layout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Лист1!$C$114</c:f>
              <c:strCache>
                <c:ptCount val="1"/>
              </c:strCache>
            </c:strRef>
          </c:tx>
          <c:invertIfNegative val="0"/>
          <c:cat>
            <c:multiLvlStrRef>
              <c:f>Лист1!$D$112:$H$113</c:f>
              <c:multiLvlStrCache>
                <c:ptCount val="5"/>
                <c:lvl>
                  <c:pt idx="1">
                    <c:v>За 1четв.</c:v>
                  </c:pt>
                  <c:pt idx="2">
                    <c:v>за 1 четв. 2013г.</c:v>
                  </c:pt>
                  <c:pt idx="3">
                    <c:v>2013 г.</c:v>
                  </c:pt>
                  <c:pt idx="4">
                    <c:v>За 2 четв. 2013г</c:v>
                  </c:pt>
                </c:lvl>
                <c:lvl>
                  <c:pt idx="0">
                    <c:v>классы</c:v>
                  </c:pt>
                  <c:pt idx="1">
                    <c:v>% успев.</c:v>
                  </c:pt>
                  <c:pt idx="2">
                    <c:v>%кач.знан.</c:v>
                  </c:pt>
                  <c:pt idx="3">
                    <c:v>% успев за 2 четв.</c:v>
                  </c:pt>
                  <c:pt idx="4">
                    <c:v>% кач. знан.</c:v>
                  </c:pt>
                </c:lvl>
              </c:multiLvlStrCache>
            </c:multiLvlStrRef>
          </c:cat>
          <c:val>
            <c:numRef>
              <c:f>Лист1!$D$114:$H$114</c:f>
              <c:numCache>
                <c:formatCode>General</c:formatCode>
                <c:ptCount val="5"/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Лист1!$C$115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cat>
            <c:multiLvlStrRef>
              <c:f>Лист1!$D$112:$H$113</c:f>
              <c:multiLvlStrCache>
                <c:ptCount val="5"/>
                <c:lvl>
                  <c:pt idx="1">
                    <c:v>За 1четв.</c:v>
                  </c:pt>
                  <c:pt idx="2">
                    <c:v>за 1 четв. 2013г.</c:v>
                  </c:pt>
                  <c:pt idx="3">
                    <c:v>2013 г.</c:v>
                  </c:pt>
                  <c:pt idx="4">
                    <c:v>За 2 четв. 2013г</c:v>
                  </c:pt>
                </c:lvl>
                <c:lvl>
                  <c:pt idx="0">
                    <c:v>классы</c:v>
                  </c:pt>
                  <c:pt idx="1">
                    <c:v>% успев.</c:v>
                  </c:pt>
                  <c:pt idx="2">
                    <c:v>%кач.знан.</c:v>
                  </c:pt>
                  <c:pt idx="3">
                    <c:v>% успев за 2 четв.</c:v>
                  </c:pt>
                  <c:pt idx="4">
                    <c:v>% кач. знан.</c:v>
                  </c:pt>
                </c:lvl>
              </c:multiLvlStrCache>
            </c:multiLvlStrRef>
          </c:cat>
          <c:val>
            <c:numRef>
              <c:f>Лист1!$D$115:$H$115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85</c:v>
                </c:pt>
                <c:pt idx="3">
                  <c:v>100</c:v>
                </c:pt>
                <c:pt idx="4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Лист1!$C$116</c:f>
              <c:strCache>
                <c:ptCount val="1"/>
              </c:strCache>
            </c:strRef>
          </c:tx>
          <c:invertIfNegative val="0"/>
          <c:cat>
            <c:multiLvlStrRef>
              <c:f>Лист1!$D$112:$H$113</c:f>
              <c:multiLvlStrCache>
                <c:ptCount val="5"/>
                <c:lvl>
                  <c:pt idx="1">
                    <c:v>За 1четв.</c:v>
                  </c:pt>
                  <c:pt idx="2">
                    <c:v>за 1 четв. 2013г.</c:v>
                  </c:pt>
                  <c:pt idx="3">
                    <c:v>2013 г.</c:v>
                  </c:pt>
                  <c:pt idx="4">
                    <c:v>За 2 четв. 2013г</c:v>
                  </c:pt>
                </c:lvl>
                <c:lvl>
                  <c:pt idx="0">
                    <c:v>классы</c:v>
                  </c:pt>
                  <c:pt idx="1">
                    <c:v>% успев.</c:v>
                  </c:pt>
                  <c:pt idx="2">
                    <c:v>%кач.знан.</c:v>
                  </c:pt>
                  <c:pt idx="3">
                    <c:v>% успев за 2 четв.</c:v>
                  </c:pt>
                  <c:pt idx="4">
                    <c:v>% кач. знан.</c:v>
                  </c:pt>
                </c:lvl>
              </c:multiLvlStrCache>
            </c:multiLvlStrRef>
          </c:cat>
          <c:val>
            <c:numRef>
              <c:f>Лист1!$D$116:$H$116</c:f>
              <c:numCache>
                <c:formatCode>General</c:formatCode>
                <c:ptCount val="5"/>
                <c:pt idx="0">
                  <c:v>11</c:v>
                </c:pt>
                <c:pt idx="1">
                  <c:v>100</c:v>
                </c:pt>
                <c:pt idx="2">
                  <c:v>91</c:v>
                </c:pt>
                <c:pt idx="3">
                  <c:v>100</c:v>
                </c:pt>
                <c:pt idx="4">
                  <c:v>91</c:v>
                </c:pt>
              </c:numCache>
            </c:numRef>
          </c:val>
        </c:ser>
        <c:ser>
          <c:idx val="3"/>
          <c:order val="3"/>
          <c:tx>
            <c:strRef>
              <c:f>Лист1!$C$117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multiLvlStrRef>
              <c:f>Лист1!$D$112:$H$113</c:f>
              <c:multiLvlStrCache>
                <c:ptCount val="5"/>
                <c:lvl>
                  <c:pt idx="1">
                    <c:v>За 1четв.</c:v>
                  </c:pt>
                  <c:pt idx="2">
                    <c:v>за 1 четв. 2013г.</c:v>
                  </c:pt>
                  <c:pt idx="3">
                    <c:v>2013 г.</c:v>
                  </c:pt>
                  <c:pt idx="4">
                    <c:v>За 2 четв. 2013г</c:v>
                  </c:pt>
                </c:lvl>
                <c:lvl>
                  <c:pt idx="0">
                    <c:v>классы</c:v>
                  </c:pt>
                  <c:pt idx="1">
                    <c:v>% успев.</c:v>
                  </c:pt>
                  <c:pt idx="2">
                    <c:v>%кач.знан.</c:v>
                  </c:pt>
                  <c:pt idx="3">
                    <c:v>% успев за 2 четв.</c:v>
                  </c:pt>
                  <c:pt idx="4">
                    <c:v>% кач. знан.</c:v>
                  </c:pt>
                </c:lvl>
              </c:multiLvlStrCache>
            </c:multiLvlStrRef>
          </c:cat>
          <c:val>
            <c:numRef>
              <c:f>Лист1!$D$117:$H$117</c:f>
              <c:numCache>
                <c:formatCode>General</c:formatCode>
                <c:ptCount val="5"/>
                <c:pt idx="1">
                  <c:v>100</c:v>
                </c:pt>
                <c:pt idx="2">
                  <c:v>88</c:v>
                </c:pt>
                <c:pt idx="3">
                  <c:v>100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799040"/>
        <c:axId val="103800832"/>
        <c:axId val="0"/>
      </c:bar3DChart>
      <c:catAx>
        <c:axId val="10379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800832"/>
        <c:crosses val="autoZero"/>
        <c:auto val="1"/>
        <c:lblAlgn val="ctr"/>
        <c:lblOffset val="100"/>
        <c:noMultiLvlLbl val="0"/>
      </c:catAx>
      <c:valAx>
        <c:axId val="10380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799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Лист1!$D$128:$D$130</c:f>
              <c:strCache>
                <c:ptCount val="1"/>
                <c:pt idx="0">
                  <c:v>классы</c:v>
                </c:pt>
              </c:strCache>
            </c:strRef>
          </c:tx>
          <c:invertIfNegative val="0"/>
          <c:cat>
            <c:strRef>
              <c:f>Лист1!$C$131:$C$138</c:f>
              <c:strCache>
                <c:ptCount val="8"/>
                <c:pt idx="2">
                  <c:v>итого</c:v>
                </c:pt>
                <c:pt idx="5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Лист1!$D$131:$D$138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Лист1!$E$128:$E$130</c:f>
              <c:strCache>
                <c:ptCount val="1"/>
                <c:pt idx="0">
                  <c:v>%успев.  За 1 четв 2013 г.</c:v>
                </c:pt>
              </c:strCache>
            </c:strRef>
          </c:tx>
          <c:invertIfNegative val="0"/>
          <c:cat>
            <c:strRef>
              <c:f>Лист1!$C$131:$C$138</c:f>
              <c:strCache>
                <c:ptCount val="8"/>
                <c:pt idx="2">
                  <c:v>итого</c:v>
                </c:pt>
                <c:pt idx="5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Лист1!$E$131:$E$138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Лист1!$F$128:$F$130</c:f>
              <c:strCache>
                <c:ptCount val="1"/>
                <c:pt idx="0">
                  <c:v>% кач.знан.  за 1 четв. 2013г.</c:v>
                </c:pt>
              </c:strCache>
            </c:strRef>
          </c:tx>
          <c:invertIfNegative val="0"/>
          <c:cat>
            <c:strRef>
              <c:f>Лист1!$C$131:$C$138</c:f>
              <c:strCache>
                <c:ptCount val="8"/>
                <c:pt idx="2">
                  <c:v>итого</c:v>
                </c:pt>
                <c:pt idx="5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Лист1!$F$131:$F$138</c:f>
              <c:numCache>
                <c:formatCode>General</c:formatCode>
                <c:ptCount val="8"/>
                <c:pt idx="0">
                  <c:v>72</c:v>
                </c:pt>
                <c:pt idx="1">
                  <c:v>71</c:v>
                </c:pt>
                <c:pt idx="2">
                  <c:v>72</c:v>
                </c:pt>
                <c:pt idx="3">
                  <c:v>65</c:v>
                </c:pt>
                <c:pt idx="4">
                  <c:v>58</c:v>
                </c:pt>
                <c:pt idx="5">
                  <c:v>62</c:v>
                </c:pt>
                <c:pt idx="6">
                  <c:v>80</c:v>
                </c:pt>
                <c:pt idx="7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Лист1!$G$128:$G$130</c:f>
              <c:strCache>
                <c:ptCount val="1"/>
                <c:pt idx="0">
                  <c:v>% успев. За 2 четв. 2013 г.</c:v>
                </c:pt>
              </c:strCache>
            </c:strRef>
          </c:tx>
          <c:invertIfNegative val="0"/>
          <c:cat>
            <c:strRef>
              <c:f>Лист1!$C$131:$C$138</c:f>
              <c:strCache>
                <c:ptCount val="8"/>
                <c:pt idx="2">
                  <c:v>итого</c:v>
                </c:pt>
                <c:pt idx="5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Лист1!$G$131:$G$138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Лист1!$H$128:$H$130</c:f>
              <c:strCache>
                <c:ptCount val="1"/>
                <c:pt idx="0">
                  <c:v>% кач.знан. За 2 четв. 2013г</c:v>
                </c:pt>
              </c:strCache>
            </c:strRef>
          </c:tx>
          <c:invertIfNegative val="0"/>
          <c:cat>
            <c:strRef>
              <c:f>Лист1!$C$131:$C$138</c:f>
              <c:strCache>
                <c:ptCount val="8"/>
                <c:pt idx="2">
                  <c:v>итого</c:v>
                </c:pt>
                <c:pt idx="5">
                  <c:v>итого</c:v>
                </c:pt>
                <c:pt idx="7">
                  <c:v>всего</c:v>
                </c:pt>
              </c:strCache>
            </c:strRef>
          </c:cat>
          <c:val>
            <c:numRef>
              <c:f>Лист1!$H$131:$H$138</c:f>
              <c:numCache>
                <c:formatCode>General</c:formatCode>
                <c:ptCount val="8"/>
                <c:pt idx="0">
                  <c:v>82</c:v>
                </c:pt>
                <c:pt idx="1">
                  <c:v>82</c:v>
                </c:pt>
                <c:pt idx="2">
                  <c:v>82</c:v>
                </c:pt>
                <c:pt idx="3">
                  <c:v>69</c:v>
                </c:pt>
                <c:pt idx="4">
                  <c:v>70</c:v>
                </c:pt>
                <c:pt idx="5">
                  <c:v>69</c:v>
                </c:pt>
                <c:pt idx="6">
                  <c:v>84</c:v>
                </c:pt>
                <c:pt idx="7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838464"/>
        <c:axId val="103840000"/>
        <c:axId val="0"/>
      </c:bar3DChart>
      <c:catAx>
        <c:axId val="10383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840000"/>
        <c:crosses val="autoZero"/>
        <c:auto val="1"/>
        <c:lblAlgn val="ctr"/>
        <c:lblOffset val="100"/>
        <c:noMultiLvlLbl val="0"/>
      </c:catAx>
      <c:valAx>
        <c:axId val="10384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838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Лист1!$D$145</c:f>
              <c:strCache>
                <c:ptCount val="1"/>
                <c:pt idx="0">
                  <c:v>класс</c:v>
                </c:pt>
              </c:strCache>
            </c:strRef>
          </c:tx>
          <c:invertIfNegative val="0"/>
          <c:cat>
            <c:strRef>
              <c:f>Лист1!$C$146:$C$163</c:f>
              <c:strCache>
                <c:ptCount val="18"/>
                <c:pt idx="0">
                  <c:v>Халлирахманова  А.М.</c:v>
                </c:pt>
                <c:pt idx="2">
                  <c:v>итого</c:v>
                </c:pt>
                <c:pt idx="3">
                  <c:v>Халлирахманова  А.М</c:v>
                </c:pt>
                <c:pt idx="5">
                  <c:v>итого</c:v>
                </c:pt>
                <c:pt idx="6">
                  <c:v>Гильмутдинова Г.А.</c:v>
                </c:pt>
                <c:pt idx="8">
                  <c:v>итого</c:v>
                </c:pt>
                <c:pt idx="9">
                  <c:v>Халлирахманова  А.М.</c:v>
                </c:pt>
                <c:pt idx="11">
                  <c:v>итого</c:v>
                </c:pt>
                <c:pt idx="12">
                  <c:v>Халлирахманова  А.М</c:v>
                </c:pt>
                <c:pt idx="14">
                  <c:v>итого</c:v>
                </c:pt>
                <c:pt idx="15">
                  <c:v>Гильмутдинова Г.А.</c:v>
                </c:pt>
                <c:pt idx="16">
                  <c:v>Гильмутдинова Г.А.</c:v>
                </c:pt>
                <c:pt idx="17">
                  <c:v>всего</c:v>
                </c:pt>
              </c:strCache>
            </c:strRef>
          </c:cat>
          <c:val>
            <c:numRef>
              <c:f>Лист1!$D$146:$D$163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Лист1!$E$145</c:f>
              <c:strCache>
                <c:ptCount val="1"/>
                <c:pt idx="0">
                  <c:v>кач1 чет.</c:v>
                </c:pt>
              </c:strCache>
            </c:strRef>
          </c:tx>
          <c:invertIfNegative val="0"/>
          <c:cat>
            <c:strRef>
              <c:f>Лист1!$C$146:$C$163</c:f>
              <c:strCache>
                <c:ptCount val="18"/>
                <c:pt idx="0">
                  <c:v>Халлирахманова  А.М.</c:v>
                </c:pt>
                <c:pt idx="2">
                  <c:v>итого</c:v>
                </c:pt>
                <c:pt idx="3">
                  <c:v>Халлирахманова  А.М</c:v>
                </c:pt>
                <c:pt idx="5">
                  <c:v>итого</c:v>
                </c:pt>
                <c:pt idx="6">
                  <c:v>Гильмутдинова Г.А.</c:v>
                </c:pt>
                <c:pt idx="8">
                  <c:v>итого</c:v>
                </c:pt>
                <c:pt idx="9">
                  <c:v>Халлирахманова  А.М.</c:v>
                </c:pt>
                <c:pt idx="11">
                  <c:v>итого</c:v>
                </c:pt>
                <c:pt idx="12">
                  <c:v>Халлирахманова  А.М</c:v>
                </c:pt>
                <c:pt idx="14">
                  <c:v>итого</c:v>
                </c:pt>
                <c:pt idx="15">
                  <c:v>Гильмутдинова Г.А.</c:v>
                </c:pt>
                <c:pt idx="16">
                  <c:v>Гильмутдинова Г.А.</c:v>
                </c:pt>
                <c:pt idx="17">
                  <c:v>всего</c:v>
                </c:pt>
              </c:strCache>
            </c:strRef>
          </c:cat>
          <c:val>
            <c:numRef>
              <c:f>Лист1!$E$146:$E$163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76</c:v>
                </c:pt>
                <c:pt idx="4">
                  <c:v>73</c:v>
                </c:pt>
                <c:pt idx="5">
                  <c:v>75</c:v>
                </c:pt>
                <c:pt idx="6">
                  <c:v>65</c:v>
                </c:pt>
                <c:pt idx="7">
                  <c:v>66</c:v>
                </c:pt>
                <c:pt idx="8">
                  <c:v>66</c:v>
                </c:pt>
                <c:pt idx="9">
                  <c:v>68</c:v>
                </c:pt>
                <c:pt idx="10">
                  <c:v>52</c:v>
                </c:pt>
                <c:pt idx="11">
                  <c:v>60</c:v>
                </c:pt>
                <c:pt idx="12">
                  <c:v>52</c:v>
                </c:pt>
                <c:pt idx="13">
                  <c:v>62</c:v>
                </c:pt>
                <c:pt idx="14">
                  <c:v>57</c:v>
                </c:pt>
                <c:pt idx="15">
                  <c:v>68</c:v>
                </c:pt>
                <c:pt idx="16">
                  <c:v>65</c:v>
                </c:pt>
                <c:pt idx="17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Лист1!$F$145</c:f>
              <c:strCache>
                <c:ptCount val="1"/>
                <c:pt idx="0">
                  <c:v>кач 2 четв</c:v>
                </c:pt>
              </c:strCache>
            </c:strRef>
          </c:tx>
          <c:invertIfNegative val="0"/>
          <c:cat>
            <c:strRef>
              <c:f>Лист1!$C$146:$C$163</c:f>
              <c:strCache>
                <c:ptCount val="18"/>
                <c:pt idx="0">
                  <c:v>Халлирахманова  А.М.</c:v>
                </c:pt>
                <c:pt idx="2">
                  <c:v>итого</c:v>
                </c:pt>
                <c:pt idx="3">
                  <c:v>Халлирахманова  А.М</c:v>
                </c:pt>
                <c:pt idx="5">
                  <c:v>итого</c:v>
                </c:pt>
                <c:pt idx="6">
                  <c:v>Гильмутдинова Г.А.</c:v>
                </c:pt>
                <c:pt idx="8">
                  <c:v>итого</c:v>
                </c:pt>
                <c:pt idx="9">
                  <c:v>Халлирахманова  А.М.</c:v>
                </c:pt>
                <c:pt idx="11">
                  <c:v>итого</c:v>
                </c:pt>
                <c:pt idx="12">
                  <c:v>Халлирахманова  А.М</c:v>
                </c:pt>
                <c:pt idx="14">
                  <c:v>итого</c:v>
                </c:pt>
                <c:pt idx="15">
                  <c:v>Гильмутдинова Г.А.</c:v>
                </c:pt>
                <c:pt idx="16">
                  <c:v>Гильмутдинова Г.А.</c:v>
                </c:pt>
                <c:pt idx="17">
                  <c:v>всего</c:v>
                </c:pt>
              </c:strCache>
            </c:strRef>
          </c:cat>
          <c:val>
            <c:numRef>
              <c:f>Лист1!$F$146:$F$163</c:f>
              <c:numCache>
                <c:formatCode>General</c:formatCode>
                <c:ptCount val="18"/>
                <c:pt idx="0">
                  <c:v>79</c:v>
                </c:pt>
                <c:pt idx="1">
                  <c:v>78</c:v>
                </c:pt>
                <c:pt idx="2">
                  <c:v>79</c:v>
                </c:pt>
                <c:pt idx="3">
                  <c:v>81</c:v>
                </c:pt>
                <c:pt idx="4">
                  <c:v>73</c:v>
                </c:pt>
                <c:pt idx="5">
                  <c:v>77</c:v>
                </c:pt>
                <c:pt idx="6">
                  <c:v>81</c:v>
                </c:pt>
                <c:pt idx="7">
                  <c:v>70</c:v>
                </c:pt>
                <c:pt idx="8">
                  <c:v>75</c:v>
                </c:pt>
                <c:pt idx="9">
                  <c:v>76</c:v>
                </c:pt>
                <c:pt idx="10">
                  <c:v>68</c:v>
                </c:pt>
                <c:pt idx="11">
                  <c:v>72</c:v>
                </c:pt>
                <c:pt idx="12">
                  <c:v>61</c:v>
                </c:pt>
                <c:pt idx="13">
                  <c:v>58</c:v>
                </c:pt>
                <c:pt idx="14">
                  <c:v>59</c:v>
                </c:pt>
                <c:pt idx="15">
                  <c:v>72</c:v>
                </c:pt>
                <c:pt idx="16">
                  <c:v>65</c:v>
                </c:pt>
                <c:pt idx="17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986688"/>
        <c:axId val="103988224"/>
        <c:axId val="0"/>
      </c:bar3DChart>
      <c:catAx>
        <c:axId val="103986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988224"/>
        <c:crosses val="autoZero"/>
        <c:auto val="1"/>
        <c:lblAlgn val="ctr"/>
        <c:lblOffset val="100"/>
        <c:noMultiLvlLbl val="0"/>
      </c:catAx>
      <c:valAx>
        <c:axId val="10398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986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9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3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8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96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22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1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1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3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8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4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3E30-1216-45E9-84A1-8352FCCA5524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97C17-176D-4C51-9F37-176714015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2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848" y="188640"/>
            <a:ext cx="708078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  ШМО   предметов 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гуманитарного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цикла  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полугодие 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2013-14гг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тема школы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функциональной 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грамотности  через 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 современных </a:t>
            </a:r>
          </a:p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</a:p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32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16632"/>
            <a:ext cx="4777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Русская литература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40744"/>
              </p:ext>
            </p:extLst>
          </p:nvPr>
        </p:nvGraphicFramePr>
        <p:xfrm>
          <a:off x="155750" y="824518"/>
          <a:ext cx="8424936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018"/>
                <a:gridCol w="3264416"/>
                <a:gridCol w="2352502"/>
              </a:tblGrid>
              <a:tr h="131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5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5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1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2614"/>
            <a:ext cx="4355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Английский язык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32300"/>
              </p:ext>
            </p:extLst>
          </p:nvPr>
        </p:nvGraphicFramePr>
        <p:xfrm>
          <a:off x="179512" y="777403"/>
          <a:ext cx="8568952" cy="4572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019"/>
                <a:gridCol w="3264661"/>
                <a:gridCol w="2448272"/>
              </a:tblGrid>
              <a:tr h="11834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84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84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834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27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4624"/>
            <a:ext cx="4918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Казахстана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13713"/>
              </p:ext>
            </p:extLst>
          </p:nvPr>
        </p:nvGraphicFramePr>
        <p:xfrm>
          <a:off x="0" y="752510"/>
          <a:ext cx="903649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5683"/>
                <a:gridCol w="3264509"/>
                <a:gridCol w="2736305"/>
              </a:tblGrid>
              <a:tr h="131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4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37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350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предмета  русский язык за 1-полугодие  2013-2014 учебного года  в  сравнении со срезами за 2 четверть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04124134"/>
              </p:ext>
            </p:extLst>
          </p:nvPr>
        </p:nvGraphicFramePr>
        <p:xfrm>
          <a:off x="251520" y="984503"/>
          <a:ext cx="8712968" cy="54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391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82268"/>
              </p:ext>
            </p:extLst>
          </p:nvPr>
        </p:nvGraphicFramePr>
        <p:xfrm>
          <a:off x="0" y="-65325"/>
          <a:ext cx="9036495" cy="6909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361"/>
                <a:gridCol w="1821270"/>
                <a:gridCol w="2351902"/>
                <a:gridCol w="1444481"/>
                <a:gridCol w="1444481"/>
              </a:tblGrid>
              <a:tr h="325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кач1 чет.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ср.2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 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 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 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9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6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 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Рахимова Р.Р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16337469"/>
              </p:ext>
            </p:extLst>
          </p:nvPr>
        </p:nvGraphicFramePr>
        <p:xfrm>
          <a:off x="179512" y="1142746"/>
          <a:ext cx="8712968" cy="516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585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84094"/>
              </p:ext>
            </p:extLst>
          </p:nvPr>
        </p:nvGraphicFramePr>
        <p:xfrm>
          <a:off x="107504" y="404666"/>
          <a:ext cx="8928991" cy="5851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085191"/>
                <a:gridCol w="1279725"/>
                <a:gridCol w="1279725"/>
                <a:gridCol w="1143328"/>
                <a:gridCol w="852482"/>
                <a:gridCol w="1848380"/>
              </a:tblGrid>
              <a:tr h="2437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2013г.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декабрь 2013г.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за1четв.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качзнан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 2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50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69  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63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57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68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63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97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   61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685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775"/>
            <a:ext cx="68507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 и литературы 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Крылова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А.Д.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5387228"/>
              </p:ext>
            </p:extLst>
          </p:nvPr>
        </p:nvGraphicFramePr>
        <p:xfrm>
          <a:off x="611560" y="1196752"/>
          <a:ext cx="746106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674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08251"/>
              </p:ext>
            </p:extLst>
          </p:nvPr>
        </p:nvGraphicFramePr>
        <p:xfrm>
          <a:off x="395536" y="548680"/>
          <a:ext cx="8424934" cy="5688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7"/>
                <a:gridCol w="764688"/>
                <a:gridCol w="1355407"/>
                <a:gridCol w="1004608"/>
                <a:gridCol w="1219675"/>
                <a:gridCol w="948210"/>
                <a:gridCol w="1620179"/>
              </a:tblGrid>
              <a:tr h="38669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декабрь 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за1четв.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7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03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663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Учитель  русского языка и литературы 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Холохоева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П.Б.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14590106"/>
              </p:ext>
            </p:extLst>
          </p:nvPr>
        </p:nvGraphicFramePr>
        <p:xfrm>
          <a:off x="179512" y="1124744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46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МО: Развитие  функциональной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грамотности 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 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предметам гуманитарного цикла 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технологий.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Повышение качества преподавания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учителе й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гуманитарного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цикла через  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дальнейшее</a:t>
            </a: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  их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компетенций ,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готовностью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способностью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учителей 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реализовывать цели обучения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предметов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гуманитарного цикла  на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различных</a:t>
            </a: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уровнях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 учётом  современных требований , </a:t>
            </a:r>
            <a:endParaRPr lang="kk-KZ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зафиксированных в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нормативных и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тарифно-</a:t>
            </a: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квалификационных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документах.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13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124356"/>
              </p:ext>
            </p:extLst>
          </p:nvPr>
        </p:nvGraphicFramePr>
        <p:xfrm>
          <a:off x="323528" y="404663"/>
          <a:ext cx="8640959" cy="6193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362586"/>
                <a:gridCol w="1193663"/>
                <a:gridCol w="975698"/>
                <a:gridCol w="1066438"/>
                <a:gridCol w="927988"/>
                <a:gridCol w="1458402"/>
              </a:tblGrid>
              <a:tr h="2560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 дек. 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за1четв.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качзнан. за 2 четв. 2013г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14325" algn="l"/>
                          <a:tab pos="426085" algn="ctr"/>
                        </a:tabLs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01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предмета  русская  литература  за 1 полугодие  2013 – 2014  учебного года.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1493512"/>
              </p:ext>
            </p:extLst>
          </p:nvPr>
        </p:nvGraphicFramePr>
        <p:xfrm>
          <a:off x="107504" y="1268760"/>
          <a:ext cx="892899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747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19594"/>
              </p:ext>
            </p:extLst>
          </p:nvPr>
        </p:nvGraphicFramePr>
        <p:xfrm>
          <a:off x="107503" y="116632"/>
          <a:ext cx="8928992" cy="6888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721"/>
                <a:gridCol w="2239928"/>
                <a:gridCol w="2239928"/>
                <a:gridCol w="2114415"/>
              </a:tblGrid>
              <a:tr h="299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кач1 чет.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7А.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7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03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П.Б.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4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7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 Рахимова </a:t>
            </a: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9274496"/>
              </p:ext>
            </p:extLst>
          </p:nvPr>
        </p:nvGraphicFramePr>
        <p:xfrm>
          <a:off x="179512" y="83671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3824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84619"/>
              </p:ext>
            </p:extLst>
          </p:nvPr>
        </p:nvGraphicFramePr>
        <p:xfrm>
          <a:off x="395536" y="188640"/>
          <a:ext cx="8568952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677410"/>
                <a:gridCol w="1433061"/>
                <a:gridCol w="1558075"/>
                <a:gridCol w="1694119"/>
                <a:gridCol w="1694119"/>
              </a:tblGrid>
              <a:tr h="18482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1четв.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 1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Успев.за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2013г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776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 русского языка и литературы   Крылова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А.Д.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43863080"/>
              </p:ext>
            </p:extLst>
          </p:nvPr>
        </p:nvGraphicFramePr>
        <p:xfrm>
          <a:off x="323528" y="105273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487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50226"/>
              </p:ext>
            </p:extLst>
          </p:nvPr>
        </p:nvGraphicFramePr>
        <p:xfrm>
          <a:off x="323529" y="1268761"/>
          <a:ext cx="8352926" cy="4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914"/>
                <a:gridCol w="827325"/>
                <a:gridCol w="1008112"/>
                <a:gridCol w="1512168"/>
                <a:gridCol w="1728192"/>
                <a:gridCol w="1944215"/>
              </a:tblGrid>
              <a:tr h="2924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1четв.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 за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79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28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28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095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 русского языка и литературы 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Холохоева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П.Б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2298943"/>
              </p:ext>
            </p:extLst>
          </p:nvPr>
        </p:nvGraphicFramePr>
        <p:xfrm>
          <a:off x="251520" y="764704"/>
          <a:ext cx="84897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462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57050"/>
              </p:ext>
            </p:extLst>
          </p:nvPr>
        </p:nvGraphicFramePr>
        <p:xfrm>
          <a:off x="395536" y="404664"/>
          <a:ext cx="8136904" cy="5688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029400"/>
                <a:gridCol w="1261073"/>
                <a:gridCol w="1388337"/>
                <a:gridCol w="1544971"/>
                <a:gridCol w="1544971"/>
              </a:tblGrid>
              <a:tr h="21879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за 1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928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качества знаний учащихся по предмету  История Казахстана за 1 полугодие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2013 - 2014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учебного года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81016767"/>
              </p:ext>
            </p:extLst>
          </p:nvPr>
        </p:nvGraphicFramePr>
        <p:xfrm>
          <a:off x="251520" y="1124744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98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81" y="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1.Создать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для непрерывного повышения уровня профессиональной компетентности учителей и совершенствования их деятельности с учетом основных направлений инновационной работы школы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2.Совершенствовать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мониторинга и диагностики успешности образования, уровня профессиональной компетентности и методической подготовки педагогов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3.Обеспечить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внедрение в УВП новых образовательных технологий, в том числе развивающих,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информационных.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4.Привести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систему работу учителей по темам самообразования как на уровне школы, так города и области, активизировать работу по выявлению и обобщению актуального передового педагогического опыта.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5.Создать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для развития познавательных и интеллектуальных способностей учащихся через различные формы внеклассной работы по предметам.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6.Стимулировать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педагогов школы в районных семинарах, педагогических чтениях, а также участие в национальных проектах,  районных,  областных программах по различным направлениям образовательной деятельности.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7.Ориентировать педагогических работников на ценностные установки, цели, задачи, определенные государственным стандартом, отбор форм и методов образовательной деятельности, ориентированной на развитие интеллектуально-творческого и социально- психологического потенциала личности ребенка;</a:t>
            </a:r>
          </a:p>
        </p:txBody>
      </p:sp>
    </p:spTree>
    <p:extLst>
      <p:ext uri="{BB962C8B-B14F-4D97-AF65-F5344CB8AC3E}">
        <p14:creationId xmlns:p14="http://schemas.microsoft.com/office/powerpoint/2010/main" val="910146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46237"/>
              </p:ext>
            </p:extLst>
          </p:nvPr>
        </p:nvGraphicFramePr>
        <p:xfrm>
          <a:off x="179512" y="116632"/>
          <a:ext cx="8856984" cy="6894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473"/>
                <a:gridCol w="1657099"/>
                <a:gridCol w="1735706"/>
                <a:gridCol w="1735706"/>
              </a:tblGrid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кач1 чет.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7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041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88508722"/>
              </p:ext>
            </p:extLst>
          </p:nvPr>
        </p:nvGraphicFramePr>
        <p:xfrm>
          <a:off x="539553" y="764704"/>
          <a:ext cx="81369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690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11123"/>
              </p:ext>
            </p:extLst>
          </p:nvPr>
        </p:nvGraphicFramePr>
        <p:xfrm>
          <a:off x="467544" y="476668"/>
          <a:ext cx="8064895" cy="6048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07"/>
                <a:gridCol w="1157058"/>
                <a:gridCol w="1295093"/>
                <a:gridCol w="1439217"/>
                <a:gridCol w="1439217"/>
                <a:gridCol w="1438203"/>
              </a:tblGrid>
              <a:tr h="2419470">
                <a:tc row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кач.знан.за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кач.знан.за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90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85777504"/>
              </p:ext>
            </p:extLst>
          </p:nvPr>
        </p:nvGraphicFramePr>
        <p:xfrm>
          <a:off x="467544" y="260648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103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40521"/>
              </p:ext>
            </p:extLst>
          </p:nvPr>
        </p:nvGraphicFramePr>
        <p:xfrm>
          <a:off x="251519" y="29279"/>
          <a:ext cx="8623993" cy="6426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2432"/>
                <a:gridCol w="1389983"/>
                <a:gridCol w="1555806"/>
                <a:gridCol w="1555806"/>
                <a:gridCol w="1389983"/>
                <a:gridCol w="1389983"/>
              </a:tblGrid>
              <a:tr h="1671529">
                <a:tc rowSpan="1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кач.знан.за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кач.знан.за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0694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888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04" y="1039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качества знаний учащихся по предмету  Всемирная история за 1 полугодие 2013-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учебного года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57838"/>
              </p:ext>
            </p:extLst>
          </p:nvPr>
        </p:nvGraphicFramePr>
        <p:xfrm>
          <a:off x="204801" y="841388"/>
          <a:ext cx="8748972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4557"/>
                <a:gridCol w="2032047"/>
                <a:gridCol w="3312368"/>
              </a:tblGrid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 2 четв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603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36257160"/>
              </p:ext>
            </p:extLst>
          </p:nvPr>
        </p:nvGraphicFramePr>
        <p:xfrm>
          <a:off x="755576" y="548680"/>
          <a:ext cx="770485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8019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01644"/>
              </p:ext>
            </p:extLst>
          </p:nvPr>
        </p:nvGraphicFramePr>
        <p:xfrm>
          <a:off x="467543" y="332656"/>
          <a:ext cx="8064897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371"/>
                <a:gridCol w="1744638"/>
                <a:gridCol w="1987444"/>
                <a:gridCol w="1987444"/>
              </a:tblGrid>
              <a:tr h="452170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ГильмутдиноваГ.А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  за 2 четв.2013 г.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кач.знан.за 2 четв. 2013г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6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6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6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86180"/>
              </p:ext>
            </p:extLst>
          </p:nvPr>
        </p:nvGraphicFramePr>
        <p:xfrm>
          <a:off x="467543" y="2276869"/>
          <a:ext cx="799288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720"/>
                <a:gridCol w="1897379"/>
                <a:gridCol w="2438395"/>
                <a:gridCol w="2438395"/>
              </a:tblGrid>
              <a:tr h="409496">
                <a:tc row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 за 2 четв.2013 г.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кач.знан.за 2 четв. 2013г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1932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462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по предмету   ЧОП  за 1 полугодие   2013 – 2014     учебного 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66074"/>
              </p:ext>
            </p:extLst>
          </p:nvPr>
        </p:nvGraphicFramePr>
        <p:xfrm>
          <a:off x="1043608" y="1124743"/>
          <a:ext cx="6912769" cy="4264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4429"/>
                <a:gridCol w="1342780"/>
                <a:gridCol w="1342780"/>
                <a:gridCol w="1342780"/>
              </a:tblGrid>
              <a:tr h="1217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 за 2 четв.2013 г.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кач.знан.за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2013г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  А.М.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58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776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01064"/>
              </p:ext>
            </p:extLst>
          </p:nvPr>
        </p:nvGraphicFramePr>
        <p:xfrm>
          <a:off x="395536" y="404665"/>
          <a:ext cx="820891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5260"/>
                <a:gridCol w="1594551"/>
                <a:gridCol w="1594551"/>
                <a:gridCol w="1594551"/>
              </a:tblGrid>
              <a:tr h="6926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 за 2 четв.2013 г.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кач.знан.за 2 четв. 2013г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088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 Г.А.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0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0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30234"/>
              </p:ext>
            </p:extLst>
          </p:nvPr>
        </p:nvGraphicFramePr>
        <p:xfrm>
          <a:off x="539552" y="3068960"/>
          <a:ext cx="813690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5214"/>
                <a:gridCol w="1580563"/>
                <a:gridCol w="1580563"/>
                <a:gridCol w="1580563"/>
              </a:tblGrid>
              <a:tr h="71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 за 2 четв.2013 г.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кач.знан.за 2 четв. 2013г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905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А.М.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9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9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23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результат: </a:t>
            </a:r>
          </a:p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умений анализа, оценки и планирования педагогической деятельности и творческого поиска учителей с учетом внедрения инновационных технологий. 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540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462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по предмету   английский язык   за 1 полугодие   2013 – 2014     учебного  года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34902531"/>
              </p:ext>
            </p:extLst>
          </p:nvPr>
        </p:nvGraphicFramePr>
        <p:xfrm>
          <a:off x="35496" y="836713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1464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57903"/>
              </p:ext>
            </p:extLst>
          </p:nvPr>
        </p:nvGraphicFramePr>
        <p:xfrm>
          <a:off x="75726" y="-99392"/>
          <a:ext cx="9036495" cy="6766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324"/>
                <a:gridCol w="1456145"/>
                <a:gridCol w="1525218"/>
                <a:gridCol w="1525218"/>
                <a:gridCol w="1253590"/>
              </a:tblGrid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классы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Успеваемость 1 четверть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Успеваемость 2 четверть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Контрольные срезы 2 четверть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                 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Боранбаевам.С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М.С.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М.С.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М.С.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М.С.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  <a:tr h="175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902" marR="599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076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01094000"/>
              </p:ext>
            </p:extLst>
          </p:nvPr>
        </p:nvGraphicFramePr>
        <p:xfrm>
          <a:off x="539552" y="83671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208264"/>
            <a:ext cx="544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Нурмагамбетова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Д.К.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591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54587"/>
              </p:ext>
            </p:extLst>
          </p:nvPr>
        </p:nvGraphicFramePr>
        <p:xfrm>
          <a:off x="611560" y="332656"/>
          <a:ext cx="7560843" cy="5487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2226"/>
                <a:gridCol w="492932"/>
                <a:gridCol w="1181925"/>
                <a:gridCol w="984474"/>
                <a:gridCol w="886444"/>
                <a:gridCol w="985169"/>
                <a:gridCol w="984474"/>
                <a:gridCol w="1083199"/>
              </a:tblGrid>
              <a:tr h="1232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Д.К.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контр.срез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 декабрь 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контр.срез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декабрь  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1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чет.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2 чет .2013г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                 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82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82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14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13974017"/>
              </p:ext>
            </p:extLst>
          </p:nvPr>
        </p:nvGraphicFramePr>
        <p:xfrm>
          <a:off x="323528" y="548680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03648" y="1612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Боранбаева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М.С..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919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70110"/>
              </p:ext>
            </p:extLst>
          </p:nvPr>
        </p:nvGraphicFramePr>
        <p:xfrm>
          <a:off x="179511" y="404664"/>
          <a:ext cx="8784977" cy="5525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014"/>
                <a:gridCol w="572740"/>
                <a:gridCol w="1369245"/>
                <a:gridCol w="1144673"/>
                <a:gridCol w="1030771"/>
                <a:gridCol w="1145480"/>
                <a:gridCol w="1144673"/>
                <a:gridCol w="1259381"/>
              </a:tblGrid>
              <a:tr h="19874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М.С.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контр.срез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 декабрь 2013г.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контр.срез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декабрь  2013г.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1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чет.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2 чет .2013г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2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8789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35711105"/>
              </p:ext>
            </p:extLst>
          </p:nvPr>
        </p:nvGraphicFramePr>
        <p:xfrm>
          <a:off x="251521" y="620688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116632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Шумай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Л.В..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99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91993"/>
              </p:ext>
            </p:extLst>
          </p:nvPr>
        </p:nvGraphicFramePr>
        <p:xfrm>
          <a:off x="35497" y="93623"/>
          <a:ext cx="8928990" cy="6661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611"/>
                <a:gridCol w="560071"/>
                <a:gridCol w="1245844"/>
                <a:gridCol w="1122050"/>
                <a:gridCol w="1113270"/>
                <a:gridCol w="1368760"/>
                <a:gridCol w="1120295"/>
                <a:gridCol w="1244089"/>
              </a:tblGrid>
              <a:tr h="21102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Л,В.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 срез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декабрь 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Кон.срезна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декабрь 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%успев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качзнан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2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29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90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43025" y="2365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05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 пробных  тестирований  предметов гуманитарного цикла за 2 четверть  2013-14 гг.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65610"/>
              </p:ext>
            </p:extLst>
          </p:nvPr>
        </p:nvGraphicFramePr>
        <p:xfrm>
          <a:off x="323528" y="1268759"/>
          <a:ext cx="8640960" cy="54704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87376"/>
                <a:gridCol w="1709456"/>
                <a:gridCol w="1743928"/>
                <a:gridCol w="1800200"/>
              </a:tblGrid>
              <a:tr h="2446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2013-2014% успеваемости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  балл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Казахстана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2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16.7</a:t>
                      </a:r>
                      <a:endParaRPr lang="ru-RU" sz="2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829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   -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ШМО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гуманитарного цикла за первое полугодие                    2013-14 гг.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4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363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Качественный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  учителей  ШМО  гуманитарного цикла предметов.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49484"/>
              </p:ext>
            </p:extLst>
          </p:nvPr>
        </p:nvGraphicFramePr>
        <p:xfrm>
          <a:off x="0" y="357917"/>
          <a:ext cx="9144001" cy="621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892"/>
                <a:gridCol w="2626637"/>
                <a:gridCol w="2891875"/>
                <a:gridCol w="1503597"/>
              </a:tblGrid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стаж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1Ахметова А. Н.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лет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2ГильмутдиноваГ.А.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 директора по ВР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, обществоведение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лет 18 дней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3Крылова А.Д.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 директора по УВР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г.14 дней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4.Рахимова Р.Р.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лет 18 месяцев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5.Шумай Л.В.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ШМО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года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Холохоева П.Б.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лет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 А.М.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категории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, обществоведение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стажа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8.Боранбаева М.С.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 Без категории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2,6г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9.Нурмагамбетова Д.К.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 Без категории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стажа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4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10.Шакирянова М.Р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Высшее педагогическое Без категории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</a:t>
                      </a:r>
                      <a:endParaRPr lang="ru-RU" sz="11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стажа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6259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3148"/>
              </p:ext>
            </p:extLst>
          </p:nvPr>
        </p:nvGraphicFramePr>
        <p:xfrm>
          <a:off x="251520" y="188640"/>
          <a:ext cx="8280921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440160"/>
                <a:gridCol w="2059525"/>
                <a:gridCol w="2044931"/>
                <a:gridCol w="1008113"/>
              </a:tblGrid>
              <a:tr h="414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педагога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Практический выход</a:t>
                      </a: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заслушивается</a:t>
                      </a: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планы</a:t>
                      </a: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74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Ахметова А. Н.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 творческих заданий  на уроках литературы как одно из условий  формирования субъект- субъектных отношений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 в 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журнале «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Роль методической службы в организации самообразования педагогов» Стр.5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«Система работы школы по подготовке к ЕНТ» </a:t>
                      </a: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методического кабинета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методического кабинета  Отдела   образования  </a:t>
                      </a: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г.Караганды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 Развитие профессиональных  компетенций  современного менеджера  как условие  повышения  качества образования. Материалы  XIV региональной научно – практической   конференции.»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Совещания,методсоветы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187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64403"/>
              </p:ext>
            </p:extLst>
          </p:nvPr>
        </p:nvGraphicFramePr>
        <p:xfrm>
          <a:off x="179512" y="44624"/>
          <a:ext cx="8424936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677"/>
                <a:gridCol w="872256"/>
                <a:gridCol w="1953499"/>
                <a:gridCol w="2736304"/>
                <a:gridCol w="1800200"/>
              </a:tblGrid>
              <a:tr h="122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выход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заслушивается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планы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</a:tr>
              <a:tr h="6414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методика как один из методов развития функциональной грамотности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 « Применение проектной  технологии  на уроках и во внеклассной работе»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 в 1 Республиканской  дистанционной олимпиаде для учителей по предмету « История  Казахстана» 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участие1 Республиканской  дистанционной олимпиаде для учителей по предмету « Всемирная история».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 урок «Индустриализация».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и внеклассное мероприятие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Разработкаурока.5класс.ИсторияКазахстана«Сакскиеправители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внеклассногомероприятия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«</a:t>
                      </a:r>
                      <a:r>
                        <a:rPr lang="ru-RU" sz="1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Свояземляивгорстимила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Проектныеработпобедителейконкурсаучебно-исследовательскихработ1-гоуровня(5-7кл)42НПКМАНЮИ2012г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совещании при директоре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 №  48505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 № 47814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line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урок  по истории  Казахстана  в 11 классе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  2012 г на область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ШМО гуманитарного цикла с 19.11.12 -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21.11.13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Коллеги»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Сборникработпобедителейконкурсаучебно-исследовательскихработ1-гоуровня(5-7кл)42НПКМАНЮИ2012г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Проектные работы учащихся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учителя в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профессиональных </a:t>
                      </a:r>
                      <a:r>
                        <a:rPr lang="ru-RU" sz="1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урок и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внеклассное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  во время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недели ШМО гуманитарного цикла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0392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51866"/>
              </p:ext>
            </p:extLst>
          </p:nvPr>
        </p:nvGraphicFramePr>
        <p:xfrm>
          <a:off x="107504" y="-719558"/>
          <a:ext cx="8928992" cy="7475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152128"/>
                <a:gridCol w="3240360"/>
                <a:gridCol w="1519897"/>
                <a:gridCol w="1648455"/>
              </a:tblGrid>
              <a:tr h="2601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выход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заслушивается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планы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</a:tr>
              <a:tr h="68452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методика как один из методов развития функциональной грамотности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.«Метод проектов и его использование во внеурочной работе по предмету история».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Общешкольное мероприятие, посвященное открытию и закрытию школьной олимпиады 2012-2013 учебного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года.3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Общешкольное мероприятие – Слет отличников 2012-2013 учебного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года.4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Участие в проведении Дня семьи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2013Статья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«Результаты работы с одаренными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учащимися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»,«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учащихся»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Р.К.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 по обществоведческим дисциплинам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Олиимпиада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правовым дисциплинам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ПАРАСАТ»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ИсторияКазахстана«ТАРИХ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АТА»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.Социально- значимые проекты « казахстанская  модель трансформации общества»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История.Проектная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работа по Афганистану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Дебатный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турнир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.Конкурс исследовательских работ и творческих проектов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Мой учитель» презентация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« Юный юрист»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  <a:r>
                        <a:rPr lang="ru-RU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ивыступление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методсовете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сборникДДЮАпрель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совещание при директоре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городские олимпиады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дипломы  учащихся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Дистанционная 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КАРГУ кафедра политологии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образоательный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центр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Дарын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Проектные работы учащихся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учителя в разнообразных  профессиональных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урок и внеклассное мероприятие  во время проведения   недели ШМО гуманитарного цикла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0520" marR="105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044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50527"/>
              </p:ext>
            </p:extLst>
          </p:nvPr>
        </p:nvGraphicFramePr>
        <p:xfrm>
          <a:off x="35496" y="65116"/>
          <a:ext cx="8926571" cy="6668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3141"/>
                <a:gridCol w="1974297"/>
                <a:gridCol w="2636609"/>
                <a:gridCol w="2466583"/>
                <a:gridCol w="955941"/>
              </a:tblGrid>
              <a:tr h="2675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выход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заслушивается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</a:tr>
              <a:tr h="4824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Развитие функциональной грамотности учащихся через использование поискового метода на уроках русского языка и литературы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«Работа с текстом как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обучения осмысленному чтению»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Стр.375журнал методического кабинета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урок  и внеклассное мероприятие во время проведения недели ШМО гуманитарного цикла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опроса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работы по подготовке  учащихся  к ЕНТ  по предмету Русский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23.01.13 14.00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Образ моря по стихотворению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А.С.Пушкина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 К морю»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язык  « Афганистан в моей душе» Конкурс сочинений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Мой учитель» презентация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методического кабинета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Выступление  на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методсовете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Интегрированный урок  литературы, музыки 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живописи на 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работа учащегося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урок  и внеклассное мероприятие во время проведения недели ШМО гуманитарного цикла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5961" marR="159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826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2267"/>
              </p:ext>
            </p:extLst>
          </p:nvPr>
        </p:nvGraphicFramePr>
        <p:xfrm>
          <a:off x="395535" y="404664"/>
          <a:ext cx="8280921" cy="658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916"/>
                <a:gridCol w="1982485"/>
                <a:gridCol w="2039871"/>
                <a:gridCol w="2640649"/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заслушивается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</a:t>
                      </a:r>
                      <a:r>
                        <a:rPr lang="ru-RU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выход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76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текстом  как один из методов развития  функциональной грамотности 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текстом как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обучения осмысленному чтению»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Стр.375 журнал методического кабинета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методического кабинета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5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94209"/>
              </p:ext>
            </p:extLst>
          </p:nvPr>
        </p:nvGraphicFramePr>
        <p:xfrm>
          <a:off x="1728" y="-729791"/>
          <a:ext cx="9073007" cy="7559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904"/>
                <a:gridCol w="792088"/>
                <a:gridCol w="2990570"/>
                <a:gridCol w="3096344"/>
                <a:gridCol w="936101"/>
              </a:tblGrid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выход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заслушивается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планы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</a:tr>
              <a:tr h="7200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</a:t>
                      </a: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функциональной грамотности  учащихся  на уроках английского языка  через использование  игровых технологий и ИКТ.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Мотивационная обеспеченность уроков английского языка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Стр.396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журнал методического кабинета 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Motivation 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ensuring of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English lessons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функциональной грамотности на уроках английского языка»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 в Нью Йорке и в Караганде» диплом 3 место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 и внеклассное мероприятие  во время проведения недели гуманитарного цикла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Весенний калейдоскоп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Фестиваль американской песни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URFODU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Бритиш 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Бульдог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Кенгуру- лингвист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методического кабинета Отдела  образования  г Караганды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Language teaching and learning: challenges and opportunities”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Proceeding book of the 10- </a:t>
                      </a:r>
                      <a:r>
                        <a:rPr lang="en-U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Research and Practical Conference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Kazakhsnan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English </a:t>
                      </a:r>
                      <a:r>
                        <a:rPr lang="en-US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Asssosiation.Karaganda</a:t>
                      </a: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Astana 2012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май 2012 -13 </a:t>
                      </a:r>
                      <a:r>
                        <a:rPr lang="ru-RU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 – практическая конференция выступление на городской секции и статья в журнале 15 региональной научно- практической конференции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конкурс разработок  об Америке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29.03.13 библиотека им. Гоголя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с 19.11.12г- 21.11.12г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</a:t>
                      </a: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место грамота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олимпиада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Международная олимпиада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Открытый урок  и внеклассное мероприятие во время проведения недели ШМО гуманитарного цикла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88" marR="190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2326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педагогов ШМО в работе педагогического совета, методических совещаний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9114"/>
              </p:ext>
            </p:extLst>
          </p:nvPr>
        </p:nvGraphicFramePr>
        <p:xfrm>
          <a:off x="107504" y="980728"/>
          <a:ext cx="8712967" cy="47930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04019"/>
                <a:gridCol w="2904019"/>
                <a:gridCol w="2904929"/>
              </a:tblGrid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выступления и форма представления (презентация, доклад, др.)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129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Адаптационный период  учащихся 5- х классов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 успеваемости  и качества  знаний  за 1 четверть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Всеобуч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и доклад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и доклад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и доклад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Шакирянова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1351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 1 тура и Республиканской олимпиады по предметам гуманитарного цикла 2013-14 </a:t>
            </a:r>
            <a:r>
              <a:rPr 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Школьная олимпиада проходила 5 ноября 2013 года В параллелях 5-7 классы  по английскому языку приняли участие 19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учащихсяю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самыми лучшими учащимися  стали : в параллелях 5 – х классов – 1 место – Болдырев Давид , 2 место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Айсина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Сабина ,и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Моренова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Алина.3- е место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Куур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Елизавета. В параллели 8 – х классов – 1 место заняла Мирошниченко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Анна..В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старших классах , с 9-го – 11 класс , среди 14 участников  занятые места распределились следующим образом.- 1  место  среди  9-х классов заняла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Муртазина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Татьяна, , в  10 классе1 место - Кружкова Адель , в 11 классе 1 место - 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БагатееваКоринна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 Учителя , подготовившие призёров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Боранбаева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М.С. 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Шумай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Л.В. По предмету русский язык  общее количество 22 учащихся : 6 классы- 1 место –Киреева Софья, 2 место –Ринг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Аделина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3 место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Намысова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Аида7класс – 1 место – Конева Анна , 2 место -   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Битнер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Ольга      , 3 место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Келлер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Виолетта.8 класс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Намысова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Алина. В 10, 11 классах  – победителей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нет.Учителя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подготовившие призёров – Крылова А.Д.,. ,Рахимова Р.Р. Обществоведческие дисциплины на город  будет представлять Григорьева Виктория , учащаяся 11 класса. Учитель , подготовивший   призёра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Гильмутдинова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Г.А.</a:t>
            </a:r>
          </a:p>
        </p:txBody>
      </p:sp>
    </p:spTree>
    <p:extLst>
      <p:ext uri="{BB962C8B-B14F-4D97-AF65-F5344CB8AC3E}">
        <p14:creationId xmlns:p14="http://schemas.microsoft.com/office/powerpoint/2010/main" val="20824544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972" y="0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участия школьников  в  олимпиадах 2013-14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10783"/>
              </p:ext>
            </p:extLst>
          </p:nvPr>
        </p:nvGraphicFramePr>
        <p:xfrm>
          <a:off x="107504" y="428364"/>
          <a:ext cx="8784976" cy="6400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90444"/>
                <a:gridCol w="827753"/>
                <a:gridCol w="4166779"/>
              </a:tblGrid>
              <a:tr h="4551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3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 дисциплины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илитература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  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КИО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 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истории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ЭУ 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Казпотребсоюза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кафедра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Социальной работы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социально-политических дисциплин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Григорьева Валерия  (11класс)- участие 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Коваленко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Виктория.(10класс).- </a:t>
                      </a:r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участиеНамысова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Алина  (8класс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Мирошниченко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Анна  (8класс) - 8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Участие -Кружкова А. (10класс)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Богатеева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К. (11класс)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Гром 4 место- Яна Гром(7класс)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место-7 место-Яна Гром(7класс)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Разумов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Юрий (11класс)-  2 место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849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участия школьников в творческих  конкурсах 2013-14г.г.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28519"/>
              </p:ext>
            </p:extLst>
          </p:nvPr>
        </p:nvGraphicFramePr>
        <p:xfrm>
          <a:off x="647564" y="1196752"/>
          <a:ext cx="7920880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07089"/>
                <a:gridCol w="1730877"/>
                <a:gridCol w="3782914"/>
              </a:tblGrid>
              <a:tr h="533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воучащихся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места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2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 .Юный переводчик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История. Конкурс творческих работ «Экспо -2017»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r>
                        <a:rPr lang="kk-KZ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Багатеева Коринна,Соколова Анастасия.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(11 класс)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место-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НакинаЖанара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Диплом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Матвеенкова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Приходько Олег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Коваленко Татьяна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Никонова Екатерина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Суслова Алена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 Ирина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Шикуткина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Светлана-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благодарственные письма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21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40163"/>
              </p:ext>
            </p:extLst>
          </p:nvPr>
        </p:nvGraphicFramePr>
        <p:xfrm>
          <a:off x="107503" y="188640"/>
          <a:ext cx="8856983" cy="65500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7310"/>
                <a:gridCol w="1397934"/>
                <a:gridCol w="944589"/>
                <a:gridCol w="1018203"/>
                <a:gridCol w="1018203"/>
                <a:gridCol w="1000711"/>
                <a:gridCol w="1000711"/>
                <a:gridCol w="1019661"/>
                <a:gridCol w="1019661"/>
              </a:tblGrid>
              <a:tr h="2493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000">
                          <a:effectLst/>
                        </a:rPr>
                        <a:t>Технологии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Игровые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 метод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Постанова проблемных вопросов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Критическое мышление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ИКТ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Разноуровневое обучение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Рейтинговая система щценивания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8099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Ахметова АягульНурабаевна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7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Гильмутдинова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24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Крылова А.Д.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90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Шакирянова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24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Рахимова Р.Р.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911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Холохоева П.Б.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924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 Л.В.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860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 М.С.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65900" algn="l"/>
                        </a:tabLst>
                      </a:pP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73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Нурмагамбетова Д.К.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860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kk-KZ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Халлирахманова А.М.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6641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163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участия школьников в  международных и интеллектуальных конкурсах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24129"/>
              </p:ext>
            </p:extLst>
          </p:nvPr>
        </p:nvGraphicFramePr>
        <p:xfrm>
          <a:off x="179512" y="1556792"/>
          <a:ext cx="8784976" cy="36978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94537"/>
                <a:gridCol w="1460223"/>
                <a:gridCol w="4130216"/>
              </a:tblGrid>
              <a:tr h="649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  учащихся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места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 «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Акбота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учеников -дипломы </a:t>
                      </a:r>
                      <a:r>
                        <a:rPr lang="ru-RU" sz="2000" b="1" kern="120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степени;1 ученик – диплом 2 степени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История .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Марафон «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Парасат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».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учеников – 1 место, 4 ученика – 2 место,1 ученик -3 место,5 учеников – 4 место,3 ученика – 5 место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4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.мини-викторина, посвященная  Дню Первого Президента Республики Казахстан,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учеников – 1 место,6 учеников – 2 место,5 учеников – 3 место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0512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15341"/>
              </p:ext>
            </p:extLst>
          </p:nvPr>
        </p:nvGraphicFramePr>
        <p:xfrm>
          <a:off x="457200" y="3771741"/>
          <a:ext cx="254000" cy="1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86917"/>
            <a:ext cx="9245801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Достижения учащихся ШМО гуманитарного цикла :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 и литература -Коваленко Виктория.(10класс).- участие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Намысова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Алина  (8класс )- 16 место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Русский язык КИО город 4 место- Яна Гром(7класс)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Область 7 место-Яна Гром(7класс)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Писаренко Е. – диплом 2 степени.</a:t>
            </a:r>
            <a:r>
              <a:rPr lang="ru-RU" sz="1600" dirty="0" smtClean="0">
                <a:effectLst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Русский язык «</a:t>
            </a:r>
            <a:r>
              <a:rPr lang="ru-RU" sz="1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Акбота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» Приходько О., </a:t>
            </a:r>
            <a:r>
              <a:rPr lang="ru-RU" sz="1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Кыздырбеков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Т.</a:t>
            </a:r>
          </a:p>
          <a:p>
            <a:pPr>
              <a:spcAft>
                <a:spcPts val="0"/>
              </a:spcAft>
            </a:pPr>
            <a:r>
              <a:rPr lang="ru-RU" sz="1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Байбекова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А., </a:t>
            </a:r>
            <a:r>
              <a:rPr lang="ru-RU" sz="1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Сергина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А., </a:t>
            </a:r>
            <a:r>
              <a:rPr lang="ru-RU" sz="1600" b="1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Шарова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Д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Никонова Н. (7 класс )– дипломы 3 степени</a:t>
            </a:r>
            <a:r>
              <a:rPr lang="ru-RU" sz="1600" dirty="0" smtClean="0">
                <a:effectLst/>
              </a:rPr>
              <a:t>;</a:t>
            </a:r>
            <a:endParaRPr lang="ru-RU" sz="1600" b="1" dirty="0" smtClean="0">
              <a:effectLst/>
              <a:latin typeface="Times New Roman"/>
              <a:ea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Ученики нашей школы 2-11-х классов приняли активной участие в областном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Интеллектуальном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марафоне«Парасат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27.12.2013 года в праздничной  торжественной обстановке были вручены дипломы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ценные призы за высокие результаты, показанные при ответах на вопросы марафона по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истории  Карагандинской области. Вопросы, связанные с историей нашей области,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предложенные ученикам в нынешнем учебном году, отличались особой сложностью.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Правильные ответы были возможны при особой старательности и упорстве участников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марафона.  При подведении итогов  ученики школы завоевали дипломы  и призы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первое место – сотовые телефоны:1 место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Радучич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Лина (5 класс),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Колпакова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Дарья (6 класс),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Амина (6 класс)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Битнер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Ольга (7 класс),Приходько Олег (7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место -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Саранчукова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Анастасия (5 класс),Чеботарева Карина (6 класс),Лившиц Евгения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 класс) ,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Фильчуков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Олег (7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место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Матвеенкова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Мария (7 класс),4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местоВтюрина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Алена (8 класс),Глухова Алиса (10 класс) 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Кручинина Елизавета (10 класс) ,Селиванов Максим (10 класс),Григорьева Валерия (11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место - Степанова Валерия (8 класс),Фомченко Екатерина (9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Соколова Анастасия (11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902152" y="302360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" algn="l"/>
                <a:tab pos="1060450" algn="ct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754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Учащиеся нашей школы приняли активное участие в мини-викторине, посвященной Дню Первого Президента Республики Казахстан,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проведенной  Отделом образования города Караганды с целью  расширения  знаний  учащихся о лидере нашей страны.  В викторине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приняли участие более 180 учеников.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Особые успехи ,отвечая на вопросы викторины продемонстрировали следующие ученики: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место -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Салимов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Руслан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Ширинских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Анастасия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Смирнова Алина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Быченко Анастасия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Лившиц Евгения (7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Коваленко Татьяна (10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место -Осипова Татьяна  (5 класс(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Самойлюк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Анастасия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Фафенрод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Яна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Конева Анна (7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Матвеенкова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Мария (7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Шикуткина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Алена (10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место -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Втюрина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Дарья (5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Колпакова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Дарья (6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Мосин Виталий (6 класс),Никонова Нина (7класс),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Гайдарова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Ангелина (10 класс)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должны знать историю нашей страны, гордиться патриотами нашего государства, стараться быть достойными гражданами нашей страны!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1060450" algn="ct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576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Протоколы заседаний ШМО гуманитарного цикла на 2013 -14 учебный год</a:t>
            </a:r>
          </a:p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331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99134"/>
              </p:ext>
            </p:extLst>
          </p:nvPr>
        </p:nvGraphicFramePr>
        <p:xfrm>
          <a:off x="251521" y="1340769"/>
          <a:ext cx="8352927" cy="52108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9817"/>
                <a:gridCol w="6562950"/>
                <a:gridCol w="1440160"/>
              </a:tblGrid>
              <a:tr h="4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Рассматриваемые </a:t>
                      </a: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3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плана работы ШМО гуманитарного цикла на 2012-2013г.Ознакомление педагогов с инструктивно – методическим письмом Единый орфографический режим.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Зав.МО Шумай Л.В.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3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 тем по самообразованию .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Функциональные обязанности учителей МО.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 программ по факультативным курсам предметов  гуманитарного цикла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программ  по раннему изучению иностранного языка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8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графика прведения  недели ко Дню языков и участия предметников . Обсуждение графика прведения  недели ШМО гуманитарного цикла </a:t>
                      </a: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4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плана работы МО по подготовке к ВОУД, ЕНТ в 2013-2014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проведению  входных контрольных работ в 5-11классах.Предварительная диагностика умений и навыков учащихся.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47000"/>
            <a:ext cx="698477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Заседание  №1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31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августа</a:t>
            </a:r>
            <a:r>
              <a:rPr lang="kk-KZ" sz="20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627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Заседание №2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«11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октя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бря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kk-KZ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59772"/>
              </p:ext>
            </p:extLst>
          </p:nvPr>
        </p:nvGraphicFramePr>
        <p:xfrm>
          <a:off x="395535" y="980728"/>
          <a:ext cx="8496945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5850"/>
                <a:gridCol w="6446217"/>
                <a:gridCol w="1694878"/>
              </a:tblGrid>
              <a:tr h="189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Рассматриваемые вопросы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9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входных контрольных работ по предметам ШМО гум.цикла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5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Проверка тетрадей по контрольным работам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9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Подготовка  к участию в школьной  олимпиаде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9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 недели ко Дню языков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 педагоги МО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Работа учителей по планам самообразования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заданий в 5 -8 классов  для  проведения 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Республиканской олимпиад</a:t>
                      </a: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общеобразовательным предметам (1 этап - школьный)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ШумайЛ.В. педагоги МО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829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Заседание №3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«8» 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ноября</a:t>
            </a:r>
            <a:r>
              <a:rPr lang="kk-KZ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458696"/>
              </p:ext>
            </p:extLst>
          </p:nvPr>
        </p:nvGraphicFramePr>
        <p:xfrm>
          <a:off x="395536" y="1556792"/>
          <a:ext cx="8208912" cy="34159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786"/>
                <a:gridCol w="6222859"/>
                <a:gridCol w="1642267"/>
              </a:tblGrid>
              <a:tr h="42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Рассматриваемые вопросы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7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и качество знаний за 1 –ую четверть 2012-2013 г.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 Педагоги ШМО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адаптации 5-х и 10-х классов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7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 пробных ЕНТ и ВОУД  по предметам гуманитарного цикла.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 Педагоги ШМО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3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Отчёт по теме самообразования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43025" y="325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008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Заседание №4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«22»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10566"/>
              </p:ext>
            </p:extLst>
          </p:nvPr>
        </p:nvGraphicFramePr>
        <p:xfrm>
          <a:off x="539552" y="1772816"/>
          <a:ext cx="7920880" cy="24256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724"/>
                <a:gridCol w="6009185"/>
                <a:gridCol w="1579971"/>
              </a:tblGrid>
              <a:tr h="606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Рассматриваемые вопросы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2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 педагогов ШМО со справкой по итогам   аттестации  КГУ  средней  общеобразовательной школы № 62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ШумайЛ.В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6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Разное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МО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8011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Заседание №5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января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51326"/>
              </p:ext>
            </p:extLst>
          </p:nvPr>
        </p:nvGraphicFramePr>
        <p:xfrm>
          <a:off x="539552" y="1196752"/>
          <a:ext cx="7416824" cy="40859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614"/>
                <a:gridCol w="5622408"/>
                <a:gridCol w="1483802"/>
              </a:tblGrid>
              <a:tr h="495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Рассматриваемые вопросы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85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Итоги успеваемости и качества знаний за 1 полугодие и анализ  пробных ЕНТ по предметам гуманитарного цикла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Шумай Л.В. Педагоги ШМО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0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  прохождения  ГОСО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Шумай Л.В. Педагоги ШМО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1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Отчёт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теме самообразования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Боранбаева М.С.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650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24" y="33265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устранения этих проблем намечены следующие задачи: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1.Использовать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уроках  предметов гуманитарного цикла приемы и формы работы, активизирующие мыслительную деятельность учащихся и развивающие их самостоятельность, помогающие осуществлять обратную связь с учётом возрастных особенностей учащихся.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2.Рекомендовать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учителям ШМО  гуманитарного цикла  посещать  семинары и проблемные курсы для повышения своего профессионального мастерства.  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Рекомендовать учителю английского языка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Нурмагамбетовой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Д.К.  провести работу по  повышению мотивации к изучению предмета   в 6 А - ом классе.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Рекомендовать учителю  русского языка 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Холохоевой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П.Б. провести работу по  повышению мотивации к изучению  предмета   в 9-х  классах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5.Рекомендовать учителю  русского языка Рахимовой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Р.Р..провести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работу по  повышению мотивации к изучению предмета    в 6А   классе.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Рекомендовать учителям  МО  улучшить  связь с родителями  учащихся  в параллелях всех классов.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Продолжить  работу с учениками, имеющими высокую мотивацию к изучению предметов гуманитарного цикла с выходом на результат.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Осуществлять дифференцированный и индивидуальный подход при работе с слабоуспевающими учащимися с целью повышения мотивации.</a:t>
            </a:r>
          </a:p>
        </p:txBody>
      </p:sp>
    </p:spTree>
    <p:extLst>
      <p:ext uri="{BB962C8B-B14F-4D97-AF65-F5344CB8AC3E}">
        <p14:creationId xmlns:p14="http://schemas.microsoft.com/office/powerpoint/2010/main" val="59145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52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Прохождение  курсов  педагогов ШМО  в первом полугодии  2013-14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0681"/>
              </p:ext>
            </p:extLst>
          </p:nvPr>
        </p:nvGraphicFramePr>
        <p:xfrm>
          <a:off x="1475656" y="2276872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37626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курсов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Рахимова Рима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Рашитовна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0068022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86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80728"/>
            <a:ext cx="864096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РАБОТА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 знаний учащихся по предметам ШМО в динамике за 3 года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523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238267"/>
            <a:ext cx="33861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60901"/>
              </p:ext>
            </p:extLst>
          </p:nvPr>
        </p:nvGraphicFramePr>
        <p:xfrm>
          <a:off x="467544" y="1412776"/>
          <a:ext cx="8064896" cy="425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018"/>
                <a:gridCol w="3288646"/>
                <a:gridCol w="2088232"/>
              </a:tblGrid>
              <a:tr h="883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4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успеваемости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качества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9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4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4000" b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64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4448</Words>
  <Application>Microsoft Office PowerPoint</Application>
  <PresentationFormat>Экран (4:3)</PresentationFormat>
  <Paragraphs>2132</Paragraphs>
  <Slides>69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65</cp:revision>
  <dcterms:created xsi:type="dcterms:W3CDTF">2014-01-31T02:16:57Z</dcterms:created>
  <dcterms:modified xsi:type="dcterms:W3CDTF">2014-01-31T08:50:18Z</dcterms:modified>
</cp:coreProperties>
</file>