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9" r:id="rId4"/>
    <p:sldId id="263" r:id="rId5"/>
    <p:sldId id="261" r:id="rId6"/>
    <p:sldId id="262" r:id="rId7"/>
    <p:sldId id="258"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0"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30" autoAdjust="0"/>
    <p:restoredTop sz="91121" autoAdjust="0"/>
  </p:normalViewPr>
  <p:slideViewPr>
    <p:cSldViewPr>
      <p:cViewPr varScale="1">
        <p:scale>
          <a:sx n="50" d="100"/>
          <a:sy n="50" d="100"/>
        </p:scale>
        <p:origin x="-4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070CA-48B9-4748-97BE-B1F8A06FEB87}" type="datetimeFigureOut">
              <a:rPr lang="ru-RU" smtClean="0"/>
              <a:pPr/>
              <a:t>17.04.2014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AF9E6B-534C-4581-AF10-933A8694299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9AF9E6B-534C-4581-AF10-933A86942998}"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CCA8E4D-30FC-4E6F-B529-C20ACC059166}" type="datetimeFigureOut">
              <a:rPr lang="ru-RU" smtClean="0"/>
              <a:pPr/>
              <a:t>17.04.2014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A77580D-5239-4C8C-8B23-0B67484B9024}"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CA8E4D-30FC-4E6F-B529-C20ACC059166}" type="datetimeFigureOut">
              <a:rPr lang="ru-RU" smtClean="0"/>
              <a:pPr/>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77580D-5239-4C8C-8B23-0B67484B9024}" type="slidenum">
              <a:rPr lang="ru-RU" smtClean="0"/>
              <a:pPr/>
              <a:t>‹#›</a:t>
            </a:fld>
            <a:endParaRPr lang="ru-RU"/>
          </a:p>
        </p:txBody>
      </p:sp>
    </p:spTree>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CA8E4D-30FC-4E6F-B529-C20ACC059166}" type="datetimeFigureOut">
              <a:rPr lang="ru-RU" smtClean="0"/>
              <a:pPr/>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77580D-5239-4C8C-8B23-0B67484B9024}" type="slidenum">
              <a:rPr lang="ru-RU" smtClean="0"/>
              <a:pPr/>
              <a:t>‹#›</a:t>
            </a:fld>
            <a:endParaRPr lang="ru-RU"/>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CA8E4D-30FC-4E6F-B529-C20ACC059166}" type="datetimeFigureOut">
              <a:rPr lang="ru-RU" smtClean="0"/>
              <a:pPr/>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77580D-5239-4C8C-8B23-0B67484B9024}" type="slidenum">
              <a:rPr lang="ru-RU" smtClean="0"/>
              <a:pPr/>
              <a:t>‹#›</a:t>
            </a:fld>
            <a:endParaRPr lang="ru-RU"/>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CCA8E4D-30FC-4E6F-B529-C20ACC059166}" type="datetimeFigureOut">
              <a:rPr lang="ru-RU" smtClean="0"/>
              <a:pPr/>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A77580D-5239-4C8C-8B23-0B67484B902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CCA8E4D-30FC-4E6F-B529-C20ACC059166}" type="datetimeFigureOut">
              <a:rPr lang="ru-RU" smtClean="0"/>
              <a:pPr/>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77580D-5239-4C8C-8B23-0B67484B9024}" type="slidenum">
              <a:rPr lang="ru-RU" smtClean="0"/>
              <a:pPr/>
              <a:t>‹#›</a:t>
            </a:fld>
            <a:endParaRPr lang="ru-RU"/>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CCA8E4D-30FC-4E6F-B529-C20ACC059166}" type="datetimeFigureOut">
              <a:rPr lang="ru-RU" smtClean="0"/>
              <a:pPr/>
              <a:t>17.04.2014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77580D-5239-4C8C-8B23-0B67484B9024}" type="slidenum">
              <a:rPr lang="ru-RU" smtClean="0"/>
              <a:pPr/>
              <a:t>‹#›</a:t>
            </a:fld>
            <a:endParaRPr lang="ru-RU"/>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CCA8E4D-30FC-4E6F-B529-C20ACC059166}" type="datetimeFigureOut">
              <a:rPr lang="ru-RU" smtClean="0"/>
              <a:pPr/>
              <a:t>17.04.2014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77580D-5239-4C8C-8B23-0B67484B9024}" type="slidenum">
              <a:rPr lang="ru-RU" smtClean="0"/>
              <a:pPr/>
              <a:t>‹#›</a:t>
            </a:fld>
            <a:endParaRPr lang="ru-RU"/>
          </a:p>
        </p:txBody>
      </p:sp>
    </p:spTree>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CA8E4D-30FC-4E6F-B529-C20ACC059166}" type="datetimeFigureOut">
              <a:rPr lang="ru-RU" smtClean="0"/>
              <a:pPr/>
              <a:t>17.04.2014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77580D-5239-4C8C-8B23-0B67484B9024}" type="slidenum">
              <a:rPr lang="ru-RU" smtClean="0"/>
              <a:pPr/>
              <a:t>‹#›</a:t>
            </a:fld>
            <a:endParaRPr lang="ru-RU"/>
          </a:p>
        </p:txBody>
      </p:sp>
    </p:spTree>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CCA8E4D-30FC-4E6F-B529-C20ACC059166}" type="datetimeFigureOut">
              <a:rPr lang="ru-RU" smtClean="0"/>
              <a:pPr/>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77580D-5239-4C8C-8B23-0B67484B9024}" type="slidenum">
              <a:rPr lang="ru-RU" smtClean="0"/>
              <a:pPr/>
              <a:t>‹#›</a:t>
            </a:fld>
            <a:endParaRPr lang="ru-RU"/>
          </a:p>
        </p:txBody>
      </p:sp>
    </p:spTree>
  </p:cSld>
  <p:clrMapOvr>
    <a:masterClrMapping/>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CCA8E4D-30FC-4E6F-B529-C20ACC059166}" type="datetimeFigureOut">
              <a:rPr lang="ru-RU" smtClean="0"/>
              <a:pPr/>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77580D-5239-4C8C-8B23-0B67484B9024}" type="slidenum">
              <a:rPr lang="ru-RU" smtClean="0"/>
              <a:pPr/>
              <a:t>‹#›</a:t>
            </a:fld>
            <a:endParaRPr lang="ru-RU"/>
          </a:p>
        </p:txBody>
      </p:sp>
    </p:spTree>
  </p:cSld>
  <p:clrMapOvr>
    <a:masterClrMapping/>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CCA8E4D-30FC-4E6F-B529-C20ACC059166}" type="datetimeFigureOut">
              <a:rPr lang="ru-RU" smtClean="0"/>
              <a:pPr/>
              <a:t>17.04.2014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77580D-5239-4C8C-8B23-0B67484B902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checker dir="ver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_________Microsoft_Office_Word1.doc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214422"/>
            <a:ext cx="8715404" cy="1428736"/>
          </a:xfrm>
        </p:spPr>
        <p:txBody>
          <a:bodyPr>
            <a:noAutofit/>
          </a:bodyPr>
          <a:lstStyle/>
          <a:p>
            <a:r>
              <a:rPr lang="ru-RU" sz="9000" b="1" dirty="0" smtClean="0"/>
              <a:t>Трудовая Караганда</a:t>
            </a:r>
            <a:endParaRPr lang="ru-RU" sz="9000" b="1" dirty="0"/>
          </a:p>
        </p:txBody>
      </p:sp>
      <p:sp>
        <p:nvSpPr>
          <p:cNvPr id="3" name="Подзаголовок 2"/>
          <p:cNvSpPr>
            <a:spLocks noGrp="1"/>
          </p:cNvSpPr>
          <p:nvPr>
            <p:ph type="subTitle" idx="1"/>
          </p:nvPr>
        </p:nvSpPr>
        <p:spPr>
          <a:xfrm>
            <a:off x="500034" y="2928934"/>
            <a:ext cx="7500990" cy="3000396"/>
          </a:xfrm>
        </p:spPr>
        <p:txBody>
          <a:bodyPr/>
          <a:lstStyle/>
          <a:p>
            <a:endParaRPr lang="ru-RU" dirty="0"/>
          </a:p>
        </p:txBody>
      </p:sp>
      <p:graphicFrame>
        <p:nvGraphicFramePr>
          <p:cNvPr id="1026" name="Object 2"/>
          <p:cNvGraphicFramePr>
            <a:graphicFrameLocks noChangeAspect="1"/>
          </p:cNvGraphicFramePr>
          <p:nvPr/>
        </p:nvGraphicFramePr>
        <p:xfrm>
          <a:off x="0" y="2794000"/>
          <a:ext cx="9358346" cy="4064000"/>
        </p:xfrm>
        <a:graphic>
          <a:graphicData uri="http://schemas.openxmlformats.org/presentationml/2006/ole">
            <p:oleObj spid="_x0000_s1026" name="Документ" r:id="rId3" imgW="9807053" imgH="6658964" progId="Word.Document.12">
              <p:embed/>
            </p:oleObj>
          </a:graphicData>
        </a:graphic>
      </p:graphicFrame>
    </p:spTree>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D:\Мои документы\Рабочий стол\180x139-images-stories-upload-vsedlyafronta.jpg"/>
          <p:cNvPicPr>
            <a:picLocks noGrp="1" noChangeAspect="1" noChangeArrowheads="1"/>
          </p:cNvPicPr>
          <p:nvPr>
            <p:ph idx="1"/>
          </p:nvPr>
        </p:nvPicPr>
        <p:blipFill>
          <a:blip r:embed="rId2"/>
          <a:srcRect/>
          <a:stretch>
            <a:fillRect/>
          </a:stretch>
        </p:blipFill>
        <p:spPr bwMode="auto">
          <a:xfrm>
            <a:off x="0" y="1"/>
            <a:ext cx="9144000" cy="685800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857256"/>
          </a:xfrm>
        </p:spPr>
        <p:txBody>
          <a:bodyPr/>
          <a:lstStyle/>
          <a:p>
            <a:r>
              <a:rPr lang="ru-RU" b="0" dirty="0" smtClean="0"/>
              <a:t>Шакиров </a:t>
            </a:r>
            <a:r>
              <a:rPr lang="ru-RU" b="0" dirty="0" err="1" smtClean="0"/>
              <a:t>Оразалы</a:t>
            </a:r>
            <a:r>
              <a:rPr lang="ru-RU" b="0" dirty="0" smtClean="0"/>
              <a:t> </a:t>
            </a:r>
            <a:r>
              <a:rPr lang="ru-RU" b="0" dirty="0" err="1" smtClean="0"/>
              <a:t>Шакирович</a:t>
            </a:r>
            <a:r>
              <a:rPr lang="ru-RU" b="0" dirty="0" smtClean="0"/>
              <a:t>.</a:t>
            </a:r>
            <a:endParaRPr lang="ru-RU" dirty="0"/>
          </a:p>
        </p:txBody>
      </p:sp>
      <p:pic>
        <p:nvPicPr>
          <p:cNvPr id="12290" name="Picture 2" descr="D:\Мои документы\Рабочий стол\TOIpS7qYINQ.jpg"/>
          <p:cNvPicPr>
            <a:picLocks noGrp="1" noChangeAspect="1" noChangeArrowheads="1"/>
          </p:cNvPicPr>
          <p:nvPr>
            <p:ph idx="1"/>
          </p:nvPr>
        </p:nvPicPr>
        <p:blipFill>
          <a:blip r:embed="rId2"/>
          <a:srcRect/>
          <a:stretch>
            <a:fillRect/>
          </a:stretch>
        </p:blipFill>
        <p:spPr bwMode="auto">
          <a:xfrm>
            <a:off x="1" y="1071546"/>
            <a:ext cx="6072197" cy="5786454"/>
          </a:xfrm>
          <a:prstGeom prst="rect">
            <a:avLst/>
          </a:prstGeom>
          <a:noFill/>
        </p:spPr>
      </p:pic>
      <p:sp>
        <p:nvSpPr>
          <p:cNvPr id="5" name="Прямоугольник 4"/>
          <p:cNvSpPr/>
          <p:nvPr/>
        </p:nvSpPr>
        <p:spPr>
          <a:xfrm>
            <a:off x="6143636" y="1071546"/>
            <a:ext cx="3000364" cy="6052186"/>
          </a:xfrm>
          <a:prstGeom prst="rect">
            <a:avLst/>
          </a:prstGeom>
        </p:spPr>
        <p:txBody>
          <a:bodyPr wrap="square">
            <a:spAutoFit/>
          </a:bodyPr>
          <a:lstStyle/>
          <a:p>
            <a:r>
              <a:rPr lang="ru-RU" dirty="0">
                <a:solidFill>
                  <a:schemeClr val="accent1">
                    <a:lumMod val="60000"/>
                    <a:lumOff val="40000"/>
                  </a:schemeClr>
                </a:solidFill>
              </a:rPr>
              <a:t>Награжден орденами "Знак Почета", "Трудового Красного Знамени", 6 медалями. Неоднократно избирался депутатом областного совета, делегатом съезда профсоюзов работников угольной промышленности, участвовал в работе экономической секции угольных отраслей стран СЭВ в г. Берлине. Звание «Почетный гражданин города Караганды» присвоено 26 апреля 1996 года за большой вклад в развитие угольной промышленности, активное участие в общественной жизни города.</a:t>
            </a:r>
          </a:p>
        </p:txBody>
      </p:sp>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D:\Мои документы\Рабочий стол\2259bc96be1d097c92d6adca876.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00174"/>
          </a:xfrm>
        </p:spPr>
        <p:txBody>
          <a:bodyPr>
            <a:normAutofit fontScale="90000"/>
          </a:bodyPr>
          <a:lstStyle/>
          <a:p>
            <a:r>
              <a:rPr lang="ru-RU" sz="2200" dirty="0" smtClean="0"/>
              <a:t>В годы ВОВ горняки Караганды 6 раз завоевывали Красное знамя Государственного Комитета Обороны, многие шахтеры были награждены орденами и медалями.</a:t>
            </a:r>
            <a:r>
              <a:rPr lang="ru-RU" dirty="0" smtClean="0"/>
              <a:t/>
            </a:r>
            <a:br>
              <a:rPr lang="ru-RU" dirty="0" smtClean="0"/>
            </a:br>
            <a:endParaRPr lang="ru-RU" dirty="0"/>
          </a:p>
        </p:txBody>
      </p:sp>
      <p:pic>
        <p:nvPicPr>
          <p:cNvPr id="14338" name="Picture 2" descr="D:\Мои документы\Рабочий стол\img0067.jpg"/>
          <p:cNvPicPr>
            <a:picLocks noGrp="1" noChangeAspect="1" noChangeArrowheads="1"/>
          </p:cNvPicPr>
          <p:nvPr>
            <p:ph idx="1"/>
          </p:nvPr>
        </p:nvPicPr>
        <p:blipFill>
          <a:blip r:embed="rId2"/>
          <a:srcRect/>
          <a:stretch>
            <a:fillRect/>
          </a:stretch>
        </p:blipFill>
        <p:spPr bwMode="auto">
          <a:xfrm>
            <a:off x="1" y="1285860"/>
            <a:ext cx="8858280" cy="5214974"/>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1143000"/>
          </a:xfrm>
        </p:spPr>
        <p:txBody>
          <a:bodyPr/>
          <a:lstStyle/>
          <a:p>
            <a:r>
              <a:rPr lang="ru-RU" dirty="0" err="1" smtClean="0"/>
              <a:t>Сакен</a:t>
            </a:r>
            <a:r>
              <a:rPr lang="ru-RU" dirty="0" smtClean="0"/>
              <a:t> </a:t>
            </a:r>
            <a:r>
              <a:rPr lang="ru-RU" dirty="0" err="1" smtClean="0"/>
              <a:t>Шоманов</a:t>
            </a:r>
            <a:endParaRPr lang="ru-RU" dirty="0"/>
          </a:p>
        </p:txBody>
      </p:sp>
      <p:sp>
        <p:nvSpPr>
          <p:cNvPr id="3" name="Содержимое 2"/>
          <p:cNvSpPr>
            <a:spLocks noGrp="1"/>
          </p:cNvSpPr>
          <p:nvPr>
            <p:ph idx="1"/>
          </p:nvPr>
        </p:nvSpPr>
        <p:spPr>
          <a:xfrm>
            <a:off x="857224" y="1285860"/>
            <a:ext cx="7829576" cy="5357850"/>
          </a:xfrm>
        </p:spPr>
        <p:txBody>
          <a:bodyPr>
            <a:normAutofit/>
          </a:bodyPr>
          <a:lstStyle/>
          <a:p>
            <a:r>
              <a:rPr lang="ru-RU" b="1" dirty="0" smtClean="0"/>
              <a:t>                                        </a:t>
            </a:r>
            <a:endParaRPr lang="ru-RU" dirty="0" smtClean="0"/>
          </a:p>
          <a:p>
            <a:pPr>
              <a:buNone/>
            </a:pPr>
            <a:r>
              <a:rPr lang="ru-RU" dirty="0" smtClean="0"/>
              <a:t>     Рано лишился матери, на шахту пришёл подростком. В 1942 году </a:t>
            </a:r>
            <a:r>
              <a:rPr lang="ru-RU" dirty="0" err="1" smtClean="0"/>
              <a:t>Сакен</a:t>
            </a:r>
            <a:r>
              <a:rPr lang="ru-RU" dirty="0" smtClean="0"/>
              <a:t> </a:t>
            </a:r>
            <a:r>
              <a:rPr lang="ru-RU" dirty="0" err="1" smtClean="0"/>
              <a:t>Шоманов</a:t>
            </a:r>
            <a:r>
              <a:rPr lang="ru-RU" dirty="0" smtClean="0"/>
              <a:t> был награжден медалью "За трудовое отличие", а в победном 1945-м – медалью "За доблестный труд в Великой Отечественной войне 1941-1945гг." Его китель Почётного шахтера украсили два ордена Ленина, а в 1948 году – Звезда героя </a:t>
            </a:r>
            <a:r>
              <a:rPr lang="ru-RU" dirty="0" err="1" smtClean="0"/>
              <a:t>социалистичсекого</a:t>
            </a:r>
            <a:r>
              <a:rPr lang="ru-RU" dirty="0" smtClean="0"/>
              <a:t> труда.  В 1956 году он ушёл на заслуженный отдых и почти полстолетия ещё прожил в почете и уважении, отметил свой столетний юбилей. </a:t>
            </a:r>
          </a:p>
          <a:p>
            <a:endParaRPr lang="ru-RU" dirty="0"/>
          </a:p>
        </p:txBody>
      </p:sp>
      <p:pic>
        <p:nvPicPr>
          <p:cNvPr id="15362" name="Picture 2" descr="D:\Мои документы\Рабочий стол\award10.jpg"/>
          <p:cNvPicPr>
            <a:picLocks noChangeAspect="1" noChangeArrowheads="1"/>
          </p:cNvPicPr>
          <p:nvPr/>
        </p:nvPicPr>
        <p:blipFill>
          <a:blip r:embed="rId2"/>
          <a:srcRect/>
          <a:stretch>
            <a:fillRect/>
          </a:stretch>
        </p:blipFill>
        <p:spPr bwMode="auto">
          <a:xfrm>
            <a:off x="214282" y="357166"/>
            <a:ext cx="1200150" cy="222885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Мустафа </a:t>
            </a:r>
            <a:r>
              <a:rPr lang="ru-RU" dirty="0" err="1" smtClean="0"/>
              <a:t>Айткулов</a:t>
            </a:r>
            <a:r>
              <a:rPr lang="ru-RU" dirty="0" smtClean="0"/>
              <a:t/>
            </a:r>
            <a:br>
              <a:rPr lang="ru-RU" dirty="0" smtClean="0"/>
            </a:br>
            <a:endParaRPr lang="ru-RU" dirty="0"/>
          </a:p>
        </p:txBody>
      </p:sp>
      <p:pic>
        <p:nvPicPr>
          <p:cNvPr id="16386" name="Picture 2" descr="D:\Мои документы\Рабочий стол\Aytkulov_Mustafa_gst48.jpg"/>
          <p:cNvPicPr>
            <a:picLocks noGrp="1" noChangeAspect="1" noChangeArrowheads="1"/>
          </p:cNvPicPr>
          <p:nvPr>
            <p:ph idx="1"/>
          </p:nvPr>
        </p:nvPicPr>
        <p:blipFill>
          <a:blip r:embed="rId2"/>
          <a:srcRect/>
          <a:stretch>
            <a:fillRect/>
          </a:stretch>
        </p:blipFill>
        <p:spPr bwMode="auto">
          <a:xfrm>
            <a:off x="1928794" y="1214422"/>
            <a:ext cx="6215106" cy="5429288"/>
          </a:xfrm>
          <a:prstGeom prst="rect">
            <a:avLst/>
          </a:prstGeom>
          <a:noFill/>
        </p:spPr>
      </p:pic>
      <p:pic>
        <p:nvPicPr>
          <p:cNvPr id="5" name="Picture 2" descr="D:\Мои документы\Рабочий стол\award10.jpg"/>
          <p:cNvPicPr>
            <a:picLocks noChangeAspect="1" noChangeArrowheads="1"/>
          </p:cNvPicPr>
          <p:nvPr/>
        </p:nvPicPr>
        <p:blipFill>
          <a:blip r:embed="rId3"/>
          <a:srcRect/>
          <a:stretch>
            <a:fillRect/>
          </a:stretch>
        </p:blipFill>
        <p:spPr bwMode="auto">
          <a:xfrm>
            <a:off x="214282" y="357166"/>
            <a:ext cx="1200150" cy="222885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143000"/>
          </a:xfrm>
        </p:spPr>
        <p:txBody>
          <a:bodyPr>
            <a:normAutofit fontScale="90000"/>
          </a:bodyPr>
          <a:lstStyle/>
          <a:p>
            <a:r>
              <a:rPr lang="ru-RU" dirty="0" err="1" smtClean="0"/>
              <a:t>Галиулла</a:t>
            </a:r>
            <a:r>
              <a:rPr lang="ru-RU" dirty="0" smtClean="0"/>
              <a:t> </a:t>
            </a:r>
            <a:r>
              <a:rPr lang="ru-RU" dirty="0" err="1" smtClean="0"/>
              <a:t>Хайруллович</a:t>
            </a:r>
            <a:r>
              <a:rPr lang="ru-RU" dirty="0" smtClean="0"/>
              <a:t> </a:t>
            </a:r>
            <a:r>
              <a:rPr lang="ru-RU" dirty="0" err="1" smtClean="0"/>
              <a:t>Хайруллин</a:t>
            </a:r>
            <a:r>
              <a:rPr lang="ru-RU" dirty="0" smtClean="0"/>
              <a:t>. </a:t>
            </a:r>
            <a:br>
              <a:rPr lang="ru-RU" dirty="0" smtClean="0"/>
            </a:br>
            <a:endParaRPr lang="ru-RU" dirty="0"/>
          </a:p>
        </p:txBody>
      </p:sp>
      <p:sp>
        <p:nvSpPr>
          <p:cNvPr id="3" name="Содержимое 2"/>
          <p:cNvSpPr>
            <a:spLocks noGrp="1"/>
          </p:cNvSpPr>
          <p:nvPr>
            <p:ph idx="1"/>
          </p:nvPr>
        </p:nvSpPr>
        <p:spPr>
          <a:xfrm>
            <a:off x="1000100" y="928670"/>
            <a:ext cx="7686700" cy="5929330"/>
          </a:xfrm>
        </p:spPr>
        <p:txBody>
          <a:bodyPr>
            <a:normAutofit/>
          </a:bodyPr>
          <a:lstStyle/>
          <a:p>
            <a:pPr>
              <a:buNone/>
            </a:pPr>
            <a:r>
              <a:rPr lang="ru-RU" dirty="0" smtClean="0"/>
              <a:t> </a:t>
            </a:r>
          </a:p>
          <a:p>
            <a:pPr>
              <a:buNone/>
            </a:pPr>
            <a:r>
              <a:rPr lang="ru-RU" dirty="0" smtClean="0"/>
              <a:t>	Герой Социалистического Труда, почетный шахтер. В горное дело </a:t>
            </a:r>
            <a:r>
              <a:rPr lang="ru-RU" dirty="0" err="1" smtClean="0"/>
              <a:t>Галиулла</a:t>
            </a:r>
            <a:r>
              <a:rPr lang="ru-RU" dirty="0" smtClean="0"/>
              <a:t> пришел еще пятнадцатилетним пареньком. Два ордена Ленина украсили грудь Почетного шахтера, полного кавалера знака "Шахтерская слава".Его труд высоко оценен обществом. Трое сыновей пошли по стопам отца. Своим героическим дедом сегодня гордятся шестеро внуков </a:t>
            </a:r>
            <a:r>
              <a:rPr lang="ru-RU" dirty="0" err="1" smtClean="0"/>
              <a:t>Хайруллиных</a:t>
            </a:r>
            <a:r>
              <a:rPr lang="ru-RU" dirty="0" smtClean="0"/>
              <a:t>.</a:t>
            </a:r>
            <a:endParaRPr lang="ru-RU" dirty="0"/>
          </a:p>
        </p:txBody>
      </p:sp>
      <p:pic>
        <p:nvPicPr>
          <p:cNvPr id="4" name="Picture 2" descr="D:\Мои документы\Рабочий стол\award10.jpg"/>
          <p:cNvPicPr>
            <a:picLocks noChangeAspect="1" noChangeArrowheads="1"/>
          </p:cNvPicPr>
          <p:nvPr/>
        </p:nvPicPr>
        <p:blipFill>
          <a:blip r:embed="rId2"/>
          <a:srcRect/>
          <a:stretch>
            <a:fillRect/>
          </a:stretch>
        </p:blipFill>
        <p:spPr bwMode="auto">
          <a:xfrm>
            <a:off x="0" y="357166"/>
            <a:ext cx="1200150" cy="222885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Жаксеит</a:t>
            </a:r>
            <a:r>
              <a:rPr lang="ru-RU" dirty="0" smtClean="0"/>
              <a:t> </a:t>
            </a:r>
            <a:r>
              <a:rPr lang="ru-RU" dirty="0" err="1" smtClean="0"/>
              <a:t>Абдрахманов</a:t>
            </a:r>
            <a:r>
              <a:rPr lang="ru-RU" dirty="0" smtClean="0"/>
              <a:t/>
            </a:r>
            <a:br>
              <a:rPr lang="ru-RU" dirty="0" smtClean="0"/>
            </a:br>
            <a:endParaRPr lang="ru-RU" dirty="0"/>
          </a:p>
        </p:txBody>
      </p:sp>
      <p:pic>
        <p:nvPicPr>
          <p:cNvPr id="17410" name="Picture 2" descr="D:\Мои документы\Рабочий стол\Абдрахманов_Ж.jpg"/>
          <p:cNvPicPr>
            <a:picLocks noGrp="1" noChangeAspect="1" noChangeArrowheads="1"/>
          </p:cNvPicPr>
          <p:nvPr>
            <p:ph idx="1"/>
          </p:nvPr>
        </p:nvPicPr>
        <p:blipFill>
          <a:blip r:embed="rId2"/>
          <a:srcRect/>
          <a:stretch>
            <a:fillRect/>
          </a:stretch>
        </p:blipFill>
        <p:spPr bwMode="auto">
          <a:xfrm>
            <a:off x="1000100" y="928670"/>
            <a:ext cx="7715304" cy="5929330"/>
          </a:xfrm>
          <a:prstGeom prst="rect">
            <a:avLst/>
          </a:prstGeom>
          <a:noFill/>
        </p:spPr>
      </p:pic>
      <p:pic>
        <p:nvPicPr>
          <p:cNvPr id="5" name="Picture 2" descr="D:\Мои документы\Рабочий стол\award10.jpg"/>
          <p:cNvPicPr>
            <a:picLocks noChangeAspect="1" noChangeArrowheads="1"/>
          </p:cNvPicPr>
          <p:nvPr/>
        </p:nvPicPr>
        <p:blipFill>
          <a:blip r:embed="rId3"/>
          <a:srcRect/>
          <a:stretch>
            <a:fillRect/>
          </a:stretch>
        </p:blipFill>
        <p:spPr bwMode="auto">
          <a:xfrm>
            <a:off x="214282" y="357166"/>
            <a:ext cx="1200150" cy="222885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Пётр Акулов</a:t>
            </a:r>
            <a:br>
              <a:rPr lang="ru-RU" dirty="0" smtClean="0"/>
            </a:br>
            <a:endParaRPr lang="ru-RU" dirty="0"/>
          </a:p>
        </p:txBody>
      </p:sp>
      <p:sp>
        <p:nvSpPr>
          <p:cNvPr id="7" name="Содержимое 6"/>
          <p:cNvSpPr>
            <a:spLocks noGrp="1"/>
          </p:cNvSpPr>
          <p:nvPr>
            <p:ph idx="1"/>
          </p:nvPr>
        </p:nvSpPr>
        <p:spPr/>
        <p:txBody>
          <a:bodyPr>
            <a:normAutofit lnSpcReduction="10000"/>
          </a:bodyPr>
          <a:lstStyle/>
          <a:p>
            <a:r>
              <a:rPr lang="ru-RU" dirty="0" smtClean="0"/>
              <a:t>	</a:t>
            </a:r>
          </a:p>
          <a:p>
            <a:pPr lvl="1"/>
            <a:r>
              <a:rPr lang="ru-RU" dirty="0" smtClean="0"/>
              <a:t>Приехал </a:t>
            </a:r>
            <a:r>
              <a:rPr lang="ru-RU" dirty="0" smtClean="0"/>
              <a:t>в Караганду в 1942 году  по мобилизации из Восточно-Казахстанской области.  Это был опытный горняк в расцвете сил. С первых дней работы на шахте повысил темпы проведения выработок. Установил личный рекорд скоростной проходки, выполнив 17 норм за смену. 1948 году Петру Филимоновичу Акулову было присвоено звание Героя Социалистического Труда. Имя П.А. Акулова занесено в Книгу Почета Карагандинского </a:t>
            </a:r>
            <a:r>
              <a:rPr lang="ru-RU" dirty="0" err="1" smtClean="0"/>
              <a:t>облсовпрофа</a:t>
            </a:r>
            <a:r>
              <a:rPr lang="ru-RU" dirty="0" smtClean="0"/>
              <a:t>. В 1963 году он ушел на заслуженный отдых, а спустя 11 лет скончался. Его имя высечено на обелиске "Шахтерская слава" в </a:t>
            </a:r>
            <a:r>
              <a:rPr lang="ru-RU" dirty="0" err="1" smtClean="0"/>
              <a:t>Майкудуке</a:t>
            </a:r>
            <a:r>
              <a:rPr lang="ru-RU" dirty="0" smtClean="0"/>
              <a:t>.</a:t>
            </a:r>
          </a:p>
          <a:p>
            <a:endParaRPr lang="ru-RU" dirty="0"/>
          </a:p>
        </p:txBody>
      </p:sp>
      <p:pic>
        <p:nvPicPr>
          <p:cNvPr id="8" name="Picture 2" descr="D:\Мои документы\Рабочий стол\award10.jpg"/>
          <p:cNvPicPr>
            <a:picLocks noChangeAspect="1" noChangeArrowheads="1"/>
          </p:cNvPicPr>
          <p:nvPr/>
        </p:nvPicPr>
        <p:blipFill>
          <a:blip r:embed="rId2"/>
          <a:srcRect/>
          <a:stretch>
            <a:fillRect/>
          </a:stretch>
        </p:blipFill>
        <p:spPr bwMode="auto">
          <a:xfrm>
            <a:off x="214282" y="357166"/>
            <a:ext cx="1200150" cy="222885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Райнгольд</a:t>
            </a:r>
            <a:r>
              <a:rPr lang="ru-RU" dirty="0" smtClean="0"/>
              <a:t> </a:t>
            </a:r>
            <a:r>
              <a:rPr lang="ru-RU" dirty="0" err="1" smtClean="0"/>
              <a:t>Литман</a:t>
            </a:r>
            <a:r>
              <a:rPr lang="ru-RU" dirty="0" smtClean="0"/>
              <a:t/>
            </a:r>
            <a:br>
              <a:rPr lang="ru-RU" dirty="0" smtClean="0"/>
            </a:br>
            <a:endParaRPr lang="ru-RU" dirty="0"/>
          </a:p>
        </p:txBody>
      </p:sp>
      <p:pic>
        <p:nvPicPr>
          <p:cNvPr id="4" name="Picture 3" descr="D:\Мои документы\Рабочий стол\200px-Литман_Р.Э.jpg"/>
          <p:cNvPicPr>
            <a:picLocks noGrp="1" noChangeAspect="1" noChangeArrowheads="1"/>
          </p:cNvPicPr>
          <p:nvPr>
            <p:ph idx="1"/>
          </p:nvPr>
        </p:nvPicPr>
        <p:blipFill>
          <a:blip r:embed="rId2"/>
          <a:srcRect/>
          <a:stretch>
            <a:fillRect/>
          </a:stretch>
        </p:blipFill>
        <p:spPr bwMode="auto">
          <a:xfrm>
            <a:off x="1000100" y="857232"/>
            <a:ext cx="7429552" cy="5786478"/>
          </a:xfrm>
          <a:prstGeom prst="rect">
            <a:avLst/>
          </a:prstGeom>
          <a:noFill/>
        </p:spPr>
      </p:pic>
      <p:pic>
        <p:nvPicPr>
          <p:cNvPr id="5" name="Picture 2" descr="D:\Мои документы\Рабочий стол\award10.jpg"/>
          <p:cNvPicPr>
            <a:picLocks noChangeAspect="1" noChangeArrowheads="1"/>
          </p:cNvPicPr>
          <p:nvPr/>
        </p:nvPicPr>
        <p:blipFill>
          <a:blip r:embed="rId3"/>
          <a:srcRect/>
          <a:stretch>
            <a:fillRect/>
          </a:stretch>
        </p:blipFill>
        <p:spPr bwMode="auto">
          <a:xfrm>
            <a:off x="214282" y="357166"/>
            <a:ext cx="1200150" cy="222885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dakument\Надежда\классн руковод\Фото Караганды\4.jpg"/>
          <p:cNvPicPr>
            <a:picLocks noGrp="1" noChangeAspect="1" noChangeArrowheads="1"/>
          </p:cNvPicPr>
          <p:nvPr>
            <p:ph idx="1"/>
          </p:nvPr>
        </p:nvPicPr>
        <p:blipFill>
          <a:blip r:embed="rId3"/>
          <a:srcRect/>
          <a:stretch>
            <a:fillRect/>
          </a:stretch>
        </p:blipFill>
        <p:spPr bwMode="auto">
          <a:xfrm>
            <a:off x="0" y="0"/>
            <a:ext cx="4286280" cy="3094039"/>
          </a:xfrm>
          <a:prstGeom prst="rect">
            <a:avLst/>
          </a:prstGeom>
          <a:noFill/>
        </p:spPr>
      </p:pic>
      <p:pic>
        <p:nvPicPr>
          <p:cNvPr id="2051" name="Picture 3" descr="D:\dakument\Надежда\классн руковод\Фото Караганды\6.jpg"/>
          <p:cNvPicPr>
            <a:picLocks noChangeAspect="1" noChangeArrowheads="1"/>
          </p:cNvPicPr>
          <p:nvPr/>
        </p:nvPicPr>
        <p:blipFill>
          <a:blip r:embed="rId4"/>
          <a:srcRect/>
          <a:stretch>
            <a:fillRect/>
          </a:stretch>
        </p:blipFill>
        <p:spPr bwMode="auto">
          <a:xfrm>
            <a:off x="4267200" y="0"/>
            <a:ext cx="4876800" cy="3071810"/>
          </a:xfrm>
          <a:prstGeom prst="rect">
            <a:avLst/>
          </a:prstGeom>
          <a:noFill/>
        </p:spPr>
      </p:pic>
      <p:pic>
        <p:nvPicPr>
          <p:cNvPr id="2053" name="Picture 5" descr="D:\dakument\Надежда\классн руковод\Фото Караганды\2.jpg"/>
          <p:cNvPicPr>
            <a:picLocks noChangeAspect="1" noChangeArrowheads="1"/>
          </p:cNvPicPr>
          <p:nvPr/>
        </p:nvPicPr>
        <p:blipFill>
          <a:blip r:embed="rId5"/>
          <a:srcRect/>
          <a:stretch>
            <a:fillRect/>
          </a:stretch>
        </p:blipFill>
        <p:spPr bwMode="auto">
          <a:xfrm>
            <a:off x="0" y="3071810"/>
            <a:ext cx="4286248" cy="3786190"/>
          </a:xfrm>
          <a:prstGeom prst="rect">
            <a:avLst/>
          </a:prstGeom>
          <a:noFill/>
        </p:spPr>
      </p:pic>
      <p:pic>
        <p:nvPicPr>
          <p:cNvPr id="2054" name="Picture 6" descr="D:\dakument\Надежда\классн руковод\Фото Караганды\gf.jpg"/>
          <p:cNvPicPr>
            <a:picLocks noChangeAspect="1" noChangeArrowheads="1"/>
          </p:cNvPicPr>
          <p:nvPr/>
        </p:nvPicPr>
        <p:blipFill>
          <a:blip r:embed="rId6"/>
          <a:srcRect/>
          <a:stretch>
            <a:fillRect/>
          </a:stretch>
        </p:blipFill>
        <p:spPr bwMode="auto">
          <a:xfrm>
            <a:off x="4214810" y="3071810"/>
            <a:ext cx="4929190" cy="378619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lstStyle/>
          <a:p>
            <a:r>
              <a:rPr lang="ru-RU" dirty="0" smtClean="0"/>
              <a:t>Памятник «Шахтёрская слава»</a:t>
            </a:r>
            <a:endParaRPr lang="ru-RU" dirty="0"/>
          </a:p>
        </p:txBody>
      </p:sp>
      <p:pic>
        <p:nvPicPr>
          <p:cNvPr id="5123" name="Picture 3" descr="D:\Мои документы\Рабочий стол\h_1332257565_5967654_cb52d89ac0 (1).jpeg"/>
          <p:cNvPicPr>
            <a:picLocks noGrp="1" noChangeAspect="1" noChangeArrowheads="1"/>
          </p:cNvPicPr>
          <p:nvPr>
            <p:ph idx="1"/>
          </p:nvPr>
        </p:nvPicPr>
        <p:blipFill>
          <a:blip r:embed="rId2"/>
          <a:srcRect/>
          <a:stretch>
            <a:fillRect/>
          </a:stretch>
        </p:blipFill>
        <p:spPr bwMode="auto">
          <a:xfrm>
            <a:off x="0" y="1428736"/>
            <a:ext cx="9143999" cy="5429264"/>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785818"/>
          </a:xfrm>
        </p:spPr>
        <p:txBody>
          <a:bodyPr>
            <a:normAutofit fontScale="90000"/>
          </a:bodyPr>
          <a:lstStyle/>
          <a:p>
            <a:r>
              <a:rPr lang="ru-RU" sz="4400" i="1" dirty="0" smtClean="0"/>
              <a:t>Караганда – мой любимый город</a:t>
            </a:r>
            <a:endParaRPr lang="ru-RU" dirty="0"/>
          </a:p>
        </p:txBody>
      </p:sp>
      <p:pic>
        <p:nvPicPr>
          <p:cNvPr id="4" name="Picture 4" descr="59"/>
          <p:cNvPicPr>
            <a:picLocks noGrp="1" noChangeAspect="1" noChangeArrowheads="1"/>
          </p:cNvPicPr>
          <p:nvPr>
            <p:ph idx="1"/>
          </p:nvPr>
        </p:nvPicPr>
        <p:blipFill>
          <a:blip r:embed="rId2"/>
          <a:srcRect/>
          <a:stretch>
            <a:fillRect/>
          </a:stretch>
        </p:blipFill>
        <p:spPr>
          <a:xfrm>
            <a:off x="0" y="1357298"/>
            <a:ext cx="9144000" cy="5500702"/>
          </a:xfrm>
          <a:noFill/>
          <a:ln/>
        </p:spPr>
      </p:pic>
      <p:pic>
        <p:nvPicPr>
          <p:cNvPr id="5" name="Picture 4" descr="59"/>
          <p:cNvPicPr>
            <a:picLocks noChangeAspect="1" noChangeArrowheads="1"/>
          </p:cNvPicPr>
          <p:nvPr>
            <p:ph type="subTitle" idx="1"/>
          </p:nvPr>
        </p:nvPicPr>
        <p:blipFill>
          <a:blip r:embed="rId2"/>
          <a:srcRect/>
          <a:stretch>
            <a:fillRect/>
          </a:stretch>
        </p:blipFill>
        <p:spPr>
          <a:xfrm>
            <a:off x="2143108" y="1428736"/>
            <a:ext cx="9144000" cy="5013325"/>
          </a:xfrm>
          <a:noFill/>
          <a:ln/>
        </p:spPr>
      </p:pic>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r>
              <a:rPr lang="ru-RU" dirty="0" smtClean="0"/>
              <a:t>Памятник </a:t>
            </a:r>
            <a:r>
              <a:rPr lang="ru-RU" dirty="0" err="1" smtClean="0"/>
              <a:t>Аппаку</a:t>
            </a:r>
            <a:r>
              <a:rPr lang="ru-RU" dirty="0" smtClean="0"/>
              <a:t> </a:t>
            </a:r>
            <a:r>
              <a:rPr lang="ru-RU" dirty="0" err="1" smtClean="0"/>
              <a:t>Байжанову</a:t>
            </a:r>
            <a:endParaRPr lang="ru-RU" dirty="0"/>
          </a:p>
        </p:txBody>
      </p:sp>
      <p:pic>
        <p:nvPicPr>
          <p:cNvPr id="4098" name="Picture 2" descr="D:\Мои документы\Рабочий стол\6b1964b861d6269233eb5a6d23be05f8_1M.png"/>
          <p:cNvPicPr>
            <a:picLocks noGrp="1" noChangeAspect="1" noChangeArrowheads="1"/>
          </p:cNvPicPr>
          <p:nvPr>
            <p:ph idx="1"/>
          </p:nvPr>
        </p:nvPicPr>
        <p:blipFill>
          <a:blip r:embed="rId2"/>
          <a:srcRect/>
          <a:stretch>
            <a:fillRect/>
          </a:stretch>
        </p:blipFill>
        <p:spPr bwMode="auto">
          <a:xfrm>
            <a:off x="537610" y="928670"/>
            <a:ext cx="8249232" cy="5643602"/>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r>
              <a:rPr lang="ru-RU" dirty="0" smtClean="0"/>
              <a:t>Так начиналась Караганда</a:t>
            </a:r>
            <a:endParaRPr lang="ru-RU" dirty="0"/>
          </a:p>
        </p:txBody>
      </p:sp>
      <p:pic>
        <p:nvPicPr>
          <p:cNvPr id="8194" name="Picture 2" descr="D:\Мои документы\Рабочий стол\Фото Трудовая кеараганда\tak nachinalas karaganda (1).jpg"/>
          <p:cNvPicPr>
            <a:picLocks noGrp="1" noChangeAspect="1" noChangeArrowheads="1"/>
          </p:cNvPicPr>
          <p:nvPr>
            <p:ph idx="1"/>
          </p:nvPr>
        </p:nvPicPr>
        <p:blipFill>
          <a:blip r:embed="rId2"/>
          <a:srcRect/>
          <a:stretch>
            <a:fillRect/>
          </a:stretch>
        </p:blipFill>
        <p:spPr bwMode="auto">
          <a:xfrm>
            <a:off x="0" y="1000108"/>
            <a:ext cx="9144000" cy="5857892"/>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fontScale="90000"/>
          </a:bodyPr>
          <a:lstStyle/>
          <a:p>
            <a:r>
              <a:rPr lang="ru-RU" dirty="0" smtClean="0"/>
              <a:t>Спасский медеплавильный завод</a:t>
            </a:r>
            <a:endParaRPr lang="ru-RU" dirty="0"/>
          </a:p>
        </p:txBody>
      </p:sp>
      <p:pic>
        <p:nvPicPr>
          <p:cNvPr id="6146" name="Picture 2" descr="D:\Мои документы\Рабочий стол\13481353663ea.jpg"/>
          <p:cNvPicPr>
            <a:picLocks noGrp="1" noChangeAspect="1" noChangeArrowheads="1"/>
          </p:cNvPicPr>
          <p:nvPr>
            <p:ph idx="1"/>
          </p:nvPr>
        </p:nvPicPr>
        <p:blipFill>
          <a:blip r:embed="rId2"/>
          <a:srcRect/>
          <a:stretch>
            <a:fillRect/>
          </a:stretch>
        </p:blipFill>
        <p:spPr bwMode="auto">
          <a:xfrm>
            <a:off x="0" y="1000108"/>
            <a:ext cx="9144000" cy="5857892"/>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fontScale="90000"/>
          </a:bodyPr>
          <a:lstStyle/>
          <a:p>
            <a:r>
              <a:rPr lang="ru-RU" dirty="0" smtClean="0"/>
              <a:t>Спасский медеплавильный завод</a:t>
            </a:r>
            <a:endParaRPr lang="ru-RU" dirty="0"/>
          </a:p>
        </p:txBody>
      </p:sp>
      <p:pic>
        <p:nvPicPr>
          <p:cNvPr id="7170" name="Picture 2" descr="D:\Мои документы\Рабочий стол\1348135286931.tiff"/>
          <p:cNvPicPr>
            <a:picLocks noGrp="1" noChangeAspect="1" noChangeArrowheads="1"/>
          </p:cNvPicPr>
          <p:nvPr>
            <p:ph idx="1"/>
          </p:nvPr>
        </p:nvPicPr>
        <p:blipFill>
          <a:blip r:embed="rId2"/>
          <a:srcRect/>
          <a:stretch>
            <a:fillRect/>
          </a:stretch>
        </p:blipFill>
        <p:spPr bwMode="auto">
          <a:xfrm>
            <a:off x="0" y="857232"/>
            <a:ext cx="9143999" cy="6000768"/>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D:\Мои документы\Рабочий стол\platinum_1318179b.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000108"/>
          </a:xfrm>
        </p:spPr>
        <p:txBody>
          <a:bodyPr>
            <a:normAutofit/>
          </a:bodyPr>
          <a:lstStyle/>
          <a:p>
            <a:r>
              <a:rPr lang="ru-RU" sz="4800" dirty="0" err="1" smtClean="0"/>
              <a:t>Бекбосын</a:t>
            </a:r>
            <a:r>
              <a:rPr lang="ru-RU" sz="4800" dirty="0" smtClean="0"/>
              <a:t> </a:t>
            </a:r>
            <a:r>
              <a:rPr lang="ru-RU" sz="4800" dirty="0" err="1" smtClean="0"/>
              <a:t>Секимбаев</a:t>
            </a:r>
            <a:endParaRPr lang="ru-RU" sz="4800" dirty="0"/>
          </a:p>
        </p:txBody>
      </p:sp>
      <p:pic>
        <p:nvPicPr>
          <p:cNvPr id="9218" name="Picture 2" descr="D:\Мои документы\Рабочий стол\Фото Трудовая кеараганда\sikimbaev.jpg"/>
          <p:cNvPicPr>
            <a:picLocks noGrp="1" noChangeAspect="1" noChangeArrowheads="1"/>
          </p:cNvPicPr>
          <p:nvPr>
            <p:ph idx="1"/>
          </p:nvPr>
        </p:nvPicPr>
        <p:blipFill>
          <a:blip r:embed="rId2"/>
          <a:srcRect/>
          <a:stretch>
            <a:fillRect/>
          </a:stretch>
        </p:blipFill>
        <p:spPr bwMode="auto">
          <a:xfrm>
            <a:off x="0" y="1000108"/>
            <a:ext cx="4643438" cy="5857892"/>
          </a:xfrm>
          <a:prstGeom prst="rect">
            <a:avLst/>
          </a:prstGeom>
          <a:noFill/>
        </p:spPr>
      </p:pic>
      <p:sp>
        <p:nvSpPr>
          <p:cNvPr id="7" name="Прямоугольник 6"/>
          <p:cNvSpPr/>
          <p:nvPr/>
        </p:nvSpPr>
        <p:spPr>
          <a:xfrm>
            <a:off x="4786314" y="1142984"/>
            <a:ext cx="3929090" cy="5262979"/>
          </a:xfrm>
          <a:prstGeom prst="rect">
            <a:avLst/>
          </a:prstGeom>
        </p:spPr>
        <p:txBody>
          <a:bodyPr wrap="square">
            <a:spAutoFit/>
          </a:bodyPr>
          <a:lstStyle/>
          <a:p>
            <a:r>
              <a:rPr lang="ru-RU" sz="4800" dirty="0" smtClean="0">
                <a:solidFill>
                  <a:schemeClr val="accent1">
                    <a:lumMod val="60000"/>
                    <a:lumOff val="40000"/>
                  </a:schemeClr>
                </a:solidFill>
              </a:rPr>
              <a:t>«Хоть </a:t>
            </a:r>
            <a:r>
              <a:rPr lang="ru-RU" sz="4800" dirty="0">
                <a:solidFill>
                  <a:schemeClr val="accent1">
                    <a:lumMod val="60000"/>
                    <a:lumOff val="40000"/>
                  </a:schemeClr>
                </a:solidFill>
              </a:rPr>
              <a:t>я уже и стар, но я найду в себе силы, чтобы трудиться для фронта и для </a:t>
            </a:r>
            <a:r>
              <a:rPr lang="ru-RU" sz="4800" dirty="0" smtClean="0">
                <a:solidFill>
                  <a:schemeClr val="accent1">
                    <a:lumMod val="60000"/>
                    <a:lumOff val="40000"/>
                  </a:schemeClr>
                </a:solidFill>
              </a:rPr>
              <a:t>победы»</a:t>
            </a:r>
            <a:endParaRPr lang="ru-RU" sz="4800" dirty="0">
              <a:solidFill>
                <a:schemeClr val="accent1">
                  <a:lumMod val="60000"/>
                  <a:lumOff val="40000"/>
                </a:schemeClr>
              </a:solidFill>
            </a:endParaRPr>
          </a:p>
        </p:txBody>
      </p:sp>
    </p:spTree>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D:\Мои документы\Рабочий стол\180x132-images-stories-upload-jenchiny-otboichitsy.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250</TotalTime>
  <Words>240</Words>
  <Application>Microsoft Office PowerPoint</Application>
  <PresentationFormat>Экран (4:3)</PresentationFormat>
  <Paragraphs>25</Paragraphs>
  <Slides>21</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Апекс</vt:lpstr>
      <vt:lpstr>Документ</vt:lpstr>
      <vt:lpstr>Трудовая Караганда</vt:lpstr>
      <vt:lpstr>Слайд 2</vt:lpstr>
      <vt:lpstr>Памятник Аппаку Байжанову</vt:lpstr>
      <vt:lpstr>Так начиналась Караганда</vt:lpstr>
      <vt:lpstr>Спасский медеплавильный завод</vt:lpstr>
      <vt:lpstr>Спасский медеплавильный завод</vt:lpstr>
      <vt:lpstr>Слайд 7</vt:lpstr>
      <vt:lpstr>Бекбосын Секимбаев</vt:lpstr>
      <vt:lpstr>Слайд 9</vt:lpstr>
      <vt:lpstr>Слайд 10</vt:lpstr>
      <vt:lpstr>Шакиров Оразалы Шакирович.</vt:lpstr>
      <vt:lpstr>Слайд 12</vt:lpstr>
      <vt:lpstr>В годы ВОВ горняки Караганды 6 раз завоевывали Красное знамя Государственного Комитета Обороны, многие шахтеры были награждены орденами и медалями. </vt:lpstr>
      <vt:lpstr>Сакен Шоманов</vt:lpstr>
      <vt:lpstr>Мустафа Айткулов </vt:lpstr>
      <vt:lpstr>Галиулла Хайруллович Хайруллин.  </vt:lpstr>
      <vt:lpstr>Жаксеит Абдрахманов </vt:lpstr>
      <vt:lpstr>Пётр Акулов </vt:lpstr>
      <vt:lpstr>Райнгольд Литман </vt:lpstr>
      <vt:lpstr>Памятник «Шахтёрская слава»</vt:lpstr>
      <vt:lpstr>Караганда – мой любимый город</vt:lpstr>
    </vt:vector>
  </TitlesOfParts>
  <Company>COMP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Трудовая Караганда</dc:title>
  <dc:creator>User</dc:creator>
  <cp:lastModifiedBy>User</cp:lastModifiedBy>
  <cp:revision>25</cp:revision>
  <dcterms:created xsi:type="dcterms:W3CDTF">2014-04-17T08:44:43Z</dcterms:created>
  <dcterms:modified xsi:type="dcterms:W3CDTF">2014-04-17T14:05:55Z</dcterms:modified>
</cp:coreProperties>
</file>