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  <p:sldMasterId id="2147483836" r:id="rId2"/>
  </p:sldMasterIdLst>
  <p:notesMasterIdLst>
    <p:notesMasterId r:id="rId69"/>
  </p:notesMasterIdLst>
  <p:sldIdLst>
    <p:sldId id="257" r:id="rId3"/>
    <p:sldId id="258" r:id="rId4"/>
    <p:sldId id="259" r:id="rId5"/>
    <p:sldId id="260" r:id="rId6"/>
    <p:sldId id="294" r:id="rId7"/>
    <p:sldId id="295" r:id="rId8"/>
    <p:sldId id="296" r:id="rId9"/>
    <p:sldId id="297" r:id="rId10"/>
    <p:sldId id="298" r:id="rId11"/>
    <p:sldId id="270" r:id="rId12"/>
    <p:sldId id="271" r:id="rId13"/>
    <p:sldId id="299" r:id="rId14"/>
    <p:sldId id="302" r:id="rId15"/>
    <p:sldId id="301" r:id="rId16"/>
    <p:sldId id="300" r:id="rId17"/>
    <p:sldId id="304" r:id="rId18"/>
    <p:sldId id="303" r:id="rId19"/>
    <p:sldId id="282" r:id="rId20"/>
    <p:sldId id="313" r:id="rId21"/>
    <p:sldId id="308" r:id="rId22"/>
    <p:sldId id="309" r:id="rId23"/>
    <p:sldId id="310" r:id="rId24"/>
    <p:sldId id="312" r:id="rId25"/>
    <p:sldId id="311" r:id="rId26"/>
    <p:sldId id="307" r:id="rId27"/>
    <p:sldId id="314" r:id="rId28"/>
    <p:sldId id="315" r:id="rId29"/>
    <p:sldId id="316" r:id="rId30"/>
    <p:sldId id="318" r:id="rId31"/>
    <p:sldId id="319" r:id="rId32"/>
    <p:sldId id="317" r:id="rId33"/>
    <p:sldId id="306" r:id="rId34"/>
    <p:sldId id="341" r:id="rId35"/>
    <p:sldId id="320" r:id="rId36"/>
    <p:sldId id="340" r:id="rId37"/>
    <p:sldId id="339" r:id="rId38"/>
    <p:sldId id="338" r:id="rId39"/>
    <p:sldId id="337" r:id="rId40"/>
    <p:sldId id="322" r:id="rId41"/>
    <p:sldId id="321" r:id="rId42"/>
    <p:sldId id="342" r:id="rId43"/>
    <p:sldId id="345" r:id="rId44"/>
    <p:sldId id="344" r:id="rId45"/>
    <p:sldId id="343" r:id="rId46"/>
    <p:sldId id="305" r:id="rId47"/>
    <p:sldId id="327" r:id="rId48"/>
    <p:sldId id="351" r:id="rId49"/>
    <p:sldId id="350" r:id="rId50"/>
    <p:sldId id="349" r:id="rId51"/>
    <p:sldId id="348" r:id="rId52"/>
    <p:sldId id="347" r:id="rId53"/>
    <p:sldId id="346" r:id="rId54"/>
    <p:sldId id="323" r:id="rId55"/>
    <p:sldId id="326" r:id="rId56"/>
    <p:sldId id="336" r:id="rId57"/>
    <p:sldId id="335" r:id="rId58"/>
    <p:sldId id="334" r:id="rId59"/>
    <p:sldId id="333" r:id="rId60"/>
    <p:sldId id="332" r:id="rId61"/>
    <p:sldId id="331" r:id="rId62"/>
    <p:sldId id="324" r:id="rId63"/>
    <p:sldId id="325" r:id="rId64"/>
    <p:sldId id="329" r:id="rId65"/>
    <p:sldId id="330" r:id="rId66"/>
    <p:sldId id="328" r:id="rId67"/>
    <p:sldId id="293" r:id="rId6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us-ascii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29" autoAdjust="0"/>
    <p:restoredTop sz="94660"/>
  </p:normalViewPr>
  <p:slideViewPr>
    <p:cSldViewPr>
      <p:cViewPr varScale="1">
        <p:scale>
          <a:sx n="66" d="100"/>
          <a:sy n="66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3E81C7A-97C4-4BE2-92B1-E5BCC4141A74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27EC8AD-7E67-472D-8494-CE73255CD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0A8E7-3969-4E51-82DD-272C39057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D1B52-126E-49D0-A709-2C1F137BD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4513" y="214313"/>
            <a:ext cx="1817687" cy="60944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39863" y="214313"/>
            <a:ext cx="5302250" cy="60944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1954-C080-4F99-9E48-71BAEAEE6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8E0467-61C8-4FD9-AA75-0625F1AA9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6986E0-B4A2-4A8E-A818-C5773556F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9AC558-5200-4644-80A6-BC526BE66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e 8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al 9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1033463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3D761D-0D42-41A6-944B-D2B1C0254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685C40-B532-4F9B-A748-5F7764B95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F97294-743B-4481-B865-27C662FFA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F07422-9CBC-4EFF-90E3-DED01A1CC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D57FA7-1232-453F-B727-3188789C4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A4F4B-EBA7-4F2A-A770-29B45EDE7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2EBDB7-DEDC-4D7F-92E5-85600A1E7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850019-8263-4EC9-B3A9-4DFFAAEA2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2B4224-BFB8-4539-8D5D-04F1CEBF4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78AE-44D5-4A1F-AD70-028E7FA77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9863" y="1709738"/>
            <a:ext cx="3559175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51438" y="1709738"/>
            <a:ext cx="3560762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446C4-D5D9-4EFB-98DA-4B847D2D6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B4928-5937-48B5-960B-C97DC2856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BDE06-6E58-4557-B8F2-2AC436870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374E0-028B-4058-880D-FFCC361D1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F0AFB-8EDA-4FFC-BD4B-B8B94F510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8922C-E2C3-4E7E-8891-49159B917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9863" y="214313"/>
            <a:ext cx="72723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9863" y="1709738"/>
            <a:ext cx="7272337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9650" y="6237288"/>
            <a:ext cx="5762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A77FFED-41F7-44CF-B0EF-37AC4AA35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1536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smtClean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D35580CF-9948-4E6C-8A14-53E2273AE614}" type="datetime1">
              <a:rPr lang="en-US"/>
              <a:pPr>
                <a:defRPr/>
              </a:pPr>
              <a:t>1/18/2014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EFF58FF-88BC-4F7B-AF18-7C0F9E9DF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6B8D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6B8D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lnSpc>
          <a:spcPts val="3000"/>
        </a:lnSpc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lnSpc>
          <a:spcPts val="3000"/>
        </a:lnSpc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5.xml"/><Relationship Id="rId3" Type="http://schemas.openxmlformats.org/officeDocument/2006/relationships/image" Target="../media/image6.png"/><Relationship Id="rId7" Type="http://schemas.openxmlformats.org/officeDocument/2006/relationships/slide" Target="slide12.xml"/><Relationship Id="rId12" Type="http://schemas.openxmlformats.org/officeDocument/2006/relationships/slide" Target="slide20.xml"/><Relationship Id="rId2" Type="http://schemas.openxmlformats.org/officeDocument/2006/relationships/slide" Target="slide2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7.xml"/><Relationship Id="rId11" Type="http://schemas.openxmlformats.org/officeDocument/2006/relationships/slide" Target="slide14.xml"/><Relationship Id="rId5" Type="http://schemas.openxmlformats.org/officeDocument/2006/relationships/image" Target="../media/image7.png"/><Relationship Id="rId15" Type="http://schemas.openxmlformats.org/officeDocument/2006/relationships/slide" Target="slide16.xml"/><Relationship Id="rId10" Type="http://schemas.openxmlformats.org/officeDocument/2006/relationships/slide" Target="slide19.xml"/><Relationship Id="rId4" Type="http://schemas.openxmlformats.org/officeDocument/2006/relationships/slide" Target="slide11.xml"/><Relationship Id="rId9" Type="http://schemas.openxmlformats.org/officeDocument/2006/relationships/slide" Target="slide13.xml"/><Relationship Id="rId14" Type="http://schemas.openxmlformats.org/officeDocument/2006/relationships/slide" Target="slide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32.xml"/><Relationship Id="rId3" Type="http://schemas.openxmlformats.org/officeDocument/2006/relationships/image" Target="../media/image6.png"/><Relationship Id="rId7" Type="http://schemas.openxmlformats.org/officeDocument/2006/relationships/slide" Target="slide29.xml"/><Relationship Id="rId12" Type="http://schemas.openxmlformats.org/officeDocument/2006/relationships/slide" Target="slide22.xml"/><Relationship Id="rId2" Type="http://schemas.openxmlformats.org/officeDocument/2006/relationships/slide" Target="slide2.xml"/><Relationship Id="rId16" Type="http://schemas.openxmlformats.org/officeDocument/2006/relationships/slide" Target="slide24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9.xml"/><Relationship Id="rId11" Type="http://schemas.openxmlformats.org/officeDocument/2006/relationships/slide" Target="slide31.xml"/><Relationship Id="rId5" Type="http://schemas.openxmlformats.org/officeDocument/2006/relationships/image" Target="../media/image7.png"/><Relationship Id="rId15" Type="http://schemas.openxmlformats.org/officeDocument/2006/relationships/slide" Target="slide33.xml"/><Relationship Id="rId10" Type="http://schemas.openxmlformats.org/officeDocument/2006/relationships/slide" Target="slide21.xml"/><Relationship Id="rId4" Type="http://schemas.openxmlformats.org/officeDocument/2006/relationships/slide" Target="slide28.xml"/><Relationship Id="rId9" Type="http://schemas.openxmlformats.org/officeDocument/2006/relationships/slide" Target="slide30.xml"/><Relationship Id="rId14" Type="http://schemas.openxmlformats.org/officeDocument/2006/relationships/slide" Target="slide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45.xml"/><Relationship Id="rId3" Type="http://schemas.openxmlformats.org/officeDocument/2006/relationships/image" Target="../media/image4.wmf"/><Relationship Id="rId7" Type="http://schemas.openxmlformats.org/officeDocument/2006/relationships/slide" Target="slide39.xml"/><Relationship Id="rId12" Type="http://schemas.openxmlformats.org/officeDocument/2006/relationships/slide" Target="slide53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slide" Target="slide10.xml"/><Relationship Id="rId11" Type="http://schemas.openxmlformats.org/officeDocument/2006/relationships/slide" Target="slide61.xml"/><Relationship Id="rId5" Type="http://schemas.openxmlformats.org/officeDocument/2006/relationships/slide" Target="slide25.xml"/><Relationship Id="rId15" Type="http://schemas.openxmlformats.org/officeDocument/2006/relationships/image" Target="../media/image5.png"/><Relationship Id="rId10" Type="http://schemas.openxmlformats.org/officeDocument/2006/relationships/slide" Target="slide18.xml"/><Relationship Id="rId4" Type="http://schemas.openxmlformats.org/officeDocument/2006/relationships/oleObject" Target="../embeddings/_____Microsoft_Office_Excel_97-20031.xls"/><Relationship Id="rId9" Type="http://schemas.openxmlformats.org/officeDocument/2006/relationships/slide" Target="slide32.xml"/><Relationship Id="rId14" Type="http://schemas.openxmlformats.org/officeDocument/2006/relationships/slide" Target="slide6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image" Target="../media/image6.png"/><Relationship Id="rId7" Type="http://schemas.openxmlformats.org/officeDocument/2006/relationships/slide" Target="slide29.xml"/><Relationship Id="rId12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26.xml"/><Relationship Id="rId11" Type="http://schemas.openxmlformats.org/officeDocument/2006/relationships/slide" Target="slide32.xml"/><Relationship Id="rId5" Type="http://schemas.openxmlformats.org/officeDocument/2006/relationships/image" Target="../media/image7.png"/><Relationship Id="rId10" Type="http://schemas.openxmlformats.org/officeDocument/2006/relationships/slide" Target="slide31.xml"/><Relationship Id="rId4" Type="http://schemas.openxmlformats.org/officeDocument/2006/relationships/slide" Target="slide28.xml"/><Relationship Id="rId9" Type="http://schemas.openxmlformats.org/officeDocument/2006/relationships/slide" Target="slide3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slide" Target="slid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2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6.xml"/><Relationship Id="rId11" Type="http://schemas.openxmlformats.org/officeDocument/2006/relationships/slide" Target="slide10.xml"/><Relationship Id="rId5" Type="http://schemas.openxmlformats.org/officeDocument/2006/relationships/image" Target="../media/image7.png"/><Relationship Id="rId10" Type="http://schemas.openxmlformats.org/officeDocument/2006/relationships/slide" Target="slide9.xml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2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slide" Target="slide32.xml"/><Relationship Id="rId3" Type="http://schemas.openxmlformats.org/officeDocument/2006/relationships/image" Target="../media/image6.png"/><Relationship Id="rId7" Type="http://schemas.openxmlformats.org/officeDocument/2006/relationships/slide" Target="slide29.xml"/><Relationship Id="rId12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33.xml"/><Relationship Id="rId11" Type="http://schemas.openxmlformats.org/officeDocument/2006/relationships/slide" Target="slide31.xml"/><Relationship Id="rId5" Type="http://schemas.openxmlformats.org/officeDocument/2006/relationships/image" Target="../media/image7.png"/><Relationship Id="rId15" Type="http://schemas.openxmlformats.org/officeDocument/2006/relationships/slide" Target="slide38.xml"/><Relationship Id="rId10" Type="http://schemas.openxmlformats.org/officeDocument/2006/relationships/slide" Target="slide35.xml"/><Relationship Id="rId4" Type="http://schemas.openxmlformats.org/officeDocument/2006/relationships/slide" Target="slide28.xml"/><Relationship Id="rId9" Type="http://schemas.openxmlformats.org/officeDocument/2006/relationships/slide" Target="slide30.xml"/><Relationship Id="rId14" Type="http://schemas.openxmlformats.org/officeDocument/2006/relationships/slide" Target="slide3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slide" Target="slide32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slide" Target="slide32.xml"/><Relationship Id="rId5" Type="http://schemas.openxmlformats.org/officeDocument/2006/relationships/oleObject" Target="../embeddings/_____Microsoft_Office_Excel_97-20033.xls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slide" Target="slide32.xml"/><Relationship Id="rId5" Type="http://schemas.openxmlformats.org/officeDocument/2006/relationships/oleObject" Target="../embeddings/_____Microsoft_Office_Excel_97-20034.xls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slide" Target="slide32.xml"/><Relationship Id="rId5" Type="http://schemas.openxmlformats.org/officeDocument/2006/relationships/oleObject" Target="../embeddings/_____Microsoft_Office_Excel_97-20035.xls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slide" Target="slide32.xml"/><Relationship Id="rId5" Type="http://schemas.openxmlformats.org/officeDocument/2006/relationships/oleObject" Target="../embeddings/_____Microsoft_Office_Excel_97-20036.xls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.vml"/><Relationship Id="rId6" Type="http://schemas.openxmlformats.org/officeDocument/2006/relationships/slide" Target="slide32.xml"/><Relationship Id="rId5" Type="http://schemas.openxmlformats.org/officeDocument/2006/relationships/oleObject" Target="../embeddings/_____Microsoft_Office_Excel_97-20037.xls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13" Type="http://schemas.openxmlformats.org/officeDocument/2006/relationships/slide" Target="slide32.xml"/><Relationship Id="rId3" Type="http://schemas.openxmlformats.org/officeDocument/2006/relationships/image" Target="../media/image6.png"/><Relationship Id="rId7" Type="http://schemas.openxmlformats.org/officeDocument/2006/relationships/slide" Target="slide29.xml"/><Relationship Id="rId12" Type="http://schemas.openxmlformats.org/officeDocument/2006/relationships/slide" Target="slide4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40.xml"/><Relationship Id="rId11" Type="http://schemas.openxmlformats.org/officeDocument/2006/relationships/slide" Target="slide31.xml"/><Relationship Id="rId5" Type="http://schemas.openxmlformats.org/officeDocument/2006/relationships/image" Target="../media/image7.png"/><Relationship Id="rId10" Type="http://schemas.openxmlformats.org/officeDocument/2006/relationships/slide" Target="slide42.xml"/><Relationship Id="rId4" Type="http://schemas.openxmlformats.org/officeDocument/2006/relationships/slide" Target="slide28.xml"/><Relationship Id="rId9" Type="http://schemas.openxmlformats.org/officeDocument/2006/relationships/slide" Target="slide30.xml"/><Relationship Id="rId14" Type="http://schemas.openxmlformats.org/officeDocument/2006/relationships/slide" Target="slide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39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7.xml"/><Relationship Id="rId13" Type="http://schemas.openxmlformats.org/officeDocument/2006/relationships/slide" Target="slide32.xml"/><Relationship Id="rId18" Type="http://schemas.openxmlformats.org/officeDocument/2006/relationships/slide" Target="slide52.xml"/><Relationship Id="rId3" Type="http://schemas.openxmlformats.org/officeDocument/2006/relationships/image" Target="../media/image6.png"/><Relationship Id="rId7" Type="http://schemas.openxmlformats.org/officeDocument/2006/relationships/slide" Target="slide29.xml"/><Relationship Id="rId12" Type="http://schemas.openxmlformats.org/officeDocument/2006/relationships/slide" Target="slide49.xml"/><Relationship Id="rId17" Type="http://schemas.openxmlformats.org/officeDocument/2006/relationships/slide" Target="slide34.xml"/><Relationship Id="rId2" Type="http://schemas.openxmlformats.org/officeDocument/2006/relationships/slide" Target="slide2.xml"/><Relationship Id="rId16" Type="http://schemas.openxmlformats.org/officeDocument/2006/relationships/slide" Target="slide51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46.xml"/><Relationship Id="rId11" Type="http://schemas.openxmlformats.org/officeDocument/2006/relationships/slide" Target="slide31.xml"/><Relationship Id="rId5" Type="http://schemas.openxmlformats.org/officeDocument/2006/relationships/image" Target="../media/image7.png"/><Relationship Id="rId15" Type="http://schemas.openxmlformats.org/officeDocument/2006/relationships/slide" Target="slide33.xml"/><Relationship Id="rId10" Type="http://schemas.openxmlformats.org/officeDocument/2006/relationships/slide" Target="slide48.xml"/><Relationship Id="rId4" Type="http://schemas.openxmlformats.org/officeDocument/2006/relationships/slide" Target="slide28.xml"/><Relationship Id="rId9" Type="http://schemas.openxmlformats.org/officeDocument/2006/relationships/slide" Target="slide30.xml"/><Relationship Id="rId14" Type="http://schemas.openxmlformats.org/officeDocument/2006/relationships/slide" Target="slide5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4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4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4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4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45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slide" Target="slide32.xml"/><Relationship Id="rId18" Type="http://schemas.openxmlformats.org/officeDocument/2006/relationships/slide" Target="slide60.xml"/><Relationship Id="rId3" Type="http://schemas.openxmlformats.org/officeDocument/2006/relationships/image" Target="../media/image6.png"/><Relationship Id="rId7" Type="http://schemas.openxmlformats.org/officeDocument/2006/relationships/slide" Target="slide29.xml"/><Relationship Id="rId12" Type="http://schemas.openxmlformats.org/officeDocument/2006/relationships/slide" Target="slide57.xml"/><Relationship Id="rId17" Type="http://schemas.openxmlformats.org/officeDocument/2006/relationships/slide" Target="slide34.xml"/><Relationship Id="rId2" Type="http://schemas.openxmlformats.org/officeDocument/2006/relationships/slide" Target="slide2.xml"/><Relationship Id="rId16" Type="http://schemas.openxmlformats.org/officeDocument/2006/relationships/slide" Target="slide59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54.xml"/><Relationship Id="rId11" Type="http://schemas.openxmlformats.org/officeDocument/2006/relationships/slide" Target="slide31.xml"/><Relationship Id="rId5" Type="http://schemas.openxmlformats.org/officeDocument/2006/relationships/image" Target="../media/image7.png"/><Relationship Id="rId15" Type="http://schemas.openxmlformats.org/officeDocument/2006/relationships/slide" Target="slide33.xml"/><Relationship Id="rId10" Type="http://schemas.openxmlformats.org/officeDocument/2006/relationships/slide" Target="slide56.xml"/><Relationship Id="rId4" Type="http://schemas.openxmlformats.org/officeDocument/2006/relationships/slide" Target="slide28.xml"/><Relationship Id="rId9" Type="http://schemas.openxmlformats.org/officeDocument/2006/relationships/slide" Target="slide30.xml"/><Relationship Id="rId14" Type="http://schemas.openxmlformats.org/officeDocument/2006/relationships/slide" Target="slide5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png"/><Relationship Id="rId5" Type="http://schemas.openxmlformats.org/officeDocument/2006/relationships/slide" Target="slide53.xml"/><Relationship Id="rId4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9.vml"/><Relationship Id="rId6" Type="http://schemas.openxmlformats.org/officeDocument/2006/relationships/slide" Target="slide53.x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6" Type="http://schemas.openxmlformats.org/officeDocument/2006/relationships/slide" Target="slide53.x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1.vml"/><Relationship Id="rId6" Type="http://schemas.openxmlformats.org/officeDocument/2006/relationships/slide" Target="slide53.x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slide" Target="slide5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2.vml"/><Relationship Id="rId6" Type="http://schemas.openxmlformats.org/officeDocument/2006/relationships/slide" Target="slide53.x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3.vml"/><Relationship Id="rId6" Type="http://schemas.openxmlformats.org/officeDocument/2006/relationships/slide" Target="slide53.x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63.xml"/><Relationship Id="rId3" Type="http://schemas.openxmlformats.org/officeDocument/2006/relationships/image" Target="../media/image6.png"/><Relationship Id="rId7" Type="http://schemas.openxmlformats.org/officeDocument/2006/relationships/slide" Target="slide29.xml"/><Relationship Id="rId12" Type="http://schemas.openxmlformats.org/officeDocument/2006/relationships/slide" Target="slide6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62.xml"/><Relationship Id="rId11" Type="http://schemas.openxmlformats.org/officeDocument/2006/relationships/slide" Target="slide31.xml"/><Relationship Id="rId5" Type="http://schemas.openxmlformats.org/officeDocument/2006/relationships/image" Target="../media/image7.png"/><Relationship Id="rId10" Type="http://schemas.openxmlformats.org/officeDocument/2006/relationships/slide" Target="slide64.xml"/><Relationship Id="rId4" Type="http://schemas.openxmlformats.org/officeDocument/2006/relationships/slide" Target="slide28.xml"/><Relationship Id="rId9" Type="http://schemas.openxmlformats.org/officeDocument/2006/relationships/slide" Target="slide3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emf"/><Relationship Id="rId5" Type="http://schemas.openxmlformats.org/officeDocument/2006/relationships/image" Target="../media/image9.png"/><Relationship Id="rId4" Type="http://schemas.openxmlformats.org/officeDocument/2006/relationships/slide" Target="slide6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emf"/><Relationship Id="rId5" Type="http://schemas.openxmlformats.org/officeDocument/2006/relationships/image" Target="../media/image9.png"/><Relationship Id="rId4" Type="http://schemas.openxmlformats.org/officeDocument/2006/relationships/slide" Target="slide6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emf"/><Relationship Id="rId5" Type="http://schemas.openxmlformats.org/officeDocument/2006/relationships/image" Target="../media/image9.png"/><Relationship Id="rId4" Type="http://schemas.openxmlformats.org/officeDocument/2006/relationships/slide" Target="slide6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emf"/><Relationship Id="rId5" Type="http://schemas.openxmlformats.org/officeDocument/2006/relationships/image" Target="../media/image9.png"/><Relationship Id="rId4" Type="http://schemas.openxmlformats.org/officeDocument/2006/relationships/slide" Target="slide6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1331913" y="1196975"/>
            <a:ext cx="7488237" cy="244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89CA3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Внеклассное мероприятие по математике </a:t>
            </a:r>
          </a:p>
          <a:p>
            <a:pPr algn="ctr"/>
            <a:r>
              <a:rPr lang="ru-RU" sz="3600" b="1" kern="1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89CA3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7 </a:t>
            </a:r>
            <a:r>
              <a:rPr lang="ru-RU" sz="3600" b="1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89CA3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класс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89CA3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«Крестики-нолики»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3" name="Group 4"/>
          <p:cNvGrpSpPr>
            <a:grpSpLocks/>
          </p:cNvGrpSpPr>
          <p:nvPr/>
        </p:nvGrpSpPr>
        <p:grpSpPr bwMode="auto">
          <a:xfrm>
            <a:off x="2411413" y="3860800"/>
            <a:ext cx="936625" cy="804863"/>
            <a:chOff x="1791" y="1949"/>
            <a:chExt cx="590" cy="507"/>
          </a:xfrm>
        </p:grpSpPr>
        <p:pic>
          <p:nvPicPr>
            <p:cNvPr id="35863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64" name="Text Box 6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35844" name="Group 7"/>
          <p:cNvGrpSpPr>
            <a:grpSpLocks/>
          </p:cNvGrpSpPr>
          <p:nvPr/>
        </p:nvGrpSpPr>
        <p:grpSpPr bwMode="auto">
          <a:xfrm>
            <a:off x="3419475" y="3860800"/>
            <a:ext cx="936625" cy="804863"/>
            <a:chOff x="1791" y="1949"/>
            <a:chExt cx="590" cy="507"/>
          </a:xfrm>
        </p:grpSpPr>
        <p:pic>
          <p:nvPicPr>
            <p:cNvPr id="35861" name="Picture 8" descr="58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62" name="Text Box 9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35845" name="Group 10"/>
          <p:cNvGrpSpPr>
            <a:grpSpLocks/>
          </p:cNvGrpSpPr>
          <p:nvPr/>
        </p:nvGrpSpPr>
        <p:grpSpPr bwMode="auto">
          <a:xfrm>
            <a:off x="4427538" y="3860800"/>
            <a:ext cx="936625" cy="804863"/>
            <a:chOff x="1791" y="1949"/>
            <a:chExt cx="590" cy="507"/>
          </a:xfrm>
        </p:grpSpPr>
        <p:pic>
          <p:nvPicPr>
            <p:cNvPr id="35859" name="Picture 11" descr="58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60" name="Text Box 12">
              <a:hlinkClick r:id="rId9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35846" name="Group 13"/>
          <p:cNvGrpSpPr>
            <a:grpSpLocks/>
          </p:cNvGrpSpPr>
          <p:nvPr/>
        </p:nvGrpSpPr>
        <p:grpSpPr bwMode="auto">
          <a:xfrm>
            <a:off x="5435600" y="3860800"/>
            <a:ext cx="936625" cy="804863"/>
            <a:chOff x="1791" y="1949"/>
            <a:chExt cx="590" cy="507"/>
          </a:xfrm>
        </p:grpSpPr>
        <p:pic>
          <p:nvPicPr>
            <p:cNvPr id="35857" name="Picture 14" descr="58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8" name="Text Box 15">
              <a:hlinkClick r:id="rId1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35847" name="Group 16"/>
          <p:cNvGrpSpPr>
            <a:grpSpLocks/>
          </p:cNvGrpSpPr>
          <p:nvPr/>
        </p:nvGrpSpPr>
        <p:grpSpPr bwMode="auto">
          <a:xfrm>
            <a:off x="6443663" y="3860800"/>
            <a:ext cx="936625" cy="804863"/>
            <a:chOff x="1791" y="1949"/>
            <a:chExt cx="590" cy="507"/>
          </a:xfrm>
        </p:grpSpPr>
        <p:pic>
          <p:nvPicPr>
            <p:cNvPr id="35855" name="Picture 17" descr="58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6" name="Text Box 18">
              <a:hlinkClick r:id="rId1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35848" name="Group 19"/>
          <p:cNvGrpSpPr>
            <a:grpSpLocks/>
          </p:cNvGrpSpPr>
          <p:nvPr/>
        </p:nvGrpSpPr>
        <p:grpSpPr bwMode="auto">
          <a:xfrm>
            <a:off x="7451725" y="3860800"/>
            <a:ext cx="936625" cy="804863"/>
            <a:chOff x="1791" y="1949"/>
            <a:chExt cx="590" cy="507"/>
          </a:xfrm>
        </p:grpSpPr>
        <p:pic>
          <p:nvPicPr>
            <p:cNvPr id="35853" name="Picture 20" descr="58">
              <a:hlinkClick r:id="rId1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4" name="Text Box 21">
              <a:hlinkClick r:id="rId1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35849" name="Group 22"/>
          <p:cNvGrpSpPr>
            <a:grpSpLocks/>
          </p:cNvGrpSpPr>
          <p:nvPr/>
        </p:nvGrpSpPr>
        <p:grpSpPr bwMode="auto">
          <a:xfrm>
            <a:off x="4932363" y="5013325"/>
            <a:ext cx="936625" cy="804863"/>
            <a:chOff x="1791" y="1949"/>
            <a:chExt cx="590" cy="507"/>
          </a:xfrm>
        </p:grpSpPr>
        <p:pic>
          <p:nvPicPr>
            <p:cNvPr id="35851" name="Picture 23" descr="58">
              <a:hlinkClick r:id="rId1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2" name="Text Box 24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7</a:t>
              </a:r>
            </a:p>
          </p:txBody>
        </p:sp>
      </p:grpSp>
      <p:sp>
        <p:nvSpPr>
          <p:cNvPr id="35850" name="WordArt 2"/>
          <p:cNvSpPr>
            <a:spLocks noChangeArrowheads="1" noChangeShapeType="1" noTextEdit="1"/>
          </p:cNvSpPr>
          <p:nvPr/>
        </p:nvSpPr>
        <p:spPr bwMode="auto">
          <a:xfrm>
            <a:off x="1476375" y="188913"/>
            <a:ext cx="712787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14146C"/>
                  </a:solidFill>
                  <a:round/>
                  <a:headEnd/>
                  <a:tailEnd/>
                </a:ln>
                <a:solidFill>
                  <a:srgbClr val="3326D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Математические орешки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36868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Прямоугольник 26"/>
          <p:cNvSpPr>
            <a:spLocks noChangeArrowheads="1"/>
          </p:cNvSpPr>
          <p:nvPr/>
        </p:nvSpPr>
        <p:spPr bwMode="auto">
          <a:xfrm>
            <a:off x="971550" y="1052513"/>
            <a:ext cx="8172450" cy="344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/>
              <a:t>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Какие  знаки  арифметических  действий  нужно  поставить   вместо  знаков  «?»  в  записи:5 ? 5 ? 5   ,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                                           5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 чтобы  получилось: а)  8, б)  20 ?</a:t>
            </a:r>
            <a:r>
              <a:rPr lang="ru-RU"/>
              <a:t>   </a:t>
            </a:r>
          </a:p>
        </p:txBody>
      </p:sp>
      <p:sp>
        <p:nvSpPr>
          <p:cNvPr id="25605" name="Прямоугольник 27"/>
          <p:cNvSpPr>
            <a:spLocks noChangeArrowheads="1"/>
          </p:cNvSpPr>
          <p:nvPr/>
        </p:nvSpPr>
        <p:spPr bwMode="auto">
          <a:xfrm>
            <a:off x="1979613" y="5229225"/>
            <a:ext cx="6913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 </a:t>
            </a:r>
            <a:r>
              <a:rPr lang="ru-RU" sz="4000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4000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5+5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;      б)  </a:t>
            </a:r>
            <a:r>
              <a:rPr lang="ru-RU" sz="4000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5*5-5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.           </a:t>
            </a:r>
          </a:p>
          <a:p>
            <a:pPr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5                           5</a:t>
            </a:r>
          </a:p>
        </p:txBody>
      </p:sp>
      <p:sp>
        <p:nvSpPr>
          <p:cNvPr id="25606" name="Прямоугольник 28"/>
          <p:cNvSpPr>
            <a:spLocks noChangeArrowheads="1"/>
          </p:cNvSpPr>
          <p:nvPr/>
        </p:nvSpPr>
        <p:spPr bwMode="auto">
          <a:xfrm>
            <a:off x="1979613" y="4581525"/>
            <a:ext cx="2222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pic>
        <p:nvPicPr>
          <p:cNvPr id="37892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Прямоугольник 26"/>
          <p:cNvSpPr>
            <a:spLocks noChangeArrowheads="1"/>
          </p:cNvSpPr>
          <p:nvPr/>
        </p:nvSpPr>
        <p:spPr bwMode="auto">
          <a:xfrm>
            <a:off x="1223963" y="981075"/>
            <a:ext cx="7920037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Times New Roman" pitchFamily="18" charset="0"/>
                <a:cs typeface="Times New Roman" pitchFamily="18" charset="0"/>
              </a:rPr>
              <a:t>В  записи:   8  8   8   8   8   8  8  8    поставьте  между  некоторыми  числами  знаки  сложения так,  чтобы  в  сумме  получилось 1000.   </a:t>
            </a:r>
          </a:p>
        </p:txBody>
      </p:sp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2195513" y="5589588"/>
            <a:ext cx="58848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 8 + 8 + 8 + 8 + 8 8 8.</a:t>
            </a:r>
          </a:p>
        </p:txBody>
      </p:sp>
      <p:sp>
        <p:nvSpPr>
          <p:cNvPr id="26630" name="Прямоугольник 5"/>
          <p:cNvSpPr>
            <a:spLocks noChangeArrowheads="1"/>
          </p:cNvSpPr>
          <p:nvPr/>
        </p:nvSpPr>
        <p:spPr bwMode="auto">
          <a:xfrm>
            <a:off x="2195513" y="4797425"/>
            <a:ext cx="2408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pic>
        <p:nvPicPr>
          <p:cNvPr id="38916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Прямоугольник 26"/>
          <p:cNvSpPr>
            <a:spLocks noChangeArrowheads="1"/>
          </p:cNvSpPr>
          <p:nvPr/>
        </p:nvSpPr>
        <p:spPr bwMode="auto">
          <a:xfrm>
            <a:off x="1223963" y="765175"/>
            <a:ext cx="7920037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/>
              <a:t> 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Пользуясь четырьмя двойками  и  знаками  действия,  запишите  число  111.   </a:t>
            </a:r>
          </a:p>
        </p:txBody>
      </p:sp>
      <p:sp>
        <p:nvSpPr>
          <p:cNvPr id="27653" name="Прямоугольник 4"/>
          <p:cNvSpPr>
            <a:spLocks noChangeArrowheads="1"/>
          </p:cNvSpPr>
          <p:nvPr/>
        </p:nvSpPr>
        <p:spPr bwMode="auto">
          <a:xfrm>
            <a:off x="4500563" y="4941888"/>
            <a:ext cx="1422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222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</a:p>
        </p:txBody>
      </p:sp>
      <p:sp>
        <p:nvSpPr>
          <p:cNvPr id="27654" name="Прямоугольник 5"/>
          <p:cNvSpPr>
            <a:spLocks noChangeArrowheads="1"/>
          </p:cNvSpPr>
          <p:nvPr/>
        </p:nvSpPr>
        <p:spPr bwMode="auto">
          <a:xfrm>
            <a:off x="2124075" y="4941888"/>
            <a:ext cx="24082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pic>
        <p:nvPicPr>
          <p:cNvPr id="39940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Прямоугольник 26"/>
          <p:cNvSpPr>
            <a:spLocks noChangeArrowheads="1"/>
          </p:cNvSpPr>
          <p:nvPr/>
        </p:nvSpPr>
        <p:spPr bwMode="auto">
          <a:xfrm>
            <a:off x="1187450" y="404813"/>
            <a:ext cx="7704138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Какие  знаки  арифметических  действий  нужно  поставить  между  восьмью  двойками, чтобы  получилось  8.</a:t>
            </a:r>
            <a:endParaRPr lang="ru-RU"/>
          </a:p>
        </p:txBody>
      </p:sp>
      <p:sp>
        <p:nvSpPr>
          <p:cNvPr id="28677" name="Прямоугольник 4"/>
          <p:cNvSpPr>
            <a:spLocks noChangeArrowheads="1"/>
          </p:cNvSpPr>
          <p:nvPr/>
        </p:nvSpPr>
        <p:spPr bwMode="auto">
          <a:xfrm>
            <a:off x="2051050" y="5589588"/>
            <a:ext cx="49514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2+2+2+2+2+2-2-2.</a:t>
            </a:r>
          </a:p>
        </p:txBody>
      </p:sp>
      <p:sp>
        <p:nvSpPr>
          <p:cNvPr id="28678" name="Прямоугольник 5"/>
          <p:cNvSpPr>
            <a:spLocks noChangeArrowheads="1"/>
          </p:cNvSpPr>
          <p:nvPr/>
        </p:nvSpPr>
        <p:spPr bwMode="auto">
          <a:xfrm>
            <a:off x="1979613" y="4941888"/>
            <a:ext cx="23764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pic>
        <p:nvPicPr>
          <p:cNvPr id="40964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1116013" y="981075"/>
            <a:ext cx="7848600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Как  нужно  расставить  знаки  сложения  в  записи: </a:t>
            </a:r>
          </a:p>
          <a:p>
            <a:pPr marL="914400" indent="-914400" algn="ctr"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1  2  3  4  5  6  7,  </a:t>
            </a:r>
          </a:p>
          <a:p>
            <a:pPr marL="914400" indent="-914400" algn="ctr"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чтобы  в  сумме  получилось 100.        </a:t>
            </a:r>
          </a:p>
        </p:txBody>
      </p:sp>
      <p:sp>
        <p:nvSpPr>
          <p:cNvPr id="29701" name="Прямоугольник 4"/>
          <p:cNvSpPr>
            <a:spLocks noChangeArrowheads="1"/>
          </p:cNvSpPr>
          <p:nvPr/>
        </p:nvSpPr>
        <p:spPr bwMode="auto">
          <a:xfrm>
            <a:off x="2268538" y="5661025"/>
            <a:ext cx="54229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+ 2 + 3 4 + 5 6 + 7.</a:t>
            </a:r>
          </a:p>
        </p:txBody>
      </p:sp>
      <p:sp>
        <p:nvSpPr>
          <p:cNvPr id="29702" name="Прямоугольник 5"/>
          <p:cNvSpPr>
            <a:spLocks noChangeArrowheads="1"/>
          </p:cNvSpPr>
          <p:nvPr/>
        </p:nvSpPr>
        <p:spPr bwMode="auto">
          <a:xfrm>
            <a:off x="2268538" y="5013325"/>
            <a:ext cx="2408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6</a:t>
            </a:r>
          </a:p>
        </p:txBody>
      </p:sp>
      <p:pic>
        <p:nvPicPr>
          <p:cNvPr id="41988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Прямоугольник 26"/>
          <p:cNvSpPr>
            <a:spLocks noChangeArrowheads="1"/>
          </p:cNvSpPr>
          <p:nvPr/>
        </p:nvSpPr>
        <p:spPr bwMode="auto">
          <a:xfrm>
            <a:off x="1331913" y="908050"/>
            <a:ext cx="76327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Как   нужно  расставить   знаки  сложения   в  записи: </a:t>
            </a:r>
          </a:p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 9  8  7  6  5  4  3  2  1, </a:t>
            </a:r>
          </a:p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чтобы  в  сумме  получилось  99. </a:t>
            </a:r>
          </a:p>
        </p:txBody>
      </p:sp>
      <p:sp>
        <p:nvSpPr>
          <p:cNvPr id="30725" name="Прямоугольник 4"/>
          <p:cNvSpPr>
            <a:spLocks noChangeArrowheads="1"/>
          </p:cNvSpPr>
          <p:nvPr/>
        </p:nvSpPr>
        <p:spPr bwMode="auto">
          <a:xfrm>
            <a:off x="2268538" y="5589588"/>
            <a:ext cx="56959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9+8+7+65+4+3+2+1.</a:t>
            </a:r>
          </a:p>
        </p:txBody>
      </p:sp>
      <p:sp>
        <p:nvSpPr>
          <p:cNvPr id="30726" name="Прямоугольник 5"/>
          <p:cNvSpPr>
            <a:spLocks noChangeArrowheads="1"/>
          </p:cNvSpPr>
          <p:nvPr/>
        </p:nvSpPr>
        <p:spPr bwMode="auto">
          <a:xfrm>
            <a:off x="2124075" y="4868863"/>
            <a:ext cx="24717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7</a:t>
            </a:r>
          </a:p>
        </p:txBody>
      </p:sp>
      <p:pic>
        <p:nvPicPr>
          <p:cNvPr id="43012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Прямоугольник 26"/>
          <p:cNvSpPr>
            <a:spLocks noChangeArrowheads="1"/>
          </p:cNvSpPr>
          <p:nvPr/>
        </p:nvSpPr>
        <p:spPr bwMode="auto">
          <a:xfrm>
            <a:off x="1116013" y="1341438"/>
            <a:ext cx="78486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С  помощью  четырех  четверок  запишите  7.    </a:t>
            </a:r>
          </a:p>
        </p:txBody>
      </p:sp>
      <p:sp>
        <p:nvSpPr>
          <p:cNvPr id="31749" name="Прямоугольник 4"/>
          <p:cNvSpPr>
            <a:spLocks noChangeArrowheads="1"/>
          </p:cNvSpPr>
          <p:nvPr/>
        </p:nvSpPr>
        <p:spPr bwMode="auto">
          <a:xfrm>
            <a:off x="2484438" y="5661025"/>
            <a:ext cx="33702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+ 4 </a:t>
            </a:r>
            <a:r>
              <a:rPr lang="ru-RU" sz="4800" baseline="30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aseline="30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4800" baseline="-25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.</a:t>
            </a:r>
          </a:p>
        </p:txBody>
      </p:sp>
      <p:sp>
        <p:nvSpPr>
          <p:cNvPr id="31750" name="Прямоугольник 5"/>
          <p:cNvSpPr>
            <a:spLocks noChangeArrowheads="1"/>
          </p:cNvSpPr>
          <p:nvPr/>
        </p:nvSpPr>
        <p:spPr bwMode="auto">
          <a:xfrm>
            <a:off x="2124075" y="4941888"/>
            <a:ext cx="24082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2"/>
          <p:cNvSpPr>
            <a:spLocks noChangeArrowheads="1" noChangeShapeType="1" noTextEdit="1"/>
          </p:cNvSpPr>
          <p:nvPr/>
        </p:nvSpPr>
        <p:spPr bwMode="auto">
          <a:xfrm>
            <a:off x="1763713" y="115888"/>
            <a:ext cx="6913562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Логические задачи.</a:t>
            </a:r>
          </a:p>
        </p:txBody>
      </p:sp>
      <p:pic>
        <p:nvPicPr>
          <p:cNvPr id="44035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36" name="Group 4"/>
          <p:cNvGrpSpPr>
            <a:grpSpLocks/>
          </p:cNvGrpSpPr>
          <p:nvPr/>
        </p:nvGrpSpPr>
        <p:grpSpPr bwMode="auto">
          <a:xfrm>
            <a:off x="2627313" y="3860800"/>
            <a:ext cx="936625" cy="804863"/>
            <a:chOff x="1791" y="1949"/>
            <a:chExt cx="590" cy="507"/>
          </a:xfrm>
        </p:grpSpPr>
        <p:pic>
          <p:nvPicPr>
            <p:cNvPr id="44052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53" name="Text Box 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44037" name="Group 7"/>
          <p:cNvGrpSpPr>
            <a:grpSpLocks/>
          </p:cNvGrpSpPr>
          <p:nvPr/>
        </p:nvGrpSpPr>
        <p:grpSpPr bwMode="auto">
          <a:xfrm>
            <a:off x="3635375" y="3860800"/>
            <a:ext cx="936625" cy="804863"/>
            <a:chOff x="1791" y="1949"/>
            <a:chExt cx="590" cy="507"/>
          </a:xfrm>
        </p:grpSpPr>
        <p:pic>
          <p:nvPicPr>
            <p:cNvPr id="44050" name="Picture 8" descr="5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51" name="Text Box 9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44038" name="Group 10"/>
          <p:cNvGrpSpPr>
            <a:grpSpLocks/>
          </p:cNvGrpSpPr>
          <p:nvPr/>
        </p:nvGrpSpPr>
        <p:grpSpPr bwMode="auto">
          <a:xfrm>
            <a:off x="4643438" y="3860800"/>
            <a:ext cx="936625" cy="804863"/>
            <a:chOff x="1791" y="1949"/>
            <a:chExt cx="590" cy="507"/>
          </a:xfrm>
        </p:grpSpPr>
        <p:pic>
          <p:nvPicPr>
            <p:cNvPr id="44048" name="Picture 11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9" name="Text Box 12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44039" name="Group 13"/>
          <p:cNvGrpSpPr>
            <a:grpSpLocks/>
          </p:cNvGrpSpPr>
          <p:nvPr/>
        </p:nvGrpSpPr>
        <p:grpSpPr bwMode="auto">
          <a:xfrm>
            <a:off x="5651500" y="3860800"/>
            <a:ext cx="936625" cy="804863"/>
            <a:chOff x="1791" y="1949"/>
            <a:chExt cx="590" cy="507"/>
          </a:xfrm>
        </p:grpSpPr>
        <p:pic>
          <p:nvPicPr>
            <p:cNvPr id="44046" name="Picture 14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7" name="Text Box 15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44040" name="Group 16"/>
          <p:cNvGrpSpPr>
            <a:grpSpLocks/>
          </p:cNvGrpSpPr>
          <p:nvPr/>
        </p:nvGrpSpPr>
        <p:grpSpPr bwMode="auto">
          <a:xfrm>
            <a:off x="6659563" y="3860800"/>
            <a:ext cx="936625" cy="804863"/>
            <a:chOff x="1791" y="1949"/>
            <a:chExt cx="590" cy="507"/>
          </a:xfrm>
        </p:grpSpPr>
        <p:pic>
          <p:nvPicPr>
            <p:cNvPr id="44044" name="Picture 17" descr="58">
              <a:hlinkClick r:id="rId1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5" name="Text Box 18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44041" name="Group 19"/>
          <p:cNvGrpSpPr>
            <a:grpSpLocks/>
          </p:cNvGrpSpPr>
          <p:nvPr/>
        </p:nvGrpSpPr>
        <p:grpSpPr bwMode="auto">
          <a:xfrm>
            <a:off x="7667625" y="3860800"/>
            <a:ext cx="936625" cy="804863"/>
            <a:chOff x="1791" y="1949"/>
            <a:chExt cx="590" cy="507"/>
          </a:xfrm>
        </p:grpSpPr>
        <p:pic>
          <p:nvPicPr>
            <p:cNvPr id="44042" name="Picture 20" descr="58">
              <a:hlinkClick r:id="rId1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3" name="Text Box 21">
              <a:hlinkClick r:id="rId1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6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45060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17"/>
          <p:cNvSpPr>
            <a:spLocks noChangeArrowheads="1"/>
          </p:cNvSpPr>
          <p:nvPr/>
        </p:nvSpPr>
        <p:spPr bwMode="auto">
          <a:xfrm>
            <a:off x="1042988" y="620713"/>
            <a:ext cx="7850187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3886200" algn="l"/>
              </a:tabLst>
            </a:pP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 складе  имеются   гвозди  в  ящиках  по  24, 23, 17 и 16 </a:t>
            </a:r>
            <a:r>
              <a:rPr lang="ru-RU" sz="4400" i="1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</a:t>
            </a: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Может ли кладовщик  отпустить  со  склада  100 </a:t>
            </a:r>
            <a:r>
              <a:rPr lang="ru-RU" sz="4400" i="1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кг </a:t>
            </a: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гвоздей, не  распечатывая  ящики?  </a:t>
            </a:r>
            <a:endParaRPr lang="ru-RU" sz="4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3886200" algn="l"/>
              </a:tabLst>
            </a:pP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797" name="Прямоугольник 12"/>
          <p:cNvSpPr>
            <a:spLocks noChangeArrowheads="1"/>
          </p:cNvSpPr>
          <p:nvPr/>
        </p:nvSpPr>
        <p:spPr bwMode="auto">
          <a:xfrm>
            <a:off x="2339975" y="5516563"/>
            <a:ext cx="51466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Да, 16·2+17·4=100.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798" name="Прямоугольник 13"/>
          <p:cNvSpPr>
            <a:spLocks noChangeArrowheads="1"/>
          </p:cNvSpPr>
          <p:nvPr/>
        </p:nvSpPr>
        <p:spPr bwMode="auto">
          <a:xfrm>
            <a:off x="2268538" y="4797425"/>
            <a:ext cx="2408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WordArt 2"/>
          <p:cNvSpPr>
            <a:spLocks noChangeArrowheads="1" noChangeShapeType="1" noTextEdit="1"/>
          </p:cNvSpPr>
          <p:nvPr/>
        </p:nvSpPr>
        <p:spPr bwMode="auto">
          <a:xfrm>
            <a:off x="1835150" y="188913"/>
            <a:ext cx="6192838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89CA3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Игровое поле</a:t>
            </a:r>
          </a:p>
        </p:txBody>
      </p:sp>
      <p:pic>
        <p:nvPicPr>
          <p:cNvPr id="1028" name="Picture 7" descr="Рисунок1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3860800"/>
            <a:ext cx="1028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18"/>
          <p:cNvGraphicFramePr>
            <a:graphicFrameLocks noChangeAspect="1"/>
          </p:cNvGraphicFramePr>
          <p:nvPr/>
        </p:nvGraphicFramePr>
        <p:xfrm>
          <a:off x="1908175" y="1916113"/>
          <a:ext cx="5951538" cy="4033837"/>
        </p:xfrm>
        <a:graphic>
          <a:graphicData uri="http://schemas.openxmlformats.org/presentationml/2006/ole">
            <p:oleObj spid="_x0000_s1026" name="Worksheet" r:id="rId4" imgW="2847857" imgH="1486006" progId="Excel.Sheet.8">
              <p:embed/>
            </p:oleObj>
          </a:graphicData>
        </a:graphic>
      </p:graphicFrame>
      <p:sp>
        <p:nvSpPr>
          <p:cNvPr id="1030" name="TextBox 20">
            <a:hlinkClick r:id="rId5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1979613" y="2205038"/>
            <a:ext cx="1617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геомания</a:t>
            </a:r>
          </a:p>
        </p:txBody>
      </p:sp>
      <p:sp>
        <p:nvSpPr>
          <p:cNvPr id="1031" name="TextBox 22">
            <a:hlinkClick r:id="rId6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3779838" y="2205038"/>
            <a:ext cx="2232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математические орешки</a:t>
            </a:r>
          </a:p>
        </p:txBody>
      </p:sp>
      <p:sp>
        <p:nvSpPr>
          <p:cNvPr id="1032" name="TextBox 23">
            <a:hlinkClick r:id="rId7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1908175" y="3429000"/>
            <a:ext cx="1871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числовые головоломки</a:t>
            </a:r>
          </a:p>
        </p:txBody>
      </p:sp>
      <p:sp>
        <p:nvSpPr>
          <p:cNvPr id="1033" name="TextBox 24">
            <a:hlinkClick r:id="rId8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4067175" y="3429000"/>
            <a:ext cx="17287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устный счёт</a:t>
            </a:r>
          </a:p>
        </p:txBody>
      </p:sp>
      <p:sp>
        <p:nvSpPr>
          <p:cNvPr id="1034" name="TextBox 25">
            <a:hlinkClick r:id="rId9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6156325" y="2205038"/>
            <a:ext cx="1655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магические квадраты</a:t>
            </a:r>
          </a:p>
        </p:txBody>
      </p:sp>
      <p:sp>
        <p:nvSpPr>
          <p:cNvPr id="1035" name="TextBox 26">
            <a:hlinkClick r:id="rId10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6011863" y="3429000"/>
            <a:ext cx="1944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логические задачи</a:t>
            </a:r>
          </a:p>
        </p:txBody>
      </p:sp>
      <p:sp>
        <p:nvSpPr>
          <p:cNvPr id="1036" name="TextBox 27">
            <a:hlinkClick r:id="rId11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2051050" y="4868863"/>
            <a:ext cx="1195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огонёк</a:t>
            </a:r>
          </a:p>
        </p:txBody>
      </p:sp>
      <p:sp>
        <p:nvSpPr>
          <p:cNvPr id="1037" name="TextBox 28">
            <a:hlinkClick r:id="rId12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3779838" y="4797425"/>
            <a:ext cx="2305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установите закономерность</a:t>
            </a:r>
          </a:p>
        </p:txBody>
      </p:sp>
      <p:sp>
        <p:nvSpPr>
          <p:cNvPr id="1038" name="TextBox 29">
            <a:hlinkClick r:id="rId13" action="ppaction://hlinksldjump" tooltip="Выбрать игру"/>
          </p:cNvPr>
          <p:cNvSpPr txBox="1">
            <a:spLocks noChangeArrowheads="1"/>
          </p:cNvSpPr>
          <p:nvPr/>
        </p:nvSpPr>
        <p:spPr bwMode="auto">
          <a:xfrm>
            <a:off x="6156325" y="4797425"/>
            <a:ext cx="15843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весёлые вопросы</a:t>
            </a:r>
          </a:p>
        </p:txBody>
      </p:sp>
      <p:pic>
        <p:nvPicPr>
          <p:cNvPr id="1039" name="Picture 9" descr="89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96188" y="57785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sp>
        <p:nvSpPr>
          <p:cNvPr id="46084" name="Rectangle 17"/>
          <p:cNvSpPr>
            <a:spLocks noChangeArrowheads="1"/>
          </p:cNvSpPr>
          <p:nvPr/>
        </p:nvSpPr>
        <p:spPr bwMode="auto">
          <a:xfrm>
            <a:off x="1116013" y="692150"/>
            <a:ext cx="8027987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3886200" algn="l"/>
              </a:tabLst>
            </a:pP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 столбу  высотой  10 </a:t>
            </a:r>
            <a:r>
              <a:rPr lang="ru-RU" sz="4400" i="1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 </a:t>
            </a: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взбирается  улитка. Днем  она  поднимается  на  5 </a:t>
            </a:r>
            <a:r>
              <a:rPr lang="ru-RU" sz="4400" i="1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м,</a:t>
            </a: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 ночью  опускается  на  4 </a:t>
            </a:r>
            <a:r>
              <a:rPr lang="ru-RU" sz="4400" i="1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Через сколько  дней  улитка  доберется  до  верха?</a:t>
            </a:r>
            <a:endParaRPr lang="ru-RU" sz="4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4821" name="Прямоугольник 24"/>
          <p:cNvSpPr>
            <a:spLocks noChangeArrowheads="1"/>
          </p:cNvSpPr>
          <p:nvPr/>
        </p:nvSpPr>
        <p:spPr bwMode="auto">
          <a:xfrm>
            <a:off x="2555875" y="5589588"/>
            <a:ext cx="20462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дней.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4822" name="Прямоугольник 25"/>
          <p:cNvSpPr>
            <a:spLocks noChangeArrowheads="1"/>
          </p:cNvSpPr>
          <p:nvPr/>
        </p:nvSpPr>
        <p:spPr bwMode="auto">
          <a:xfrm>
            <a:off x="2195513" y="4868863"/>
            <a:ext cx="24082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6087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sp>
        <p:nvSpPr>
          <p:cNvPr id="47108" name="Rectangle 17"/>
          <p:cNvSpPr>
            <a:spLocks noChangeArrowheads="1"/>
          </p:cNvSpPr>
          <p:nvPr/>
        </p:nvSpPr>
        <p:spPr bwMode="auto">
          <a:xfrm>
            <a:off x="1223963" y="981075"/>
            <a:ext cx="79200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3886200" algn="l"/>
              </a:tabLst>
            </a:pPr>
            <a:r>
              <a:rPr lang="ru-RU" sz="40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Имеется  9  монет,  одна  из  них  фальшивая  она  легче  остальных.  Как  при  помощи  весов, сделав  минимальное  количество  взвешиваний,  определить  какая  монета  фальшивая?</a:t>
            </a:r>
            <a:endParaRPr lang="ru-RU" sz="40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5845" name="Прямоугольник 12"/>
          <p:cNvSpPr>
            <a:spLocks noChangeArrowheads="1"/>
          </p:cNvSpPr>
          <p:nvPr/>
        </p:nvSpPr>
        <p:spPr bwMode="auto">
          <a:xfrm>
            <a:off x="3924300" y="5516563"/>
            <a:ext cx="4965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 взвешивания.    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5846" name="Прямоугольник 13"/>
          <p:cNvSpPr>
            <a:spLocks noChangeArrowheads="1"/>
          </p:cNvSpPr>
          <p:nvPr/>
        </p:nvSpPr>
        <p:spPr bwMode="auto">
          <a:xfrm>
            <a:off x="1979613" y="5013325"/>
            <a:ext cx="2408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7111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sp>
        <p:nvSpPr>
          <p:cNvPr id="48132" name="Rectangle 17"/>
          <p:cNvSpPr>
            <a:spLocks noChangeArrowheads="1"/>
          </p:cNvSpPr>
          <p:nvPr/>
        </p:nvSpPr>
        <p:spPr bwMode="auto">
          <a:xfrm>
            <a:off x="1116013" y="549275"/>
            <a:ext cx="78486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3886200" algn="l"/>
              </a:tabLst>
            </a:pPr>
            <a:r>
              <a:rPr lang="ru-RU" sz="28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 насекомые,  грызущие  книги, прогрызающие  лист  за  листом  и  прокладывающие  таким  образом  путь  сквозь  толщу  книги. Один  такой  “книжный  червь”  прогрыз  себе  путь  от  первой  страницы  первого  тома  до  последней  страницы  второго  тома, стоящего  рядом  с  первым,  как  здесь  нарисовано. В  каждом  томе  по  600  страниц. Сколько  всего  страниц  прогрыз  “червь”.   </a:t>
            </a:r>
            <a:endParaRPr lang="ru-RU" sz="2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3886200" algn="l"/>
              </a:tabLst>
            </a:pPr>
            <a:endParaRPr lang="ru-RU"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48133" name="Group 10"/>
          <p:cNvGrpSpPr>
            <a:grpSpLocks noChangeAspect="1"/>
          </p:cNvGrpSpPr>
          <p:nvPr/>
        </p:nvGrpSpPr>
        <p:grpSpPr bwMode="auto">
          <a:xfrm>
            <a:off x="7308850" y="3933825"/>
            <a:ext cx="2514600" cy="1028700"/>
            <a:chOff x="2775" y="6016"/>
            <a:chExt cx="2779" cy="1051"/>
          </a:xfrm>
        </p:grpSpPr>
        <p:sp>
          <p:nvSpPr>
            <p:cNvPr id="48137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775" y="6016"/>
              <a:ext cx="2779" cy="1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8" name="Line 15"/>
            <p:cNvSpPr>
              <a:spLocks noChangeShapeType="1"/>
            </p:cNvSpPr>
            <p:nvPr/>
          </p:nvSpPr>
          <p:spPr bwMode="auto">
            <a:xfrm>
              <a:off x="3407" y="6450"/>
              <a:ext cx="0" cy="3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9" name="Line 14"/>
            <p:cNvSpPr>
              <a:spLocks noChangeShapeType="1"/>
            </p:cNvSpPr>
            <p:nvPr/>
          </p:nvSpPr>
          <p:spPr bwMode="auto">
            <a:xfrm>
              <a:off x="3407" y="6831"/>
              <a:ext cx="126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0" name="Rectangle 13"/>
            <p:cNvSpPr>
              <a:spLocks noChangeArrowheads="1"/>
            </p:cNvSpPr>
            <p:nvPr/>
          </p:nvSpPr>
          <p:spPr bwMode="auto">
            <a:xfrm>
              <a:off x="3533" y="6196"/>
              <a:ext cx="126" cy="6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1" name="Rectangle 12"/>
            <p:cNvSpPr>
              <a:spLocks noChangeArrowheads="1"/>
            </p:cNvSpPr>
            <p:nvPr/>
          </p:nvSpPr>
          <p:spPr bwMode="auto">
            <a:xfrm>
              <a:off x="3659" y="6196"/>
              <a:ext cx="127" cy="6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2" name="Line 11"/>
            <p:cNvSpPr>
              <a:spLocks noChangeShapeType="1"/>
            </p:cNvSpPr>
            <p:nvPr/>
          </p:nvSpPr>
          <p:spPr bwMode="auto">
            <a:xfrm>
              <a:off x="3407" y="6450"/>
              <a:ext cx="0" cy="38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70" name="Прямоугольник 12"/>
          <p:cNvSpPr>
            <a:spLocks noChangeArrowheads="1"/>
          </p:cNvSpPr>
          <p:nvPr/>
        </p:nvSpPr>
        <p:spPr bwMode="auto">
          <a:xfrm>
            <a:off x="2051050" y="5732463"/>
            <a:ext cx="70929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 крышки  переплета и 0 страниц.</a:t>
            </a:r>
          </a:p>
        </p:txBody>
      </p:sp>
      <p:sp>
        <p:nvSpPr>
          <p:cNvPr id="36871" name="Прямоугольник 13"/>
          <p:cNvSpPr>
            <a:spLocks noChangeArrowheads="1"/>
          </p:cNvSpPr>
          <p:nvPr/>
        </p:nvSpPr>
        <p:spPr bwMode="auto">
          <a:xfrm>
            <a:off x="2051050" y="5013325"/>
            <a:ext cx="24082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8136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sp>
        <p:nvSpPr>
          <p:cNvPr id="49156" name="Rectangle 1"/>
          <p:cNvSpPr>
            <a:spLocks noChangeArrowheads="1"/>
          </p:cNvSpPr>
          <p:nvPr/>
        </p:nvSpPr>
        <p:spPr bwMode="auto">
          <a:xfrm>
            <a:off x="1042988" y="765175"/>
            <a:ext cx="7921625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3886200" algn="l"/>
              </a:tabLst>
            </a:pPr>
            <a:r>
              <a:rPr lang="ru-RU" sz="44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 в  12 ч  дня  идет дождь, то  можно  ли  ожидать,  что  через  36  часов  будет  солнечная  погода?</a:t>
            </a:r>
            <a:endParaRPr lang="ru-RU" sz="4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3886200" algn="l"/>
              </a:tabLst>
            </a:pPr>
            <a:r>
              <a:rPr lang="ru-RU" sz="12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 sz="9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7893" name="Прямоугольник 13"/>
          <p:cNvSpPr>
            <a:spLocks noChangeArrowheads="1"/>
          </p:cNvSpPr>
          <p:nvPr/>
        </p:nvSpPr>
        <p:spPr bwMode="auto">
          <a:xfrm>
            <a:off x="1908175" y="4797425"/>
            <a:ext cx="705643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tabLst>
                <a:tab pos="3886200" algn="l"/>
              </a:tabLst>
              <a:defRPr/>
            </a:pP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через  36 часов будет полночь. В  это  время  солнечной  погоды  не  бывает.</a:t>
            </a:r>
            <a:endParaRPr lang="ru-RU" sz="36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7894" name="Прямоугольник 14"/>
          <p:cNvSpPr>
            <a:spLocks noChangeArrowheads="1"/>
          </p:cNvSpPr>
          <p:nvPr/>
        </p:nvSpPr>
        <p:spPr bwMode="auto">
          <a:xfrm>
            <a:off x="1835150" y="4149725"/>
            <a:ext cx="2254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9159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6</a:t>
            </a:r>
          </a:p>
        </p:txBody>
      </p:sp>
      <p:sp>
        <p:nvSpPr>
          <p:cNvPr id="50180" name="Rectangle 1"/>
          <p:cNvSpPr>
            <a:spLocks noChangeArrowheads="1"/>
          </p:cNvSpPr>
          <p:nvPr/>
        </p:nvSpPr>
        <p:spPr bwMode="auto">
          <a:xfrm>
            <a:off x="1116013" y="1268413"/>
            <a:ext cx="77771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3886200" algn="l"/>
              </a:tabLst>
            </a:pPr>
            <a:r>
              <a:rPr lang="ru-RU" sz="40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Лев  может  съесть  овцу  за  2  часа, волк  -  за  3 часа, а  собака -  за  6  часов. За  какое  время  они  вместе  съели  бы  овцу.    </a:t>
            </a:r>
            <a:endParaRPr lang="ru-RU" sz="4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8917" name="Прямоугольник 13"/>
          <p:cNvSpPr>
            <a:spLocks noChangeArrowheads="1"/>
          </p:cNvSpPr>
          <p:nvPr/>
        </p:nvSpPr>
        <p:spPr bwMode="auto">
          <a:xfrm>
            <a:off x="1763713" y="5084763"/>
            <a:ext cx="71294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tabLst>
                <a:tab pos="3886200" algn="l"/>
              </a:tabLst>
              <a:defRPr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1 час ( лев : за 2 часа может съесть 1 овцу,  за  6 ч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 овцы</a:t>
            </a:r>
            <a:endParaRPr lang="ru-RU" sz="20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3886200" algn="l"/>
              </a:tabLst>
              <a:defRPr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волк: за 3 ч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овцу,  за  6 ч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овцы</a:t>
            </a:r>
            <a:endParaRPr lang="ru-RU" sz="20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3886200" algn="l"/>
              </a:tabLst>
              <a:defRPr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собака: за 6 ч-1 овцу </a:t>
            </a:r>
          </a:p>
          <a:p>
            <a:pPr algn="just" eaLnBrk="0" hangingPunct="0">
              <a:tabLst>
                <a:tab pos="3886200" algn="l"/>
              </a:tabLst>
              <a:defRPr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Значит,  вместе  за 6 ч могут съесть 3+2+1=6 овец, за 1 ч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овцу)</a:t>
            </a:r>
            <a:endParaRPr lang="ru-RU" sz="20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8918" name="Прямоугольник 14"/>
          <p:cNvSpPr>
            <a:spLocks noChangeArrowheads="1"/>
          </p:cNvSpPr>
          <p:nvPr/>
        </p:nvSpPr>
        <p:spPr bwMode="auto">
          <a:xfrm>
            <a:off x="1908175" y="4149725"/>
            <a:ext cx="2406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0183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/>
          <p:cNvSpPr>
            <a:spLocks noChangeArrowheads="1" noChangeShapeType="1" noTextEdit="1"/>
          </p:cNvSpPr>
          <p:nvPr/>
        </p:nvSpPr>
        <p:spPr bwMode="auto">
          <a:xfrm>
            <a:off x="1547813" y="115888"/>
            <a:ext cx="6913562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Геомания</a:t>
            </a:r>
          </a:p>
        </p:txBody>
      </p:sp>
      <p:pic>
        <p:nvPicPr>
          <p:cNvPr id="51203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04" name="Group 4"/>
          <p:cNvGrpSpPr>
            <a:grpSpLocks/>
          </p:cNvGrpSpPr>
          <p:nvPr/>
        </p:nvGrpSpPr>
        <p:grpSpPr bwMode="auto">
          <a:xfrm>
            <a:off x="2627313" y="3860800"/>
            <a:ext cx="936625" cy="804863"/>
            <a:chOff x="1791" y="1949"/>
            <a:chExt cx="590" cy="507"/>
          </a:xfrm>
        </p:grpSpPr>
        <p:pic>
          <p:nvPicPr>
            <p:cNvPr id="51220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21" name="Text Box 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1205" name="Group 7"/>
          <p:cNvGrpSpPr>
            <a:grpSpLocks/>
          </p:cNvGrpSpPr>
          <p:nvPr/>
        </p:nvGrpSpPr>
        <p:grpSpPr bwMode="auto">
          <a:xfrm>
            <a:off x="3635375" y="3860800"/>
            <a:ext cx="936625" cy="804863"/>
            <a:chOff x="1791" y="1949"/>
            <a:chExt cx="590" cy="507"/>
          </a:xfrm>
        </p:grpSpPr>
        <p:pic>
          <p:nvPicPr>
            <p:cNvPr id="51218" name="Picture 8" descr="5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9" name="Text Box 9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1206" name="Group 10"/>
          <p:cNvGrpSpPr>
            <a:grpSpLocks/>
          </p:cNvGrpSpPr>
          <p:nvPr/>
        </p:nvGrpSpPr>
        <p:grpSpPr bwMode="auto">
          <a:xfrm>
            <a:off x="4643438" y="3860800"/>
            <a:ext cx="936625" cy="804863"/>
            <a:chOff x="1791" y="1949"/>
            <a:chExt cx="590" cy="507"/>
          </a:xfrm>
        </p:grpSpPr>
        <p:pic>
          <p:nvPicPr>
            <p:cNvPr id="51216" name="Picture 11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7" name="Text Box 12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1207" name="Group 13"/>
          <p:cNvGrpSpPr>
            <a:grpSpLocks/>
          </p:cNvGrpSpPr>
          <p:nvPr/>
        </p:nvGrpSpPr>
        <p:grpSpPr bwMode="auto">
          <a:xfrm>
            <a:off x="5651500" y="3860800"/>
            <a:ext cx="936625" cy="804863"/>
            <a:chOff x="1791" y="1949"/>
            <a:chExt cx="590" cy="507"/>
          </a:xfrm>
        </p:grpSpPr>
        <p:pic>
          <p:nvPicPr>
            <p:cNvPr id="51214" name="Picture 14" descr="58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5" name="Text Box 15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51208" name="Group 16"/>
          <p:cNvGrpSpPr>
            <a:grpSpLocks/>
          </p:cNvGrpSpPr>
          <p:nvPr/>
        </p:nvGrpSpPr>
        <p:grpSpPr bwMode="auto">
          <a:xfrm>
            <a:off x="6659563" y="3860800"/>
            <a:ext cx="936625" cy="804863"/>
            <a:chOff x="1791" y="1949"/>
            <a:chExt cx="590" cy="507"/>
          </a:xfrm>
        </p:grpSpPr>
        <p:pic>
          <p:nvPicPr>
            <p:cNvPr id="51212" name="Picture 17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3" name="Text Box 18">
              <a:hlinkClick r:id="rId9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51209" name="Group 19"/>
          <p:cNvGrpSpPr>
            <a:grpSpLocks/>
          </p:cNvGrpSpPr>
          <p:nvPr/>
        </p:nvGrpSpPr>
        <p:grpSpPr bwMode="auto">
          <a:xfrm>
            <a:off x="7667625" y="3860800"/>
            <a:ext cx="936625" cy="804863"/>
            <a:chOff x="1791" y="1949"/>
            <a:chExt cx="590" cy="507"/>
          </a:xfrm>
        </p:grpSpPr>
        <p:pic>
          <p:nvPicPr>
            <p:cNvPr id="51210" name="Picture 20" descr="58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1" name="Text Box 21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6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52228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Rectangle 1"/>
          <p:cNvSpPr>
            <a:spLocks noChangeArrowheads="1"/>
          </p:cNvSpPr>
          <p:nvPr/>
        </p:nvSpPr>
        <p:spPr bwMode="auto">
          <a:xfrm>
            <a:off x="1116013" y="620713"/>
            <a:ext cx="802798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3886200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одной  области  10  городов  и  каждые  два  города  соединены  дорогой. Сколько  всего  дорог  в  области.</a:t>
            </a:r>
          </a:p>
          <a:p>
            <a:pPr algn="just" eaLnBrk="0" hangingPunct="0">
              <a:tabLst>
                <a:tab pos="3886200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0965" name="Прямоугольник 7"/>
          <p:cNvSpPr>
            <a:spLocks noChangeArrowheads="1"/>
          </p:cNvSpPr>
          <p:nvPr/>
        </p:nvSpPr>
        <p:spPr bwMode="auto">
          <a:xfrm>
            <a:off x="2051050" y="5661025"/>
            <a:ext cx="683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9+8+7+6+5+4+3+2+1 = 45 (дорог)</a:t>
            </a:r>
            <a:endParaRPr lang="ru-RU" sz="36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0966" name="Прямоугольник 8"/>
          <p:cNvSpPr>
            <a:spLocks noChangeArrowheads="1"/>
          </p:cNvSpPr>
          <p:nvPr/>
        </p:nvSpPr>
        <p:spPr bwMode="auto">
          <a:xfrm>
            <a:off x="2051050" y="4797425"/>
            <a:ext cx="24082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pic>
        <p:nvPicPr>
          <p:cNvPr id="53252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Прямоугольник 9"/>
          <p:cNvSpPr>
            <a:spLocks noChangeArrowheads="1"/>
          </p:cNvSpPr>
          <p:nvPr/>
        </p:nvSpPr>
        <p:spPr bwMode="auto">
          <a:xfrm>
            <a:off x="1042988" y="765175"/>
            <a:ext cx="79216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Как  ломаной  линией,  состоящей  из  4  отрезков,  не  отрывая  карандаша  от  бумаги  перечеркнуть  9  точек.</a:t>
            </a:r>
          </a:p>
        </p:txBody>
      </p:sp>
      <p:sp>
        <p:nvSpPr>
          <p:cNvPr id="53254" name="Rectangle 8"/>
          <p:cNvSpPr>
            <a:spLocks noChangeArrowheads="1"/>
          </p:cNvSpPr>
          <p:nvPr/>
        </p:nvSpPr>
        <p:spPr bwMode="auto">
          <a:xfrm>
            <a:off x="3924300" y="4338638"/>
            <a:ext cx="20875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3886200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         *          * </a:t>
            </a:r>
          </a:p>
          <a:p>
            <a:pPr eaLnBrk="0" hangingPunct="0">
              <a:tabLst>
                <a:tab pos="3886200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3886200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</a:p>
          <a:p>
            <a:pPr algn="ctr" eaLnBrk="0" hangingPunct="0">
              <a:tabLst>
                <a:tab pos="3886200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         *          *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3886200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3886200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*          *          *  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990" name="Прямоугольник 12"/>
          <p:cNvSpPr>
            <a:spLocks noChangeArrowheads="1"/>
          </p:cNvSpPr>
          <p:nvPr/>
        </p:nvSpPr>
        <p:spPr bwMode="auto">
          <a:xfrm>
            <a:off x="1908175" y="4292600"/>
            <a:ext cx="24082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4500563" y="4437063"/>
            <a:ext cx="1439862" cy="0"/>
          </a:xfrm>
          <a:prstGeom prst="line">
            <a:avLst/>
          </a:prstGeom>
          <a:noFill/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>
            <a:off x="4500563" y="4437063"/>
            <a:ext cx="71437" cy="1584325"/>
          </a:xfrm>
          <a:prstGeom prst="line">
            <a:avLst/>
          </a:prstGeom>
          <a:noFill/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993" name="Line 11"/>
          <p:cNvSpPr>
            <a:spLocks noChangeShapeType="1"/>
          </p:cNvSpPr>
          <p:nvPr/>
        </p:nvSpPr>
        <p:spPr bwMode="auto">
          <a:xfrm flipV="1">
            <a:off x="4572000" y="4437063"/>
            <a:ext cx="1368425" cy="1584325"/>
          </a:xfrm>
          <a:prstGeom prst="line">
            <a:avLst/>
          </a:prstGeom>
          <a:noFill/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994" name="Line 12"/>
          <p:cNvSpPr>
            <a:spLocks noChangeShapeType="1"/>
          </p:cNvSpPr>
          <p:nvPr/>
        </p:nvSpPr>
        <p:spPr bwMode="auto">
          <a:xfrm>
            <a:off x="4500563" y="4437063"/>
            <a:ext cx="1150937" cy="1295400"/>
          </a:xfrm>
          <a:prstGeom prst="line">
            <a:avLst/>
          </a:prstGeom>
          <a:noFill/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651500" y="5732463"/>
            <a:ext cx="73025" cy="73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255 L -0.12986 -0.19421 L 0.02864 -0.19421 L -0.12136 0.03496 L -0.12743 -0.18449 " pathEditMode="relative" rAng="0" ptsTypes="AAA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-8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pic>
        <p:nvPicPr>
          <p:cNvPr id="54276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1116013" y="692150"/>
            <a:ext cx="78486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3886200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 нужно  разрезать  циферблат  часов на  6  частей так, чтобы  во  всех  частях  сумма  чисел  была  одинакова.</a:t>
            </a:r>
            <a:endParaRPr lang="ru-RU" sz="4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3014" name="Прямоугольник 5"/>
          <p:cNvSpPr>
            <a:spLocks noChangeArrowheads="1"/>
          </p:cNvSpPr>
          <p:nvPr/>
        </p:nvSpPr>
        <p:spPr bwMode="auto">
          <a:xfrm>
            <a:off x="2124075" y="5589588"/>
            <a:ext cx="27193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13.</a:t>
            </a:r>
          </a:p>
        </p:txBody>
      </p:sp>
      <p:sp>
        <p:nvSpPr>
          <p:cNvPr id="43015" name="Прямоугольник 6"/>
          <p:cNvSpPr>
            <a:spLocks noChangeArrowheads="1"/>
          </p:cNvSpPr>
          <p:nvPr/>
        </p:nvSpPr>
        <p:spPr bwMode="auto">
          <a:xfrm>
            <a:off x="2195513" y="4868863"/>
            <a:ext cx="2254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</a:t>
            </a:r>
          </a:p>
        </p:txBody>
      </p:sp>
      <p:pic>
        <p:nvPicPr>
          <p:cNvPr id="54280" name="Picture 10" descr="Картинка 1555 из 15495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3800" y="3716338"/>
            <a:ext cx="288131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5651500" y="3933825"/>
            <a:ext cx="2089150" cy="57467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5219700" y="4221163"/>
            <a:ext cx="2736850" cy="86360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4932363" y="4652963"/>
            <a:ext cx="2879725" cy="93662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4859338" y="5229225"/>
            <a:ext cx="2736850" cy="792163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5148263" y="5732463"/>
            <a:ext cx="2087562" cy="57626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pic>
        <p:nvPicPr>
          <p:cNvPr id="55300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Прямоугольник 3"/>
          <p:cNvSpPr>
            <a:spLocks noChangeArrowheads="1"/>
          </p:cNvSpPr>
          <p:nvPr/>
        </p:nvSpPr>
        <p:spPr bwMode="auto">
          <a:xfrm>
            <a:off x="1116013" y="765175"/>
            <a:ext cx="77057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Девочка начертила  2  прямые линии. На  одной  из  них  она отметила  3  точки  на  другой - 5  точек. Всего было  отмечено  7  точек. Как  она  это  сделала?</a:t>
            </a:r>
          </a:p>
        </p:txBody>
      </p:sp>
      <p:sp>
        <p:nvSpPr>
          <p:cNvPr id="55302" name="Прямоугольник 4"/>
          <p:cNvSpPr>
            <a:spLocks noChangeArrowheads="1"/>
          </p:cNvSpPr>
          <p:nvPr/>
        </p:nvSpPr>
        <p:spPr bwMode="auto">
          <a:xfrm>
            <a:off x="1835150" y="4581525"/>
            <a:ext cx="20526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Ответ: </a:t>
            </a:r>
          </a:p>
        </p:txBody>
      </p:sp>
      <p:sp>
        <p:nvSpPr>
          <p:cNvPr id="44038" name="Line 1"/>
          <p:cNvSpPr>
            <a:spLocks noChangeShapeType="1"/>
          </p:cNvSpPr>
          <p:nvPr/>
        </p:nvSpPr>
        <p:spPr bwMode="auto">
          <a:xfrm>
            <a:off x="4775200" y="4764088"/>
            <a:ext cx="1028700" cy="91440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9" name="Line 2"/>
          <p:cNvSpPr>
            <a:spLocks noChangeShapeType="1"/>
          </p:cNvSpPr>
          <p:nvPr/>
        </p:nvSpPr>
        <p:spPr bwMode="auto">
          <a:xfrm flipH="1">
            <a:off x="4356100" y="4868863"/>
            <a:ext cx="2171700" cy="685800"/>
          </a:xfrm>
          <a:prstGeom prst="line">
            <a:avLst/>
          </a:prstGeom>
          <a:noFill/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4040" name="Rectangle 4"/>
          <p:cNvSpPr>
            <a:spLocks noChangeArrowheads="1"/>
          </p:cNvSpPr>
          <p:nvPr/>
        </p:nvSpPr>
        <p:spPr bwMode="auto">
          <a:xfrm>
            <a:off x="4427538" y="4724400"/>
            <a:ext cx="24479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838450" algn="l"/>
              </a:tabLst>
            </a:pP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4041" name="Rectangle 5"/>
          <p:cNvSpPr>
            <a:spLocks noChangeArrowheads="1"/>
          </p:cNvSpPr>
          <p:nvPr/>
        </p:nvSpPr>
        <p:spPr bwMode="auto">
          <a:xfrm rot="10800000" flipV="1">
            <a:off x="3492500" y="4741863"/>
            <a:ext cx="2879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352675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352675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352675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352675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7900" y="4797425"/>
            <a:ext cx="714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 flipH="1">
            <a:off x="4427538" y="5516563"/>
            <a:ext cx="73025" cy="460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768850" y="5399088"/>
            <a:ext cx="46038" cy="460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 flipH="1" flipV="1">
            <a:off x="5724525" y="5589588"/>
            <a:ext cx="460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292725" y="5229225"/>
            <a:ext cx="714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 flipH="1" flipV="1">
            <a:off x="5940425" y="5013325"/>
            <a:ext cx="714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6372225" y="4868863"/>
            <a:ext cx="46038" cy="460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  <p:bldP spid="44040" grpId="0"/>
      <p:bldP spid="44041" grpId="0"/>
      <p:bldP spid="11" grpId="0" animBg="1"/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1403350" y="115888"/>
            <a:ext cx="6983413" cy="1370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14146C"/>
                  </a:solidFill>
                  <a:round/>
                  <a:headEnd/>
                  <a:tailEnd/>
                </a:ln>
                <a:solidFill>
                  <a:srgbClr val="3326D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Устный Счет</a:t>
            </a:r>
          </a:p>
        </p:txBody>
      </p:sp>
      <p:pic>
        <p:nvPicPr>
          <p:cNvPr id="28675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6610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2411413" y="3933825"/>
            <a:ext cx="936625" cy="804863"/>
            <a:chOff x="1791" y="1949"/>
            <a:chExt cx="590" cy="507"/>
          </a:xfrm>
        </p:grpSpPr>
        <p:pic>
          <p:nvPicPr>
            <p:cNvPr id="28692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3" name="Text Box 6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8677" name="Group 7"/>
          <p:cNvGrpSpPr>
            <a:grpSpLocks/>
          </p:cNvGrpSpPr>
          <p:nvPr/>
        </p:nvGrpSpPr>
        <p:grpSpPr bwMode="auto">
          <a:xfrm>
            <a:off x="3419475" y="3933825"/>
            <a:ext cx="936625" cy="804863"/>
            <a:chOff x="1791" y="1949"/>
            <a:chExt cx="590" cy="507"/>
          </a:xfrm>
        </p:grpSpPr>
        <p:pic>
          <p:nvPicPr>
            <p:cNvPr id="28690" name="Picture 8" descr="58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1" name="Text Box 9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8678" name="Group 10"/>
          <p:cNvGrpSpPr>
            <a:grpSpLocks/>
          </p:cNvGrpSpPr>
          <p:nvPr/>
        </p:nvGrpSpPr>
        <p:grpSpPr bwMode="auto">
          <a:xfrm>
            <a:off x="4427538" y="3933825"/>
            <a:ext cx="936625" cy="804863"/>
            <a:chOff x="1791" y="1949"/>
            <a:chExt cx="590" cy="507"/>
          </a:xfrm>
        </p:grpSpPr>
        <p:pic>
          <p:nvPicPr>
            <p:cNvPr id="28688" name="Picture 11" descr="58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9" name="Text Box 12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8679" name="Group 13"/>
          <p:cNvGrpSpPr>
            <a:grpSpLocks/>
          </p:cNvGrpSpPr>
          <p:nvPr/>
        </p:nvGrpSpPr>
        <p:grpSpPr bwMode="auto">
          <a:xfrm>
            <a:off x="5435600" y="3933825"/>
            <a:ext cx="936625" cy="804863"/>
            <a:chOff x="1791" y="1949"/>
            <a:chExt cx="590" cy="507"/>
          </a:xfrm>
        </p:grpSpPr>
        <p:pic>
          <p:nvPicPr>
            <p:cNvPr id="28686" name="Picture 14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7" name="Text Box 15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28680" name="Group 16"/>
          <p:cNvGrpSpPr>
            <a:grpSpLocks/>
          </p:cNvGrpSpPr>
          <p:nvPr/>
        </p:nvGrpSpPr>
        <p:grpSpPr bwMode="auto">
          <a:xfrm>
            <a:off x="6443663" y="3933825"/>
            <a:ext cx="936625" cy="804863"/>
            <a:chOff x="1791" y="1949"/>
            <a:chExt cx="590" cy="507"/>
          </a:xfrm>
        </p:grpSpPr>
        <p:pic>
          <p:nvPicPr>
            <p:cNvPr id="28684" name="Picture 17" descr="58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5" name="Text Box 18">
              <a:hlinkClick r:id="rId9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28681" name="Group 19"/>
          <p:cNvGrpSpPr>
            <a:grpSpLocks/>
          </p:cNvGrpSpPr>
          <p:nvPr/>
        </p:nvGrpSpPr>
        <p:grpSpPr bwMode="auto">
          <a:xfrm>
            <a:off x="7451725" y="3933825"/>
            <a:ext cx="936625" cy="804863"/>
            <a:chOff x="1791" y="1949"/>
            <a:chExt cx="590" cy="507"/>
          </a:xfrm>
        </p:grpSpPr>
        <p:pic>
          <p:nvPicPr>
            <p:cNvPr id="28682" name="Picture 20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3" name="Text Box 21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6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pic>
        <p:nvPicPr>
          <p:cNvPr id="56324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Rectangle 7"/>
          <p:cNvSpPr>
            <a:spLocks noChangeArrowheads="1"/>
          </p:cNvSpPr>
          <p:nvPr/>
        </p:nvSpPr>
        <p:spPr bwMode="auto">
          <a:xfrm>
            <a:off x="1116013" y="908050"/>
            <a:ext cx="80279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Изображенную  фигуру  разделить  на  6  частей  двумя  прямыми. </a:t>
            </a:r>
            <a:endParaRPr lang="ru-RU" sz="4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6326" name="Rectangle 8"/>
          <p:cNvSpPr>
            <a:spLocks noChangeArrowheads="1"/>
          </p:cNvSpPr>
          <p:nvPr/>
        </p:nvSpPr>
        <p:spPr bwMode="auto">
          <a:xfrm>
            <a:off x="57150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352675" algn="l"/>
              </a:tabLs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5062" name="Rectangle 15"/>
          <p:cNvSpPr>
            <a:spLocks noChangeArrowheads="1"/>
          </p:cNvSpPr>
          <p:nvPr/>
        </p:nvSpPr>
        <p:spPr bwMode="auto">
          <a:xfrm>
            <a:off x="2268538" y="4724400"/>
            <a:ext cx="24479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352675" algn="l"/>
              </a:tabLst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eaLnBrk="0" hangingPunct="0">
              <a:tabLst>
                <a:tab pos="2352675" algn="l"/>
              </a:tabLst>
              <a:defRPr/>
            </a:pP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" name="Group 9"/>
          <p:cNvGrpSpPr>
            <a:grpSpLocks noChangeAspect="1"/>
          </p:cNvGrpSpPr>
          <p:nvPr/>
        </p:nvGrpSpPr>
        <p:grpSpPr bwMode="auto">
          <a:xfrm>
            <a:off x="4211638" y="4581525"/>
            <a:ext cx="3706812" cy="1460500"/>
            <a:chOff x="2422" y="11813"/>
            <a:chExt cx="2884" cy="1144"/>
          </a:xfrm>
        </p:grpSpPr>
        <p:sp>
          <p:nvSpPr>
            <p:cNvPr id="56338" name="AutoShape 14"/>
            <p:cNvSpPr>
              <a:spLocks noChangeAspect="1" noChangeArrowheads="1" noTextEdit="1"/>
            </p:cNvSpPr>
            <p:nvPr/>
          </p:nvSpPr>
          <p:spPr bwMode="auto">
            <a:xfrm>
              <a:off x="2422" y="11813"/>
              <a:ext cx="2884" cy="1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5" name="Line 13"/>
            <p:cNvSpPr>
              <a:spLocks noChangeShapeType="1"/>
            </p:cNvSpPr>
            <p:nvPr/>
          </p:nvSpPr>
          <p:spPr bwMode="auto">
            <a:xfrm flipV="1">
              <a:off x="3180" y="11940"/>
              <a:ext cx="1640" cy="509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76" name="Line 12"/>
            <p:cNvSpPr>
              <a:spLocks noChangeShapeType="1"/>
            </p:cNvSpPr>
            <p:nvPr/>
          </p:nvSpPr>
          <p:spPr bwMode="auto">
            <a:xfrm>
              <a:off x="3180" y="12448"/>
              <a:ext cx="2021" cy="509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77" name="Line 11"/>
            <p:cNvSpPr>
              <a:spLocks noChangeShapeType="1"/>
            </p:cNvSpPr>
            <p:nvPr/>
          </p:nvSpPr>
          <p:spPr bwMode="auto">
            <a:xfrm flipH="1" flipV="1">
              <a:off x="4317" y="12448"/>
              <a:ext cx="884" cy="509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78" name="Line 10"/>
            <p:cNvSpPr>
              <a:spLocks noChangeShapeType="1"/>
            </p:cNvSpPr>
            <p:nvPr/>
          </p:nvSpPr>
          <p:spPr bwMode="auto">
            <a:xfrm flipV="1">
              <a:off x="4317" y="11940"/>
              <a:ext cx="505" cy="509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6329" name="Rectangle 16"/>
          <p:cNvSpPr>
            <a:spLocks noChangeArrowheads="1"/>
          </p:cNvSpPr>
          <p:nvPr/>
        </p:nvSpPr>
        <p:spPr bwMode="auto">
          <a:xfrm>
            <a:off x="57150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352675" algn="l"/>
              </a:tabLst>
            </a:pPr>
            <a:endParaRPr lang="ru-RU"/>
          </a:p>
        </p:txBody>
      </p:sp>
      <p:sp>
        <p:nvSpPr>
          <p:cNvPr id="45072" name="Line 18"/>
          <p:cNvSpPr>
            <a:spLocks noChangeShapeType="1"/>
          </p:cNvSpPr>
          <p:nvPr/>
        </p:nvSpPr>
        <p:spPr bwMode="auto">
          <a:xfrm>
            <a:off x="6750050" y="4292600"/>
            <a:ext cx="342900" cy="1800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73" name="Line 19"/>
          <p:cNvSpPr>
            <a:spLocks noChangeShapeType="1"/>
          </p:cNvSpPr>
          <p:nvPr/>
        </p:nvSpPr>
        <p:spPr bwMode="auto">
          <a:xfrm flipH="1">
            <a:off x="6588125" y="4454525"/>
            <a:ext cx="457200" cy="15478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6332" name="Group 9"/>
          <p:cNvGrpSpPr>
            <a:grpSpLocks noChangeAspect="1"/>
          </p:cNvGrpSpPr>
          <p:nvPr/>
        </p:nvGrpSpPr>
        <p:grpSpPr bwMode="auto">
          <a:xfrm>
            <a:off x="1835150" y="2708275"/>
            <a:ext cx="3706813" cy="1462088"/>
            <a:chOff x="2422" y="11813"/>
            <a:chExt cx="2884" cy="1144"/>
          </a:xfrm>
        </p:grpSpPr>
        <p:sp>
          <p:nvSpPr>
            <p:cNvPr id="56333" name="AutoShape 14"/>
            <p:cNvSpPr>
              <a:spLocks noChangeAspect="1" noChangeArrowheads="1" noTextEdit="1"/>
            </p:cNvSpPr>
            <p:nvPr/>
          </p:nvSpPr>
          <p:spPr bwMode="auto">
            <a:xfrm>
              <a:off x="2422" y="11813"/>
              <a:ext cx="2884" cy="1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334" name="Line 13"/>
            <p:cNvSpPr>
              <a:spLocks noChangeShapeType="1"/>
            </p:cNvSpPr>
            <p:nvPr/>
          </p:nvSpPr>
          <p:spPr bwMode="auto">
            <a:xfrm flipV="1">
              <a:off x="3180" y="11940"/>
              <a:ext cx="1642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335" name="Line 12"/>
            <p:cNvSpPr>
              <a:spLocks noChangeShapeType="1"/>
            </p:cNvSpPr>
            <p:nvPr/>
          </p:nvSpPr>
          <p:spPr bwMode="auto">
            <a:xfrm>
              <a:off x="3180" y="12448"/>
              <a:ext cx="2021" cy="5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336" name="Line 11"/>
            <p:cNvSpPr>
              <a:spLocks noChangeShapeType="1"/>
            </p:cNvSpPr>
            <p:nvPr/>
          </p:nvSpPr>
          <p:spPr bwMode="auto">
            <a:xfrm flipH="1" flipV="1">
              <a:off x="4317" y="12448"/>
              <a:ext cx="884" cy="5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337" name="Line 10"/>
            <p:cNvSpPr>
              <a:spLocks noChangeShapeType="1"/>
            </p:cNvSpPr>
            <p:nvPr/>
          </p:nvSpPr>
          <p:spPr bwMode="auto">
            <a:xfrm flipV="1">
              <a:off x="4317" y="11940"/>
              <a:ext cx="505" cy="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2" grpId="0" animBg="1"/>
      <p:bldP spid="4507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6</a:t>
            </a:r>
          </a:p>
        </p:txBody>
      </p:sp>
      <p:pic>
        <p:nvPicPr>
          <p:cNvPr id="57348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Line 2"/>
          <p:cNvSpPr>
            <a:spLocks noChangeShapeType="1"/>
          </p:cNvSpPr>
          <p:nvPr/>
        </p:nvSpPr>
        <p:spPr bwMode="auto">
          <a:xfrm>
            <a:off x="5292725" y="4941888"/>
            <a:ext cx="1511300" cy="0"/>
          </a:xfrm>
          <a:prstGeom prst="line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6085" name="Line 3"/>
          <p:cNvSpPr>
            <a:spLocks noChangeShapeType="1"/>
          </p:cNvSpPr>
          <p:nvPr/>
        </p:nvSpPr>
        <p:spPr bwMode="auto">
          <a:xfrm>
            <a:off x="5292725" y="4941888"/>
            <a:ext cx="0" cy="1223962"/>
          </a:xfrm>
          <a:prstGeom prst="line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6086" name="Line 1"/>
          <p:cNvSpPr>
            <a:spLocks noChangeShapeType="1"/>
          </p:cNvSpPr>
          <p:nvPr/>
        </p:nvSpPr>
        <p:spPr bwMode="auto">
          <a:xfrm flipV="1">
            <a:off x="5292725" y="4941888"/>
            <a:ext cx="1511300" cy="1231900"/>
          </a:xfrm>
          <a:prstGeom prst="line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7352" name="Rectangle 4"/>
          <p:cNvSpPr>
            <a:spLocks noChangeArrowheads="1"/>
          </p:cNvSpPr>
          <p:nvPr/>
        </p:nvSpPr>
        <p:spPr bwMode="auto">
          <a:xfrm>
            <a:off x="1042988" y="836613"/>
            <a:ext cx="810101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14382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Постройте  замкнутую  ломаную  линию,  состоящую  из  трех  звеньев  и  проходящую  через 4  данные  точки.     </a:t>
            </a: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    *    </a:t>
            </a:r>
          </a:p>
          <a:p>
            <a:pPr eaLnBrk="0" hangingPunct="0">
              <a:tabLst>
                <a:tab pos="1438275" algn="l"/>
              </a:tabLst>
            </a:pP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*      * 	</a:t>
            </a:r>
            <a:endParaRPr lang="ru-RU" sz="3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6088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6089" name="Прямоугольник 9"/>
          <p:cNvSpPr>
            <a:spLocks noChangeArrowheads="1"/>
          </p:cNvSpPr>
          <p:nvPr/>
        </p:nvSpPr>
        <p:spPr bwMode="auto">
          <a:xfrm>
            <a:off x="5003800" y="4724400"/>
            <a:ext cx="21605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1438275" algn="l"/>
              </a:tabLst>
              <a:defRPr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      *    </a:t>
            </a:r>
          </a:p>
          <a:p>
            <a:pPr eaLnBrk="0" hangingPunct="0">
              <a:tabLst>
                <a:tab pos="1438275" algn="l"/>
              </a:tabLst>
              <a:defRPr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      * </a:t>
            </a:r>
            <a:endParaRPr lang="ru-RU" sz="32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19700" y="4941888"/>
            <a:ext cx="73025" cy="44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0324 L 0.16927 -0.00324 L 3.61111E-6 0.175 L 3.61111E-6 -0.00324 Z " pathEditMode="relative" rAng="5400000" ptsTypes="FFFF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8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/>
      <p:bldP spid="10" grpId="0" animBg="1"/>
      <p:bldP spid="10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/>
          <p:cNvSpPr>
            <a:spLocks noChangeArrowheads="1" noChangeShapeType="1" noTextEdit="1"/>
          </p:cNvSpPr>
          <p:nvPr/>
        </p:nvSpPr>
        <p:spPr bwMode="auto">
          <a:xfrm>
            <a:off x="1692275" y="115888"/>
            <a:ext cx="6913563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Магические квадраты</a:t>
            </a:r>
          </a:p>
        </p:txBody>
      </p:sp>
      <p:pic>
        <p:nvPicPr>
          <p:cNvPr id="58371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8372" name="Group 4"/>
          <p:cNvGrpSpPr>
            <a:grpSpLocks/>
          </p:cNvGrpSpPr>
          <p:nvPr/>
        </p:nvGrpSpPr>
        <p:grpSpPr bwMode="auto">
          <a:xfrm>
            <a:off x="2627313" y="3860800"/>
            <a:ext cx="936625" cy="804863"/>
            <a:chOff x="1791" y="1949"/>
            <a:chExt cx="590" cy="507"/>
          </a:xfrm>
        </p:grpSpPr>
        <p:pic>
          <p:nvPicPr>
            <p:cNvPr id="58388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89" name="Text Box 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8373" name="Group 7"/>
          <p:cNvGrpSpPr>
            <a:grpSpLocks/>
          </p:cNvGrpSpPr>
          <p:nvPr/>
        </p:nvGrpSpPr>
        <p:grpSpPr bwMode="auto">
          <a:xfrm>
            <a:off x="3635375" y="3860800"/>
            <a:ext cx="936625" cy="804863"/>
            <a:chOff x="1791" y="1949"/>
            <a:chExt cx="590" cy="507"/>
          </a:xfrm>
        </p:grpSpPr>
        <p:pic>
          <p:nvPicPr>
            <p:cNvPr id="58386" name="Picture 8" descr="5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87" name="Text Box 9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8374" name="Group 10"/>
          <p:cNvGrpSpPr>
            <a:grpSpLocks/>
          </p:cNvGrpSpPr>
          <p:nvPr/>
        </p:nvGrpSpPr>
        <p:grpSpPr bwMode="auto">
          <a:xfrm>
            <a:off x="4643438" y="3860800"/>
            <a:ext cx="936625" cy="804863"/>
            <a:chOff x="1791" y="1949"/>
            <a:chExt cx="590" cy="507"/>
          </a:xfrm>
        </p:grpSpPr>
        <p:pic>
          <p:nvPicPr>
            <p:cNvPr id="58384" name="Picture 11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85" name="Text Box 12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8375" name="Group 13"/>
          <p:cNvGrpSpPr>
            <a:grpSpLocks/>
          </p:cNvGrpSpPr>
          <p:nvPr/>
        </p:nvGrpSpPr>
        <p:grpSpPr bwMode="auto">
          <a:xfrm>
            <a:off x="5651500" y="3860800"/>
            <a:ext cx="936625" cy="804863"/>
            <a:chOff x="1791" y="1949"/>
            <a:chExt cx="590" cy="507"/>
          </a:xfrm>
        </p:grpSpPr>
        <p:pic>
          <p:nvPicPr>
            <p:cNvPr id="58382" name="Picture 14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83" name="Text Box 15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58376" name="Group 16"/>
          <p:cNvGrpSpPr>
            <a:grpSpLocks/>
          </p:cNvGrpSpPr>
          <p:nvPr/>
        </p:nvGrpSpPr>
        <p:grpSpPr bwMode="auto">
          <a:xfrm>
            <a:off x="6659563" y="3860800"/>
            <a:ext cx="936625" cy="804863"/>
            <a:chOff x="1791" y="1949"/>
            <a:chExt cx="590" cy="507"/>
          </a:xfrm>
        </p:grpSpPr>
        <p:pic>
          <p:nvPicPr>
            <p:cNvPr id="58380" name="Picture 17" descr="58">
              <a:hlinkClick r:id="rId1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81" name="Text Box 18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58377" name="Group 19"/>
          <p:cNvGrpSpPr>
            <a:grpSpLocks/>
          </p:cNvGrpSpPr>
          <p:nvPr/>
        </p:nvGrpSpPr>
        <p:grpSpPr bwMode="auto">
          <a:xfrm>
            <a:off x="7667625" y="3860800"/>
            <a:ext cx="936625" cy="804863"/>
            <a:chOff x="1791" y="1949"/>
            <a:chExt cx="590" cy="507"/>
          </a:xfrm>
        </p:grpSpPr>
        <p:pic>
          <p:nvPicPr>
            <p:cNvPr id="58378" name="Picture 20" descr="58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79" name="Text Box 21">
              <a:hlinkClick r:id="rId1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6</a:t>
              </a:r>
            </a:p>
          </p:txBody>
        </p:sp>
      </p:grp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2053" name="Picture 26" descr="8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1763713" y="1484313"/>
          <a:ext cx="5545137" cy="3943350"/>
        </p:xfrm>
        <a:graphic>
          <a:graphicData uri="http://schemas.openxmlformats.org/presentationml/2006/ole">
            <p:oleObj spid="_x0000_s2050" name="Worksheet" r:id="rId7" imgW="1285824" imgH="990490" progId="Excel.Sheet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652120" y="1700808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2996952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429309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429309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1" name="Прямоугольник 8"/>
          <p:cNvSpPr>
            <a:spLocks noChangeArrowheads="1"/>
          </p:cNvSpPr>
          <p:nvPr/>
        </p:nvSpPr>
        <p:spPr bwMode="auto">
          <a:xfrm>
            <a:off x="1476375" y="476250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1763713" y="1296988"/>
            <a:ext cx="5670550" cy="5561012"/>
          </a:xfrm>
          <a:custGeom>
            <a:avLst/>
            <a:gdLst>
              <a:gd name="connsiteX0" fmla="*/ 5670785 w 5670785"/>
              <a:gd name="connsiteY0" fmla="*/ 3847629 h 5561659"/>
              <a:gd name="connsiteX1" fmla="*/ 195674 w 5670785"/>
              <a:gd name="connsiteY1" fmla="*/ 156163 h 5561659"/>
              <a:gd name="connsiteX2" fmla="*/ 4496740 w 5670785"/>
              <a:gd name="connsiteY2" fmla="*/ 4784607 h 5561659"/>
              <a:gd name="connsiteX3" fmla="*/ 4508029 w 5670785"/>
              <a:gd name="connsiteY3" fmla="*/ 4818474 h 55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785" h="5561659">
                <a:moveTo>
                  <a:pt x="5670785" y="3847629"/>
                </a:moveTo>
                <a:cubicBezTo>
                  <a:pt x="3031066" y="1923814"/>
                  <a:pt x="391348" y="0"/>
                  <a:pt x="195674" y="156163"/>
                </a:cubicBezTo>
                <a:cubicBezTo>
                  <a:pt x="0" y="312326"/>
                  <a:pt x="3778014" y="4007555"/>
                  <a:pt x="4496740" y="4784607"/>
                </a:cubicBezTo>
                <a:cubicBezTo>
                  <a:pt x="5215466" y="5561659"/>
                  <a:pt x="4861747" y="5190066"/>
                  <a:pt x="4508029" y="4818474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5"/>
          <p:cNvSpPr>
            <a:spLocks noChangeArrowheads="1"/>
          </p:cNvSpPr>
          <p:nvPr/>
        </p:nvSpPr>
        <p:spPr bwMode="auto">
          <a:xfrm>
            <a:off x="6300192" y="5517232"/>
            <a:ext cx="2353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6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763713" y="1557338"/>
          <a:ext cx="5521325" cy="3925887"/>
        </p:xfrm>
        <a:graphic>
          <a:graphicData uri="http://schemas.openxmlformats.org/presentationml/2006/ole">
            <p:oleObj spid="_x0000_s3074" name="Worksheet" r:id="rId5" imgW="1285933" imgH="990524" progId="Excel.Sheet.8">
              <p:embed/>
            </p:oleObj>
          </a:graphicData>
        </a:graphic>
      </p:graphicFrame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1476375" y="476250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177281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3068960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429309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652120" y="429309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</a:p>
        </p:txBody>
      </p:sp>
      <p:pic>
        <p:nvPicPr>
          <p:cNvPr id="3082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олилиния 12"/>
          <p:cNvSpPr/>
          <p:nvPr/>
        </p:nvSpPr>
        <p:spPr>
          <a:xfrm rot="6198771">
            <a:off x="1350963" y="677862"/>
            <a:ext cx="5672138" cy="5561013"/>
          </a:xfrm>
          <a:custGeom>
            <a:avLst/>
            <a:gdLst>
              <a:gd name="connsiteX0" fmla="*/ 5670785 w 5670785"/>
              <a:gd name="connsiteY0" fmla="*/ 3847629 h 5561659"/>
              <a:gd name="connsiteX1" fmla="*/ 195674 w 5670785"/>
              <a:gd name="connsiteY1" fmla="*/ 156163 h 5561659"/>
              <a:gd name="connsiteX2" fmla="*/ 4496740 w 5670785"/>
              <a:gd name="connsiteY2" fmla="*/ 4784607 h 5561659"/>
              <a:gd name="connsiteX3" fmla="*/ 4508029 w 5670785"/>
              <a:gd name="connsiteY3" fmla="*/ 4818474 h 55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785" h="5561659">
                <a:moveTo>
                  <a:pt x="5670785" y="3847629"/>
                </a:moveTo>
                <a:cubicBezTo>
                  <a:pt x="3031066" y="1923814"/>
                  <a:pt x="391348" y="0"/>
                  <a:pt x="195674" y="156163"/>
                </a:cubicBezTo>
                <a:cubicBezTo>
                  <a:pt x="0" y="312326"/>
                  <a:pt x="3778014" y="4007555"/>
                  <a:pt x="4496740" y="4784607"/>
                </a:cubicBezTo>
                <a:cubicBezTo>
                  <a:pt x="5215466" y="5561659"/>
                  <a:pt x="4861747" y="5190066"/>
                  <a:pt x="4508029" y="4818474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5"/>
          <p:cNvSpPr>
            <a:spLocks noChangeArrowheads="1"/>
          </p:cNvSpPr>
          <p:nvPr/>
        </p:nvSpPr>
        <p:spPr bwMode="auto">
          <a:xfrm>
            <a:off x="2124075" y="5589588"/>
            <a:ext cx="26616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18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619250" y="1557338"/>
          <a:ext cx="5594350" cy="3978275"/>
        </p:xfrm>
        <a:graphic>
          <a:graphicData uri="http://schemas.openxmlformats.org/presentationml/2006/ole">
            <p:oleObj spid="_x0000_s4098" name="Worksheet" r:id="rId5" imgW="1285933" imgH="990524" progId="Excel.Sheet.8">
              <p:embed/>
            </p:oleObj>
          </a:graphicData>
        </a:graphic>
      </p:graphicFrame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1476375" y="476250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177281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177281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4365104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4365104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4106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лилиния 11"/>
          <p:cNvSpPr/>
          <p:nvPr/>
        </p:nvSpPr>
        <p:spPr>
          <a:xfrm rot="18944872">
            <a:off x="1674813" y="1189038"/>
            <a:ext cx="5672137" cy="5562600"/>
          </a:xfrm>
          <a:custGeom>
            <a:avLst/>
            <a:gdLst>
              <a:gd name="connsiteX0" fmla="*/ 5670785 w 5670785"/>
              <a:gd name="connsiteY0" fmla="*/ 3847629 h 5561659"/>
              <a:gd name="connsiteX1" fmla="*/ 195674 w 5670785"/>
              <a:gd name="connsiteY1" fmla="*/ 156163 h 5561659"/>
              <a:gd name="connsiteX2" fmla="*/ 4496740 w 5670785"/>
              <a:gd name="connsiteY2" fmla="*/ 4784607 h 5561659"/>
              <a:gd name="connsiteX3" fmla="*/ 4508029 w 5670785"/>
              <a:gd name="connsiteY3" fmla="*/ 4818474 h 55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785" h="5561659">
                <a:moveTo>
                  <a:pt x="5670785" y="3847629"/>
                </a:moveTo>
                <a:cubicBezTo>
                  <a:pt x="3031066" y="1923814"/>
                  <a:pt x="391348" y="0"/>
                  <a:pt x="195674" y="156163"/>
                </a:cubicBezTo>
                <a:cubicBezTo>
                  <a:pt x="0" y="312326"/>
                  <a:pt x="3778014" y="4007555"/>
                  <a:pt x="4496740" y="4784607"/>
                </a:cubicBezTo>
                <a:cubicBezTo>
                  <a:pt x="5215466" y="5561659"/>
                  <a:pt x="4861747" y="5190066"/>
                  <a:pt x="4508029" y="4818474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5940152" y="5661248"/>
            <a:ext cx="26616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33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619250" y="1628775"/>
          <a:ext cx="5545138" cy="3943350"/>
        </p:xfrm>
        <a:graphic>
          <a:graphicData uri="http://schemas.openxmlformats.org/presentationml/2006/ole">
            <p:oleObj spid="_x0000_s5122" name="Worksheet" r:id="rId5" imgW="1285933" imgH="990524" progId="Excel.Sheet.8">
              <p:embed/>
            </p:oleObj>
          </a:graphicData>
        </a:graphic>
      </p:graphicFrame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1476375" y="476250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4437112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3140968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1844824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3140968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35</a:t>
            </a:r>
          </a:p>
        </p:txBody>
      </p:sp>
      <p:pic>
        <p:nvPicPr>
          <p:cNvPr id="5130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лилиния 11"/>
          <p:cNvSpPr/>
          <p:nvPr/>
        </p:nvSpPr>
        <p:spPr>
          <a:xfrm>
            <a:off x="1476375" y="1296988"/>
            <a:ext cx="5670550" cy="5561012"/>
          </a:xfrm>
          <a:custGeom>
            <a:avLst/>
            <a:gdLst>
              <a:gd name="connsiteX0" fmla="*/ 5670785 w 5670785"/>
              <a:gd name="connsiteY0" fmla="*/ 3847629 h 5561659"/>
              <a:gd name="connsiteX1" fmla="*/ 195674 w 5670785"/>
              <a:gd name="connsiteY1" fmla="*/ 156163 h 5561659"/>
              <a:gd name="connsiteX2" fmla="*/ 4496740 w 5670785"/>
              <a:gd name="connsiteY2" fmla="*/ 4784607 h 5561659"/>
              <a:gd name="connsiteX3" fmla="*/ 4508029 w 5670785"/>
              <a:gd name="connsiteY3" fmla="*/ 4818474 h 55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785" h="5561659">
                <a:moveTo>
                  <a:pt x="5670785" y="3847629"/>
                </a:moveTo>
                <a:cubicBezTo>
                  <a:pt x="3031066" y="1923814"/>
                  <a:pt x="391348" y="0"/>
                  <a:pt x="195674" y="156163"/>
                </a:cubicBezTo>
                <a:cubicBezTo>
                  <a:pt x="0" y="312326"/>
                  <a:pt x="3778014" y="4007555"/>
                  <a:pt x="4496740" y="4784607"/>
                </a:cubicBezTo>
                <a:cubicBezTo>
                  <a:pt x="5215466" y="5561659"/>
                  <a:pt x="4861747" y="5190066"/>
                  <a:pt x="4508029" y="4818474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6084168" y="5589240"/>
            <a:ext cx="26616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75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403350" y="1557338"/>
          <a:ext cx="5545138" cy="3943350"/>
        </p:xfrm>
        <a:graphic>
          <a:graphicData uri="http://schemas.openxmlformats.org/presentationml/2006/ole">
            <p:oleObj spid="_x0000_s6146" name="Worksheet" r:id="rId5" imgW="1285933" imgH="990524" progId="Excel.Sheet.8">
              <p:embed/>
            </p:oleObj>
          </a:graphicData>
        </a:graphic>
      </p:graphicFrame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1476375" y="476250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365104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1772816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4365104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3068960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</a:t>
            </a:r>
          </a:p>
        </p:txBody>
      </p:sp>
      <p:pic>
        <p:nvPicPr>
          <p:cNvPr id="6154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лилиния 11"/>
          <p:cNvSpPr/>
          <p:nvPr/>
        </p:nvSpPr>
        <p:spPr>
          <a:xfrm rot="2988543">
            <a:off x="1118394" y="1180307"/>
            <a:ext cx="5670550" cy="5561012"/>
          </a:xfrm>
          <a:custGeom>
            <a:avLst/>
            <a:gdLst>
              <a:gd name="connsiteX0" fmla="*/ 5670785 w 5670785"/>
              <a:gd name="connsiteY0" fmla="*/ 3847629 h 5561659"/>
              <a:gd name="connsiteX1" fmla="*/ 195674 w 5670785"/>
              <a:gd name="connsiteY1" fmla="*/ 156163 h 5561659"/>
              <a:gd name="connsiteX2" fmla="*/ 4496740 w 5670785"/>
              <a:gd name="connsiteY2" fmla="*/ 4784607 h 5561659"/>
              <a:gd name="connsiteX3" fmla="*/ 4508029 w 5670785"/>
              <a:gd name="connsiteY3" fmla="*/ 4818474 h 55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785" h="5561659">
                <a:moveTo>
                  <a:pt x="5670785" y="3847629"/>
                </a:moveTo>
                <a:cubicBezTo>
                  <a:pt x="3031066" y="1923814"/>
                  <a:pt x="391348" y="0"/>
                  <a:pt x="195674" y="156163"/>
                </a:cubicBezTo>
                <a:cubicBezTo>
                  <a:pt x="0" y="312326"/>
                  <a:pt x="3778014" y="4007555"/>
                  <a:pt x="4496740" y="4784607"/>
                </a:cubicBezTo>
                <a:cubicBezTo>
                  <a:pt x="5215466" y="5561659"/>
                  <a:pt x="4861747" y="5190066"/>
                  <a:pt x="4508029" y="4818474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3419872" y="5661248"/>
            <a:ext cx="26616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30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6</a:t>
            </a:r>
          </a:p>
        </p:txBody>
      </p:sp>
      <p:graphicFrame>
        <p:nvGraphicFramePr>
          <p:cNvPr id="7170" name="Object 1"/>
          <p:cNvGraphicFramePr>
            <a:graphicFrameLocks noChangeAspect="1"/>
          </p:cNvGraphicFramePr>
          <p:nvPr/>
        </p:nvGraphicFramePr>
        <p:xfrm>
          <a:off x="1692275" y="1628775"/>
          <a:ext cx="5543550" cy="3943350"/>
        </p:xfrm>
        <a:graphic>
          <a:graphicData uri="http://schemas.openxmlformats.org/presentationml/2006/ole">
            <p:oleObj spid="_x0000_s7170" name="Worksheet" r:id="rId5" imgW="1285933" imgH="990524" progId="Excel.Sheet.8">
              <p:embed/>
            </p:oleObj>
          </a:graphicData>
        </a:graphic>
      </p:graphicFrame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1476375" y="476250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3140968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3140968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1916832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3140968"/>
            <a:ext cx="136815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</a:p>
        </p:txBody>
      </p:sp>
      <p:pic>
        <p:nvPicPr>
          <p:cNvPr id="7178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лилиния 11"/>
          <p:cNvSpPr/>
          <p:nvPr/>
        </p:nvSpPr>
        <p:spPr>
          <a:xfrm rot="19047348">
            <a:off x="1673225" y="2454275"/>
            <a:ext cx="5670550" cy="5561013"/>
          </a:xfrm>
          <a:custGeom>
            <a:avLst/>
            <a:gdLst>
              <a:gd name="connsiteX0" fmla="*/ 5670785 w 5670785"/>
              <a:gd name="connsiteY0" fmla="*/ 3847629 h 5561659"/>
              <a:gd name="connsiteX1" fmla="*/ 195674 w 5670785"/>
              <a:gd name="connsiteY1" fmla="*/ 156163 h 5561659"/>
              <a:gd name="connsiteX2" fmla="*/ 4496740 w 5670785"/>
              <a:gd name="connsiteY2" fmla="*/ 4784607 h 5561659"/>
              <a:gd name="connsiteX3" fmla="*/ 4508029 w 5670785"/>
              <a:gd name="connsiteY3" fmla="*/ 4818474 h 55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785" h="5561659">
                <a:moveTo>
                  <a:pt x="5670785" y="3847629"/>
                </a:moveTo>
                <a:cubicBezTo>
                  <a:pt x="3031066" y="1923814"/>
                  <a:pt x="391348" y="0"/>
                  <a:pt x="195674" y="156163"/>
                </a:cubicBezTo>
                <a:cubicBezTo>
                  <a:pt x="0" y="312326"/>
                  <a:pt x="3778014" y="4007555"/>
                  <a:pt x="4496740" y="4784607"/>
                </a:cubicBezTo>
                <a:cubicBezTo>
                  <a:pt x="5215466" y="5561659"/>
                  <a:pt x="4861747" y="5190066"/>
                  <a:pt x="4508029" y="4818474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6300192" y="5589240"/>
            <a:ext cx="26616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18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/>
          <p:cNvSpPr>
            <a:spLocks noChangeArrowheads="1" noChangeShapeType="1" noTextEdit="1"/>
          </p:cNvSpPr>
          <p:nvPr/>
        </p:nvSpPr>
        <p:spPr bwMode="auto">
          <a:xfrm>
            <a:off x="1403350" y="115888"/>
            <a:ext cx="7056438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Числовые головоломки</a:t>
            </a:r>
          </a:p>
        </p:txBody>
      </p:sp>
      <p:pic>
        <p:nvPicPr>
          <p:cNvPr id="59395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396" name="Group 4"/>
          <p:cNvGrpSpPr>
            <a:grpSpLocks/>
          </p:cNvGrpSpPr>
          <p:nvPr/>
        </p:nvGrpSpPr>
        <p:grpSpPr bwMode="auto">
          <a:xfrm>
            <a:off x="2627313" y="3860800"/>
            <a:ext cx="936625" cy="804863"/>
            <a:chOff x="1791" y="1949"/>
            <a:chExt cx="590" cy="507"/>
          </a:xfrm>
        </p:grpSpPr>
        <p:pic>
          <p:nvPicPr>
            <p:cNvPr id="59409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10" name="Text Box 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9397" name="Group 7"/>
          <p:cNvGrpSpPr>
            <a:grpSpLocks/>
          </p:cNvGrpSpPr>
          <p:nvPr/>
        </p:nvGrpSpPr>
        <p:grpSpPr bwMode="auto">
          <a:xfrm>
            <a:off x="3635375" y="3860800"/>
            <a:ext cx="936625" cy="804863"/>
            <a:chOff x="1791" y="1949"/>
            <a:chExt cx="590" cy="507"/>
          </a:xfrm>
        </p:grpSpPr>
        <p:pic>
          <p:nvPicPr>
            <p:cNvPr id="59407" name="Picture 8" descr="5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8" name="Text Box 9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9398" name="Group 10"/>
          <p:cNvGrpSpPr>
            <a:grpSpLocks/>
          </p:cNvGrpSpPr>
          <p:nvPr/>
        </p:nvGrpSpPr>
        <p:grpSpPr bwMode="auto">
          <a:xfrm>
            <a:off x="4643438" y="3860800"/>
            <a:ext cx="936625" cy="804863"/>
            <a:chOff x="1791" y="1949"/>
            <a:chExt cx="590" cy="507"/>
          </a:xfrm>
        </p:grpSpPr>
        <p:pic>
          <p:nvPicPr>
            <p:cNvPr id="59405" name="Picture 11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6" name="Text Box 12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9399" name="Group 13"/>
          <p:cNvGrpSpPr>
            <a:grpSpLocks/>
          </p:cNvGrpSpPr>
          <p:nvPr/>
        </p:nvGrpSpPr>
        <p:grpSpPr bwMode="auto">
          <a:xfrm>
            <a:off x="5651500" y="3860800"/>
            <a:ext cx="936625" cy="804863"/>
            <a:chOff x="1791" y="1949"/>
            <a:chExt cx="590" cy="507"/>
          </a:xfrm>
        </p:grpSpPr>
        <p:pic>
          <p:nvPicPr>
            <p:cNvPr id="59403" name="Picture 14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4" name="Text Box 15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59400" name="Group 16"/>
          <p:cNvGrpSpPr>
            <a:grpSpLocks/>
          </p:cNvGrpSpPr>
          <p:nvPr/>
        </p:nvGrpSpPr>
        <p:grpSpPr bwMode="auto">
          <a:xfrm>
            <a:off x="6659563" y="3860800"/>
            <a:ext cx="936625" cy="804863"/>
            <a:chOff x="1791" y="1949"/>
            <a:chExt cx="590" cy="507"/>
          </a:xfrm>
        </p:grpSpPr>
        <p:pic>
          <p:nvPicPr>
            <p:cNvPr id="59401" name="Picture 17" descr="58">
              <a:hlinkClick r:id="rId1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2" name="Text Box 18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4450"/>
            <a:ext cx="1944687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19"/>
          <p:cNvSpPr txBox="1">
            <a:spLocks noChangeArrowheads="1"/>
          </p:cNvSpPr>
          <p:nvPr/>
        </p:nvSpPr>
        <p:spPr bwMode="auto">
          <a:xfrm>
            <a:off x="7164388" y="260350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29700" name="Picture 20" descr="8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21"/>
          <p:cNvSpPr>
            <a:spLocks noChangeArrowheads="1"/>
          </p:cNvSpPr>
          <p:nvPr/>
        </p:nvSpPr>
        <p:spPr bwMode="auto">
          <a:xfrm>
            <a:off x="1187450" y="1484313"/>
            <a:ext cx="6985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>
              <a:tabLst>
                <a:tab pos="3886200" algn="l"/>
              </a:tabLst>
            </a:pPr>
            <a:r>
              <a:rPr lang="ru-RU" sz="48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быстро вычислить: 1+3+5+7+9+…+997+999 ?    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7" name="Прямоугольник 23"/>
          <p:cNvSpPr>
            <a:spLocks noChangeArrowheads="1"/>
          </p:cNvSpPr>
          <p:nvPr/>
        </p:nvSpPr>
        <p:spPr bwMode="auto">
          <a:xfrm>
            <a:off x="1979613" y="5732463"/>
            <a:ext cx="6337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1000·250=250000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513" y="4868863"/>
            <a:ext cx="2408237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60420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Rectangle 1"/>
          <p:cNvSpPr>
            <a:spLocks noChangeArrowheads="1"/>
          </p:cNvSpPr>
          <p:nvPr/>
        </p:nvSpPr>
        <p:spPr bwMode="auto">
          <a:xfrm>
            <a:off x="1042988" y="836613"/>
            <a:ext cx="7993062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Запишите цифры 1 2 3 4 5 6 7 8 9, не меняя порядка цифр, расставьте между ними (+) и (-), всего три знака, чтобы в результате получилось 100.</a:t>
            </a:r>
            <a:endParaRPr lang="ru-RU" sz="4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445" name="Прямоугольник 4"/>
          <p:cNvSpPr>
            <a:spLocks noChangeArrowheads="1"/>
          </p:cNvSpPr>
          <p:nvPr/>
        </p:nvSpPr>
        <p:spPr bwMode="auto">
          <a:xfrm>
            <a:off x="1835150" y="5589588"/>
            <a:ext cx="40973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123-45-67+89.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sp>
        <p:nvSpPr>
          <p:cNvPr id="61444" name="Rectangle 1"/>
          <p:cNvSpPr>
            <a:spLocks noChangeArrowheads="1"/>
          </p:cNvSpPr>
          <p:nvPr/>
        </p:nvSpPr>
        <p:spPr bwMode="auto">
          <a:xfrm>
            <a:off x="1116013" y="1341438"/>
            <a:ext cx="77438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Запишите, пользуясь тремя пятерками число:</a:t>
            </a:r>
          </a:p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2</a:t>
            </a:r>
          </a:p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5.</a:t>
            </a:r>
          </a:p>
        </p:txBody>
      </p:sp>
      <p:sp>
        <p:nvSpPr>
          <p:cNvPr id="62469" name="Прямоугольник 4"/>
          <p:cNvSpPr>
            <a:spLocks noChangeArrowheads="1"/>
          </p:cNvSpPr>
          <p:nvPr/>
        </p:nvSpPr>
        <p:spPr bwMode="auto">
          <a:xfrm>
            <a:off x="1758950" y="5589588"/>
            <a:ext cx="6746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(5+5):5=2,  б) 5·5:5=5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1447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sp>
        <p:nvSpPr>
          <p:cNvPr id="62468" name="Rectangle 1"/>
          <p:cNvSpPr>
            <a:spLocks noChangeArrowheads="1"/>
          </p:cNvSpPr>
          <p:nvPr/>
        </p:nvSpPr>
        <p:spPr bwMode="auto">
          <a:xfrm>
            <a:off x="1042988" y="930275"/>
            <a:ext cx="79121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Какая цифра стоит в конце числа, выражающего произведение: </a:t>
            </a:r>
          </a:p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9·11·13·…·21</a:t>
            </a:r>
          </a:p>
        </p:txBody>
      </p:sp>
      <p:sp>
        <p:nvSpPr>
          <p:cNvPr id="63493" name="Прямоугольник 4"/>
          <p:cNvSpPr>
            <a:spLocks noChangeArrowheads="1"/>
          </p:cNvSpPr>
          <p:nvPr/>
        </p:nvSpPr>
        <p:spPr bwMode="auto">
          <a:xfrm>
            <a:off x="2484438" y="5732463"/>
            <a:ext cx="876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2471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sp>
        <p:nvSpPr>
          <p:cNvPr id="63492" name="Rectangle 1"/>
          <p:cNvSpPr>
            <a:spLocks noChangeArrowheads="1"/>
          </p:cNvSpPr>
          <p:nvPr/>
        </p:nvSpPr>
        <p:spPr bwMode="auto">
          <a:xfrm>
            <a:off x="1116013" y="898525"/>
            <a:ext cx="80279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Подберите четыре натуральных числа таких, чтобы их сумма была равна их произведению.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4517" name="Прямоугольник 4"/>
          <p:cNvSpPr>
            <a:spLocks noChangeArrowheads="1"/>
          </p:cNvSpPr>
          <p:nvPr/>
        </p:nvSpPr>
        <p:spPr bwMode="auto">
          <a:xfrm>
            <a:off x="1979613" y="5661025"/>
            <a:ext cx="50387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1+1+2+4=1·1·2·4.</a:t>
            </a: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3495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1116013" y="1268413"/>
            <a:ext cx="78486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Подберите пять натуральных чисел таких, чтобы их сумма была равна их произведению.</a:t>
            </a:r>
            <a:endParaRPr lang="ru-RU" sz="4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5541" name="Прямоугольник 4"/>
          <p:cNvSpPr>
            <a:spLocks noChangeArrowheads="1"/>
          </p:cNvSpPr>
          <p:nvPr/>
        </p:nvSpPr>
        <p:spPr bwMode="auto">
          <a:xfrm>
            <a:off x="3851275" y="4797425"/>
            <a:ext cx="489743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1+1+1+2+5=1·1·1·2·5,</a:t>
            </a:r>
          </a:p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1+1+1+3+3=1·1·1·3·3,</a:t>
            </a:r>
          </a:p>
          <a:p>
            <a:pPr indent="2286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1+1+2+2+2=1·1·2·2·2.</a:t>
            </a: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1979613" y="4652963"/>
            <a:ext cx="24653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4519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WordArt 2"/>
          <p:cNvSpPr>
            <a:spLocks noChangeArrowheads="1" noChangeShapeType="1" noTextEdit="1"/>
          </p:cNvSpPr>
          <p:nvPr/>
        </p:nvSpPr>
        <p:spPr bwMode="auto">
          <a:xfrm>
            <a:off x="1187450" y="115888"/>
            <a:ext cx="6840538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Весёлые вопросы</a:t>
            </a:r>
          </a:p>
        </p:txBody>
      </p:sp>
      <p:pic>
        <p:nvPicPr>
          <p:cNvPr id="65539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5540" name="Group 4"/>
          <p:cNvGrpSpPr>
            <a:grpSpLocks/>
          </p:cNvGrpSpPr>
          <p:nvPr/>
        </p:nvGrpSpPr>
        <p:grpSpPr bwMode="auto">
          <a:xfrm>
            <a:off x="2627313" y="3860800"/>
            <a:ext cx="936625" cy="804863"/>
            <a:chOff x="1791" y="1949"/>
            <a:chExt cx="590" cy="507"/>
          </a:xfrm>
        </p:grpSpPr>
        <p:pic>
          <p:nvPicPr>
            <p:cNvPr id="65559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60" name="Text Box 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65541" name="Group 7"/>
          <p:cNvGrpSpPr>
            <a:grpSpLocks/>
          </p:cNvGrpSpPr>
          <p:nvPr/>
        </p:nvGrpSpPr>
        <p:grpSpPr bwMode="auto">
          <a:xfrm>
            <a:off x="3635375" y="3860800"/>
            <a:ext cx="936625" cy="804863"/>
            <a:chOff x="1791" y="1949"/>
            <a:chExt cx="590" cy="507"/>
          </a:xfrm>
        </p:grpSpPr>
        <p:pic>
          <p:nvPicPr>
            <p:cNvPr id="65557" name="Picture 8" descr="5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58" name="Text Box 9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65542" name="Group 10"/>
          <p:cNvGrpSpPr>
            <a:grpSpLocks/>
          </p:cNvGrpSpPr>
          <p:nvPr/>
        </p:nvGrpSpPr>
        <p:grpSpPr bwMode="auto">
          <a:xfrm>
            <a:off x="4643438" y="3860800"/>
            <a:ext cx="936625" cy="804863"/>
            <a:chOff x="1791" y="1949"/>
            <a:chExt cx="590" cy="507"/>
          </a:xfrm>
        </p:grpSpPr>
        <p:pic>
          <p:nvPicPr>
            <p:cNvPr id="65555" name="Picture 11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56" name="Text Box 12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65543" name="Group 13"/>
          <p:cNvGrpSpPr>
            <a:grpSpLocks/>
          </p:cNvGrpSpPr>
          <p:nvPr/>
        </p:nvGrpSpPr>
        <p:grpSpPr bwMode="auto">
          <a:xfrm>
            <a:off x="5651500" y="3860800"/>
            <a:ext cx="936625" cy="804863"/>
            <a:chOff x="1791" y="1949"/>
            <a:chExt cx="590" cy="507"/>
          </a:xfrm>
        </p:grpSpPr>
        <p:pic>
          <p:nvPicPr>
            <p:cNvPr id="65553" name="Picture 14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54" name="Text Box 15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65544" name="Group 16"/>
          <p:cNvGrpSpPr>
            <a:grpSpLocks/>
          </p:cNvGrpSpPr>
          <p:nvPr/>
        </p:nvGrpSpPr>
        <p:grpSpPr bwMode="auto">
          <a:xfrm>
            <a:off x="6659563" y="3860800"/>
            <a:ext cx="936625" cy="804863"/>
            <a:chOff x="1791" y="1949"/>
            <a:chExt cx="590" cy="507"/>
          </a:xfrm>
        </p:grpSpPr>
        <p:pic>
          <p:nvPicPr>
            <p:cNvPr id="65551" name="Picture 17" descr="58">
              <a:hlinkClick r:id="rId1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52" name="Text Box 18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65545" name="Group 19"/>
          <p:cNvGrpSpPr>
            <a:grpSpLocks/>
          </p:cNvGrpSpPr>
          <p:nvPr/>
        </p:nvGrpSpPr>
        <p:grpSpPr bwMode="auto">
          <a:xfrm>
            <a:off x="7667625" y="3860800"/>
            <a:ext cx="936625" cy="804863"/>
            <a:chOff x="1791" y="1949"/>
            <a:chExt cx="590" cy="507"/>
          </a:xfrm>
        </p:grpSpPr>
        <p:pic>
          <p:nvPicPr>
            <p:cNvPr id="65549" name="Picture 20" descr="58">
              <a:hlinkClick r:id="rId1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50" name="Text Box 21">
              <a:hlinkClick r:id="rId1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65546" name="Group 22"/>
          <p:cNvGrpSpPr>
            <a:grpSpLocks/>
          </p:cNvGrpSpPr>
          <p:nvPr/>
        </p:nvGrpSpPr>
        <p:grpSpPr bwMode="auto">
          <a:xfrm>
            <a:off x="5148263" y="5013325"/>
            <a:ext cx="936625" cy="804863"/>
            <a:chOff x="1791" y="1949"/>
            <a:chExt cx="590" cy="507"/>
          </a:xfrm>
        </p:grpSpPr>
        <p:pic>
          <p:nvPicPr>
            <p:cNvPr id="65547" name="Picture 23" descr="58">
              <a:hlinkClick r:id="rId1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48" name="Text Box 24">
              <a:hlinkClick r:id="rId1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7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66564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1"/>
          <p:cNvSpPr>
            <a:spLocks noChangeArrowheads="1"/>
          </p:cNvSpPr>
          <p:nvPr/>
        </p:nvSpPr>
        <p:spPr bwMode="auto">
          <a:xfrm>
            <a:off x="1116013" y="858838"/>
            <a:ext cx="7920037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Мотоциклист ехал в поселок. По дороге он встретил три легковые машины и грузовик. Сколько всего машин шло в этот поселок?</a:t>
            </a:r>
            <a:endParaRPr lang="ru-RU" sz="4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7589" name="Прямоугольник 4"/>
          <p:cNvSpPr>
            <a:spLocks noChangeArrowheads="1"/>
          </p:cNvSpPr>
          <p:nvPr/>
        </p:nvSpPr>
        <p:spPr bwMode="auto">
          <a:xfrm>
            <a:off x="2700338" y="5589588"/>
            <a:ext cx="7604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sp>
        <p:nvSpPr>
          <p:cNvPr id="67588" name="Rectangle 1"/>
          <p:cNvSpPr>
            <a:spLocks noChangeArrowheads="1"/>
          </p:cNvSpPr>
          <p:nvPr/>
        </p:nvSpPr>
        <p:spPr bwMode="auto">
          <a:xfrm>
            <a:off x="1187450" y="971550"/>
            <a:ext cx="77327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одной семье два отца и два сына. Сколько это человек?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8613" name="Прямоугольник 4"/>
          <p:cNvSpPr>
            <a:spLocks noChangeArrowheads="1"/>
          </p:cNvSpPr>
          <p:nvPr/>
        </p:nvSpPr>
        <p:spPr bwMode="auto">
          <a:xfrm>
            <a:off x="2555875" y="5589588"/>
            <a:ext cx="76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7590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sp>
        <p:nvSpPr>
          <p:cNvPr id="68612" name="Rectangle 1"/>
          <p:cNvSpPr>
            <a:spLocks noChangeArrowheads="1"/>
          </p:cNvSpPr>
          <p:nvPr/>
        </p:nvSpPr>
        <p:spPr bwMode="auto">
          <a:xfrm>
            <a:off x="1116013" y="536575"/>
            <a:ext cx="8027987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39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Два велосипедиста выехали одновременно навстречу друг другу. Первый из пункта А со скоростью 20 км/ч, второй из пункта В со скоростью 15 км/ч. Какой из велосипедистов будет ближе к А в момент встречи?</a:t>
            </a:r>
            <a:endParaRPr lang="ru-RU" sz="39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9637" name="Прямоугольник 4"/>
          <p:cNvSpPr>
            <a:spLocks noChangeArrowheads="1"/>
          </p:cNvSpPr>
          <p:nvPr/>
        </p:nvSpPr>
        <p:spPr bwMode="auto">
          <a:xfrm>
            <a:off x="2051050" y="5589588"/>
            <a:ext cx="31607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одинаково.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8614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sp>
        <p:nvSpPr>
          <p:cNvPr id="69636" name="Rectangle 1"/>
          <p:cNvSpPr>
            <a:spLocks noChangeArrowheads="1"/>
          </p:cNvSpPr>
          <p:nvPr/>
        </p:nvSpPr>
        <p:spPr bwMode="auto">
          <a:xfrm>
            <a:off x="1116013" y="836613"/>
            <a:ext cx="802798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Блокнот с оберткой стоят 11 рублей, сам блокнот на 10 рублей дороже обертки. Сколько стоят блокнот и обертка в отдельности?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0661" name="Прямоугольник 4"/>
          <p:cNvSpPr>
            <a:spLocks noChangeArrowheads="1"/>
          </p:cNvSpPr>
          <p:nvPr/>
        </p:nvSpPr>
        <p:spPr bwMode="auto">
          <a:xfrm>
            <a:off x="1547813" y="5661025"/>
            <a:ext cx="7807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блокнот – 11 руб., обертка – 0 руб.</a:t>
            </a:r>
          </a:p>
        </p:txBody>
      </p:sp>
      <p:pic>
        <p:nvPicPr>
          <p:cNvPr id="69638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4450"/>
            <a:ext cx="1944687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19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pic>
        <p:nvPicPr>
          <p:cNvPr id="30724" name="Picture 20" descr="8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23850" y="1792288"/>
            <a:ext cx="92170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algn="ctr" eaLnBrk="0" hangingPunct="0">
              <a:tabLst>
                <a:tab pos="3886200" algn="l"/>
              </a:tabLst>
              <a:defRPr/>
            </a:pPr>
            <a:r>
              <a:rPr lang="ru-RU" sz="12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быстро вычислить: </a:t>
            </a:r>
          </a:p>
          <a:p>
            <a:pPr indent="88900" algn="ctr" eaLnBrk="0" hangingPunct="0">
              <a:tabLst>
                <a:tab pos="3886200" algn="l"/>
              </a:tabLst>
              <a:defRPr/>
            </a:pPr>
            <a:r>
              <a:rPr lang="ru-RU" sz="48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99-97+95-93+91-89+…+7-5+3-1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r>
              <a:rPr lang="ru-RU" sz="12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lang="ru-RU" sz="900" dirty="0">
              <a:latin typeface="Arial" pitchFamily="34" charset="0"/>
            </a:endParaRPr>
          </a:p>
        </p:txBody>
      </p:sp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2090738" y="4868863"/>
            <a:ext cx="22526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eaLnBrk="0" hangingPunct="0">
              <a:tabLst>
                <a:tab pos="3886200" algn="l"/>
              </a:tabLst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2195513" y="5589588"/>
            <a:ext cx="23002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2·25=50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sp>
        <p:nvSpPr>
          <p:cNvPr id="70660" name="Rectangle 1"/>
          <p:cNvSpPr>
            <a:spLocks noChangeArrowheads="1"/>
          </p:cNvSpPr>
          <p:nvPr/>
        </p:nvSpPr>
        <p:spPr bwMode="auto">
          <a:xfrm>
            <a:off x="1116013" y="1268413"/>
            <a:ext cx="80279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 курицы за три дня снесут три яйца. Сколько яиц снесут 6 куриц за 6 дней? А 4 курицы за 9 дней?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685" name="Прямоугольник 4"/>
          <p:cNvSpPr>
            <a:spLocks noChangeArrowheads="1"/>
          </p:cNvSpPr>
          <p:nvPr/>
        </p:nvSpPr>
        <p:spPr bwMode="auto">
          <a:xfrm>
            <a:off x="2411413" y="5661025"/>
            <a:ext cx="10699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0662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6</a:t>
            </a:r>
          </a:p>
        </p:txBody>
      </p:sp>
      <p:sp>
        <p:nvSpPr>
          <p:cNvPr id="71684" name="Rectangle 1"/>
          <p:cNvSpPr>
            <a:spLocks noChangeArrowheads="1"/>
          </p:cNvSpPr>
          <p:nvPr/>
        </p:nvSpPr>
        <p:spPr bwMode="auto">
          <a:xfrm>
            <a:off x="1258888" y="1268413"/>
            <a:ext cx="77771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 яйцо варят 4 минуты. Сколько минут варят 5 яиц?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2709" name="Прямоугольник 4"/>
          <p:cNvSpPr>
            <a:spLocks noChangeArrowheads="1"/>
          </p:cNvSpPr>
          <p:nvPr/>
        </p:nvSpPr>
        <p:spPr bwMode="auto">
          <a:xfrm>
            <a:off x="2124075" y="5589588"/>
            <a:ext cx="29559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минуты.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686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7</a:t>
            </a:r>
          </a:p>
        </p:txBody>
      </p:sp>
      <p:sp>
        <p:nvSpPr>
          <p:cNvPr id="72708" name="Rectangle 1"/>
          <p:cNvSpPr>
            <a:spLocks noChangeArrowheads="1"/>
          </p:cNvSpPr>
          <p:nvPr/>
        </p:nvSpPr>
        <p:spPr bwMode="auto">
          <a:xfrm>
            <a:off x="1042988" y="1590675"/>
            <a:ext cx="7993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семье 5 сыновей и у каждого есть сестра. Сколько детей в этой семье?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3733" name="Прямоугольник 4"/>
          <p:cNvSpPr>
            <a:spLocks noChangeArrowheads="1"/>
          </p:cNvSpPr>
          <p:nvPr/>
        </p:nvSpPr>
        <p:spPr bwMode="auto">
          <a:xfrm>
            <a:off x="2484438" y="5661025"/>
            <a:ext cx="7604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2710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1547813" y="115888"/>
            <a:ext cx="6913562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Установите закономерность</a:t>
            </a:r>
          </a:p>
        </p:txBody>
      </p:sp>
      <p:pic>
        <p:nvPicPr>
          <p:cNvPr id="73731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732" name="Group 4"/>
          <p:cNvGrpSpPr>
            <a:grpSpLocks/>
          </p:cNvGrpSpPr>
          <p:nvPr/>
        </p:nvGrpSpPr>
        <p:grpSpPr bwMode="auto">
          <a:xfrm>
            <a:off x="2627313" y="3860800"/>
            <a:ext cx="936625" cy="804863"/>
            <a:chOff x="1791" y="1949"/>
            <a:chExt cx="590" cy="507"/>
          </a:xfrm>
        </p:grpSpPr>
        <p:pic>
          <p:nvPicPr>
            <p:cNvPr id="73751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52" name="Text Box 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73733" name="Group 7"/>
          <p:cNvGrpSpPr>
            <a:grpSpLocks/>
          </p:cNvGrpSpPr>
          <p:nvPr/>
        </p:nvGrpSpPr>
        <p:grpSpPr bwMode="auto">
          <a:xfrm>
            <a:off x="3635375" y="3860800"/>
            <a:ext cx="936625" cy="804863"/>
            <a:chOff x="1791" y="1949"/>
            <a:chExt cx="590" cy="507"/>
          </a:xfrm>
        </p:grpSpPr>
        <p:pic>
          <p:nvPicPr>
            <p:cNvPr id="73749" name="Picture 8" descr="5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50" name="Text Box 9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73734" name="Group 10"/>
          <p:cNvGrpSpPr>
            <a:grpSpLocks/>
          </p:cNvGrpSpPr>
          <p:nvPr/>
        </p:nvGrpSpPr>
        <p:grpSpPr bwMode="auto">
          <a:xfrm>
            <a:off x="4643438" y="3860800"/>
            <a:ext cx="936625" cy="804863"/>
            <a:chOff x="1791" y="1949"/>
            <a:chExt cx="590" cy="507"/>
          </a:xfrm>
        </p:grpSpPr>
        <p:pic>
          <p:nvPicPr>
            <p:cNvPr id="73747" name="Picture 11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48" name="Text Box 12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73735" name="Group 13"/>
          <p:cNvGrpSpPr>
            <a:grpSpLocks/>
          </p:cNvGrpSpPr>
          <p:nvPr/>
        </p:nvGrpSpPr>
        <p:grpSpPr bwMode="auto">
          <a:xfrm>
            <a:off x="5651500" y="3860800"/>
            <a:ext cx="936625" cy="804863"/>
            <a:chOff x="1791" y="1949"/>
            <a:chExt cx="590" cy="507"/>
          </a:xfrm>
        </p:grpSpPr>
        <p:pic>
          <p:nvPicPr>
            <p:cNvPr id="73745" name="Picture 14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46" name="Text Box 15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73736" name="Group 16"/>
          <p:cNvGrpSpPr>
            <a:grpSpLocks/>
          </p:cNvGrpSpPr>
          <p:nvPr/>
        </p:nvGrpSpPr>
        <p:grpSpPr bwMode="auto">
          <a:xfrm>
            <a:off x="6659563" y="3860800"/>
            <a:ext cx="936625" cy="804863"/>
            <a:chOff x="1791" y="1949"/>
            <a:chExt cx="590" cy="507"/>
          </a:xfrm>
        </p:grpSpPr>
        <p:pic>
          <p:nvPicPr>
            <p:cNvPr id="73743" name="Picture 17" descr="58">
              <a:hlinkClick r:id="rId1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44" name="Text Box 18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73737" name="Group 19"/>
          <p:cNvGrpSpPr>
            <a:grpSpLocks/>
          </p:cNvGrpSpPr>
          <p:nvPr/>
        </p:nvGrpSpPr>
        <p:grpSpPr bwMode="auto">
          <a:xfrm>
            <a:off x="7667625" y="3860800"/>
            <a:ext cx="936625" cy="804863"/>
            <a:chOff x="1791" y="1949"/>
            <a:chExt cx="590" cy="507"/>
          </a:xfrm>
        </p:grpSpPr>
        <p:pic>
          <p:nvPicPr>
            <p:cNvPr id="73741" name="Picture 20" descr="58">
              <a:hlinkClick r:id="rId1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42" name="Text Box 21">
              <a:hlinkClick r:id="rId1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73738" name="Group 22"/>
          <p:cNvGrpSpPr>
            <a:grpSpLocks/>
          </p:cNvGrpSpPr>
          <p:nvPr/>
        </p:nvGrpSpPr>
        <p:grpSpPr bwMode="auto">
          <a:xfrm>
            <a:off x="2627313" y="5084763"/>
            <a:ext cx="936625" cy="804862"/>
            <a:chOff x="1791" y="1949"/>
            <a:chExt cx="590" cy="507"/>
          </a:xfrm>
        </p:grpSpPr>
        <p:pic>
          <p:nvPicPr>
            <p:cNvPr id="73739" name="Picture 23" descr="58">
              <a:hlinkClick r:id="rId1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40" name="Text Box 24">
              <a:hlinkClick r:id="rId1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7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8197" name="Picture 26" descr="8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1116013" y="1341438"/>
            <a:ext cx="78486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закономерность:</a:t>
            </a:r>
          </a:p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 4, 9, 16, 25, 36, 49, …</a:t>
            </a:r>
          </a:p>
        </p:txBody>
      </p:sp>
      <p:graphicFrame>
        <p:nvGraphicFramePr>
          <p:cNvPr id="8194" name="Object 1"/>
          <p:cNvGraphicFramePr>
            <a:graphicFrameLocks noChangeAspect="1"/>
          </p:cNvGraphicFramePr>
          <p:nvPr/>
        </p:nvGraphicFramePr>
        <p:xfrm>
          <a:off x="0" y="457200"/>
          <a:ext cx="161925" cy="190500"/>
        </p:xfrm>
        <a:graphic>
          <a:graphicData uri="http://schemas.openxmlformats.org/presentationml/2006/ole">
            <p:oleObj spid="_x0000_s8194" name="Формула" r:id="rId7" imgW="164957" imgH="190335" progId="Equation.3">
              <p:embed/>
            </p:oleObj>
          </a:graphicData>
        </a:graphic>
      </p:graphicFrame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2627313" y="5445125"/>
            <a:ext cx="9318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4800" baseline="30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1187450" y="1268413"/>
            <a:ext cx="77771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закономерность:</a:t>
            </a:r>
          </a:p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 8, 27, 64, 125, …</a:t>
            </a:r>
          </a:p>
        </p:txBody>
      </p:sp>
      <p:graphicFrame>
        <p:nvGraphicFramePr>
          <p:cNvPr id="9218" name="Object 1"/>
          <p:cNvGraphicFramePr>
            <a:graphicFrameLocks noChangeAspect="1"/>
          </p:cNvGraphicFramePr>
          <p:nvPr/>
        </p:nvGraphicFramePr>
        <p:xfrm>
          <a:off x="0" y="457200"/>
          <a:ext cx="161925" cy="190500"/>
        </p:xfrm>
        <a:graphic>
          <a:graphicData uri="http://schemas.openxmlformats.org/presentationml/2006/ole">
            <p:oleObj spid="_x0000_s9218" name="Формула" r:id="rId5" imgW="164957" imgH="190335" progId="Equation.3">
              <p:embed/>
            </p:oleObj>
          </a:graphicData>
        </a:graphic>
      </p:graphicFrame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2700338" y="5589588"/>
            <a:ext cx="9318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4800" baseline="30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223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1116013" y="1341438"/>
            <a:ext cx="78486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закономерность:</a:t>
            </a:r>
          </a:p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 3, 2, 4, 5, 7, 6, 8, …</a:t>
            </a:r>
          </a:p>
        </p:txBody>
      </p:sp>
      <p:graphicFrame>
        <p:nvGraphicFramePr>
          <p:cNvPr id="10242" name="Object 1"/>
          <p:cNvGraphicFramePr>
            <a:graphicFrameLocks noChangeAspect="1"/>
          </p:cNvGraphicFramePr>
          <p:nvPr/>
        </p:nvGraphicFramePr>
        <p:xfrm>
          <a:off x="0" y="457200"/>
          <a:ext cx="161925" cy="190500"/>
        </p:xfrm>
        <a:graphic>
          <a:graphicData uri="http://schemas.openxmlformats.org/presentationml/2006/ole">
            <p:oleObj spid="_x0000_s10242" name="Формула" r:id="rId5" imgW="164957" imgH="190335" progId="Equation.3">
              <p:embed/>
            </p:oleObj>
          </a:graphicData>
        </a:graphic>
      </p:graphicFrame>
      <p:sp>
        <p:nvSpPr>
          <p:cNvPr id="10246" name="Прямоугольник 6"/>
          <p:cNvSpPr>
            <a:spLocks noChangeArrowheads="1"/>
          </p:cNvSpPr>
          <p:nvPr/>
        </p:nvSpPr>
        <p:spPr bwMode="auto">
          <a:xfrm>
            <a:off x="1974850" y="5445125"/>
            <a:ext cx="60785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нечетных, 2 четных.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47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sp>
        <p:nvSpPr>
          <p:cNvPr id="11269" name="Rectangle 2"/>
          <p:cNvSpPr>
            <a:spLocks noChangeArrowheads="1"/>
          </p:cNvSpPr>
          <p:nvPr/>
        </p:nvSpPr>
        <p:spPr bwMode="auto">
          <a:xfrm>
            <a:off x="1187450" y="1341438"/>
            <a:ext cx="777716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закономерность:</a:t>
            </a:r>
          </a:p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 12, 22, 32, 42, …</a:t>
            </a:r>
          </a:p>
        </p:txBody>
      </p:sp>
      <p:graphicFrame>
        <p:nvGraphicFramePr>
          <p:cNvPr id="11266" name="Object 1"/>
          <p:cNvGraphicFramePr>
            <a:graphicFrameLocks noChangeAspect="1"/>
          </p:cNvGraphicFramePr>
          <p:nvPr/>
        </p:nvGraphicFramePr>
        <p:xfrm>
          <a:off x="0" y="457200"/>
          <a:ext cx="161925" cy="190500"/>
        </p:xfrm>
        <a:graphic>
          <a:graphicData uri="http://schemas.openxmlformats.org/presentationml/2006/ole">
            <p:oleObj spid="_x0000_s11266" name="Формула" r:id="rId5" imgW="164957" imgH="190335" progId="Equation.3">
              <p:embed/>
            </p:oleObj>
          </a:graphicData>
        </a:graphic>
      </p:graphicFrame>
      <p:sp>
        <p:nvSpPr>
          <p:cNvPr id="11270" name="Прямоугольник 6"/>
          <p:cNvSpPr>
            <a:spLocks noChangeArrowheads="1"/>
          </p:cNvSpPr>
          <p:nvPr/>
        </p:nvSpPr>
        <p:spPr bwMode="auto">
          <a:xfrm>
            <a:off x="2484438" y="5661025"/>
            <a:ext cx="1416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+10.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271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sp>
        <p:nvSpPr>
          <p:cNvPr id="74756" name="Rectangle 2"/>
          <p:cNvSpPr>
            <a:spLocks noChangeArrowheads="1"/>
          </p:cNvSpPr>
          <p:nvPr/>
        </p:nvSpPr>
        <p:spPr bwMode="auto">
          <a:xfrm>
            <a:off x="1258888" y="1341438"/>
            <a:ext cx="77057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закономерность:</a:t>
            </a:r>
          </a:p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 6, 9, 12, 15, 18, …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4758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6"/>
          <p:cNvSpPr>
            <a:spLocks noChangeArrowheads="1"/>
          </p:cNvSpPr>
          <p:nvPr/>
        </p:nvSpPr>
        <p:spPr bwMode="auto">
          <a:xfrm>
            <a:off x="2339975" y="5516563"/>
            <a:ext cx="30654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14300" algn="just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кратные 3.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6</a:t>
            </a:r>
          </a:p>
        </p:txBody>
      </p:sp>
      <p:graphicFrame>
        <p:nvGraphicFramePr>
          <p:cNvPr id="12290" name="Object 1"/>
          <p:cNvGraphicFramePr>
            <a:graphicFrameLocks noChangeAspect="1"/>
          </p:cNvGraphicFramePr>
          <p:nvPr/>
        </p:nvGraphicFramePr>
        <p:xfrm>
          <a:off x="0" y="457200"/>
          <a:ext cx="161925" cy="190500"/>
        </p:xfrm>
        <a:graphic>
          <a:graphicData uri="http://schemas.openxmlformats.org/presentationml/2006/ole">
            <p:oleObj spid="_x0000_s12290" name="Формула" r:id="rId5" imgW="164957" imgH="190335" progId="Equation.3">
              <p:embed/>
            </p:oleObj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 rot="10800000" flipV="1">
            <a:off x="900113" y="1341438"/>
            <a:ext cx="835183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закономерность: 2, 5, 4, 10, 6, 15, 8, 20, 10, 25, ... </a:t>
            </a:r>
          </a:p>
        </p:txBody>
      </p:sp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2627313" y="5516563"/>
            <a:ext cx="21891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+2, +5.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2295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19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pic>
        <p:nvPicPr>
          <p:cNvPr id="31748" name="Picture 20" descr="8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Прямоугольник 3"/>
          <p:cNvSpPr>
            <a:spLocks noChangeArrowheads="1"/>
          </p:cNvSpPr>
          <p:nvPr/>
        </p:nvSpPr>
        <p:spPr bwMode="auto">
          <a:xfrm>
            <a:off x="863600" y="1557338"/>
            <a:ext cx="82804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tabLst>
                <a:tab pos="3886200" algn="l"/>
              </a:tabLst>
            </a:pPr>
            <a:r>
              <a:rPr lang="ru-RU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быстро вычислить сумму чисел от  1  до  100 ?</a:t>
            </a:r>
            <a:endParaRPr lang="ru-RU" sz="480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3886200" algn="l"/>
              </a:tabLst>
            </a:pPr>
            <a:r>
              <a:rPr lang="ru-RU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ru-RU" sz="11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2339975" y="4868863"/>
            <a:ext cx="2254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6" name="Прямоугольник 5"/>
          <p:cNvSpPr>
            <a:spLocks noChangeArrowheads="1"/>
          </p:cNvSpPr>
          <p:nvPr/>
        </p:nvSpPr>
        <p:spPr bwMode="auto">
          <a:xfrm>
            <a:off x="2195513" y="5589588"/>
            <a:ext cx="36099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101·50=5050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4" descr="5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7</a:t>
            </a:r>
          </a:p>
        </p:txBody>
      </p:sp>
      <p:graphicFrame>
        <p:nvGraphicFramePr>
          <p:cNvPr id="13314" name="Object 1"/>
          <p:cNvGraphicFramePr>
            <a:graphicFrameLocks noChangeAspect="1"/>
          </p:cNvGraphicFramePr>
          <p:nvPr/>
        </p:nvGraphicFramePr>
        <p:xfrm>
          <a:off x="0" y="457200"/>
          <a:ext cx="161925" cy="190500"/>
        </p:xfrm>
        <a:graphic>
          <a:graphicData uri="http://schemas.openxmlformats.org/presentationml/2006/ole">
            <p:oleObj spid="_x0000_s13314" name="Формула" r:id="rId5" imgW="164957" imgH="190335" progId="Equation.3">
              <p:embed/>
            </p:oleObj>
          </a:graphicData>
        </a:graphic>
      </p:graphicFrame>
      <p:sp>
        <p:nvSpPr>
          <p:cNvPr id="13317" name="Rectangle 3"/>
          <p:cNvSpPr>
            <a:spLocks noChangeArrowheads="1"/>
          </p:cNvSpPr>
          <p:nvPr/>
        </p:nvSpPr>
        <p:spPr bwMode="auto">
          <a:xfrm rot="10800000" flipV="1">
            <a:off x="1116013" y="1412875"/>
            <a:ext cx="7848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закономерность:</a:t>
            </a:r>
          </a:p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 4, 8, 16, 32, 64, 128, …</a:t>
            </a:r>
          </a:p>
        </p:txBody>
      </p:sp>
      <p:sp>
        <p:nvSpPr>
          <p:cNvPr id="14342" name="Прямоугольник 6"/>
          <p:cNvSpPr>
            <a:spLocks noChangeArrowheads="1"/>
          </p:cNvSpPr>
          <p:nvPr/>
        </p:nvSpPr>
        <p:spPr bwMode="auto">
          <a:xfrm>
            <a:off x="2555875" y="5516563"/>
            <a:ext cx="10826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4800" baseline="30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3319" name="Picture 26" descr="8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1547813" y="115888"/>
            <a:ext cx="669607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«Огонёк»</a:t>
            </a:r>
          </a:p>
        </p:txBody>
      </p:sp>
      <p:pic>
        <p:nvPicPr>
          <p:cNvPr id="75779" name="Picture 3" descr="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780" name="Group 4"/>
          <p:cNvGrpSpPr>
            <a:grpSpLocks/>
          </p:cNvGrpSpPr>
          <p:nvPr/>
        </p:nvGrpSpPr>
        <p:grpSpPr bwMode="auto">
          <a:xfrm>
            <a:off x="2627313" y="3860800"/>
            <a:ext cx="936625" cy="804863"/>
            <a:chOff x="1791" y="1949"/>
            <a:chExt cx="590" cy="507"/>
          </a:xfrm>
        </p:grpSpPr>
        <p:pic>
          <p:nvPicPr>
            <p:cNvPr id="75790" name="Picture 5" descr="58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91" name="Text Box 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75781" name="Group 7"/>
          <p:cNvGrpSpPr>
            <a:grpSpLocks/>
          </p:cNvGrpSpPr>
          <p:nvPr/>
        </p:nvGrpSpPr>
        <p:grpSpPr bwMode="auto">
          <a:xfrm>
            <a:off x="3635375" y="3860800"/>
            <a:ext cx="936625" cy="804863"/>
            <a:chOff x="1791" y="1949"/>
            <a:chExt cx="590" cy="507"/>
          </a:xfrm>
        </p:grpSpPr>
        <p:pic>
          <p:nvPicPr>
            <p:cNvPr id="75788" name="Picture 8" descr="5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89" name="Text Box 9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75782" name="Group 10"/>
          <p:cNvGrpSpPr>
            <a:grpSpLocks/>
          </p:cNvGrpSpPr>
          <p:nvPr/>
        </p:nvGrpSpPr>
        <p:grpSpPr bwMode="auto">
          <a:xfrm>
            <a:off x="4643438" y="3860800"/>
            <a:ext cx="936625" cy="804863"/>
            <a:chOff x="1791" y="1949"/>
            <a:chExt cx="590" cy="507"/>
          </a:xfrm>
        </p:grpSpPr>
        <p:pic>
          <p:nvPicPr>
            <p:cNvPr id="75786" name="Picture 11" descr="58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87" name="Text Box 12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75783" name="Group 13"/>
          <p:cNvGrpSpPr>
            <a:grpSpLocks/>
          </p:cNvGrpSpPr>
          <p:nvPr/>
        </p:nvGrpSpPr>
        <p:grpSpPr bwMode="auto">
          <a:xfrm>
            <a:off x="5651500" y="3860800"/>
            <a:ext cx="936625" cy="804863"/>
            <a:chOff x="1791" y="1949"/>
            <a:chExt cx="590" cy="507"/>
          </a:xfrm>
        </p:grpSpPr>
        <p:pic>
          <p:nvPicPr>
            <p:cNvPr id="75784" name="Picture 14" descr="58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1" y="1949"/>
              <a:ext cx="590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85" name="Text Box 15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27" y="1979"/>
              <a:ext cx="294" cy="44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chemeClr val="bg1"/>
                  </a:solidFill>
                </a:rPr>
                <a:t>4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1</a:t>
            </a:r>
          </a:p>
        </p:txBody>
      </p:sp>
      <p:pic>
        <p:nvPicPr>
          <p:cNvPr id="76804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95738" y="2852738"/>
            <a:ext cx="15843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6" name="Rectangle 3"/>
          <p:cNvSpPr>
            <a:spLocks noChangeArrowheads="1"/>
          </p:cNvSpPr>
          <p:nvPr/>
        </p:nvSpPr>
        <p:spPr bwMode="auto">
          <a:xfrm>
            <a:off x="1116013" y="1268413"/>
            <a:ext cx="80279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Переложите 2 палочки так, чтобы получилось 5 равных квадратов.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6807" name="Rectangle 4"/>
          <p:cNvSpPr>
            <a:spLocks noChangeArrowheads="1"/>
          </p:cNvSpPr>
          <p:nvPr/>
        </p:nvSpPr>
        <p:spPr bwMode="auto">
          <a:xfrm>
            <a:off x="2286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581525"/>
            <a:ext cx="15843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932363" y="5229225"/>
            <a:ext cx="360362" cy="287338"/>
            <a:chOff x="4665" y="4005"/>
            <a:chExt cx="585" cy="630"/>
          </a:xfrm>
        </p:grpSpPr>
        <p:cxnSp>
          <p:nvCxnSpPr>
            <p:cNvPr id="76814" name="AutoShape 24"/>
            <p:cNvCxnSpPr>
              <a:cxnSpLocks noChangeShapeType="1"/>
            </p:cNvCxnSpPr>
            <p:nvPr/>
          </p:nvCxnSpPr>
          <p:spPr bwMode="auto">
            <a:xfrm flipH="1">
              <a:off x="4665" y="4005"/>
              <a:ext cx="15" cy="630"/>
            </a:xfrm>
            <a:prstGeom prst="straightConnector1">
              <a:avLst/>
            </a:prstGeom>
            <a:noFill/>
            <a:ln w="98425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76815" name="AutoShape 25"/>
            <p:cNvCxnSpPr>
              <a:cxnSpLocks noChangeShapeType="1"/>
            </p:cNvCxnSpPr>
            <p:nvPr/>
          </p:nvCxnSpPr>
          <p:spPr bwMode="auto">
            <a:xfrm>
              <a:off x="4665" y="4635"/>
              <a:ext cx="585" cy="0"/>
            </a:xfrm>
            <a:prstGeom prst="straightConnector1">
              <a:avLst/>
            </a:prstGeom>
            <a:noFill/>
            <a:ln w="98425">
              <a:solidFill>
                <a:schemeClr val="bg1"/>
              </a:solidFill>
              <a:round/>
              <a:headEnd/>
              <a:tailEnd/>
            </a:ln>
          </p:spPr>
        </p:cxnSp>
      </p:grpSp>
      <p:cxnSp>
        <p:nvCxnSpPr>
          <p:cNvPr id="66" name="Прямая соединительная линия 65"/>
          <p:cNvCxnSpPr/>
          <p:nvPr/>
        </p:nvCxnSpPr>
        <p:spPr>
          <a:xfrm>
            <a:off x="5003800" y="5516563"/>
            <a:ext cx="28892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4932363" y="5229225"/>
            <a:ext cx="7937" cy="2794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4787900" y="5373688"/>
            <a:ext cx="2794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0.03142 1.85185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05555 -0.0629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3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2</a:t>
            </a:r>
          </a:p>
        </p:txBody>
      </p:sp>
      <p:pic>
        <p:nvPicPr>
          <p:cNvPr id="77828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9" name="Rectangle 3"/>
          <p:cNvSpPr>
            <a:spLocks noChangeArrowheads="1"/>
          </p:cNvSpPr>
          <p:nvPr/>
        </p:nvSpPr>
        <p:spPr bwMode="auto">
          <a:xfrm>
            <a:off x="1116013" y="898525"/>
            <a:ext cx="784860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228600" algn="l"/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Переложите две спички так, чтобы муха оказалась в бокале.</a:t>
            </a:r>
          </a:p>
        </p:txBody>
      </p:sp>
      <p:sp>
        <p:nvSpPr>
          <p:cNvPr id="7783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7831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2492375"/>
            <a:ext cx="1296987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437063"/>
            <a:ext cx="1296987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076825" y="4797425"/>
            <a:ext cx="395288" cy="503238"/>
            <a:chOff x="4665" y="4005"/>
            <a:chExt cx="585" cy="630"/>
          </a:xfrm>
        </p:grpSpPr>
        <p:cxnSp>
          <p:nvCxnSpPr>
            <p:cNvPr id="77837" name="AutoShape 24"/>
            <p:cNvCxnSpPr>
              <a:cxnSpLocks noChangeShapeType="1"/>
            </p:cNvCxnSpPr>
            <p:nvPr/>
          </p:nvCxnSpPr>
          <p:spPr bwMode="auto">
            <a:xfrm flipH="1">
              <a:off x="4665" y="4005"/>
              <a:ext cx="15" cy="630"/>
            </a:xfrm>
            <a:prstGeom prst="straightConnector1">
              <a:avLst/>
            </a:prstGeom>
            <a:noFill/>
            <a:ln w="98425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77838" name="AutoShape 25"/>
            <p:cNvCxnSpPr>
              <a:cxnSpLocks noChangeShapeType="1"/>
            </p:cNvCxnSpPr>
            <p:nvPr/>
          </p:nvCxnSpPr>
          <p:spPr bwMode="auto">
            <a:xfrm>
              <a:off x="4665" y="4635"/>
              <a:ext cx="585" cy="0"/>
            </a:xfrm>
            <a:prstGeom prst="straightConnector1">
              <a:avLst/>
            </a:prstGeom>
            <a:noFill/>
            <a:ln w="98425">
              <a:solidFill>
                <a:schemeClr val="bg1"/>
              </a:solidFill>
              <a:round/>
              <a:headEnd/>
              <a:tailEnd/>
            </a:ln>
          </p:spPr>
        </p:cxnSp>
      </p:grpSp>
      <p:cxnSp>
        <p:nvCxnSpPr>
          <p:cNvPr id="16" name="Прямая соединительная линия 15"/>
          <p:cNvCxnSpPr/>
          <p:nvPr/>
        </p:nvCxnSpPr>
        <p:spPr>
          <a:xfrm>
            <a:off x="5076825" y="5373688"/>
            <a:ext cx="4318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076825" y="4868863"/>
            <a:ext cx="0" cy="4318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L 0.02361 -1.11111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0.07882 0.0736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37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3</a:t>
            </a:r>
          </a:p>
        </p:txBody>
      </p:sp>
      <p:pic>
        <p:nvPicPr>
          <p:cNvPr id="78852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708275"/>
            <a:ext cx="2062162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Rectangle 3"/>
          <p:cNvSpPr>
            <a:spLocks noChangeArrowheads="1"/>
          </p:cNvSpPr>
          <p:nvPr/>
        </p:nvSpPr>
        <p:spPr bwMode="auto">
          <a:xfrm>
            <a:off x="1187450" y="1341438"/>
            <a:ext cx="777716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228600" algn="l"/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Снять две спички и получить четыре квадрата.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885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7538" y="4652963"/>
            <a:ext cx="2062162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AutoShape 25"/>
          <p:cNvCxnSpPr>
            <a:cxnSpLocks noChangeShapeType="1"/>
          </p:cNvCxnSpPr>
          <p:nvPr/>
        </p:nvCxnSpPr>
        <p:spPr bwMode="auto">
          <a:xfrm>
            <a:off x="5435600" y="5013325"/>
            <a:ext cx="396875" cy="0"/>
          </a:xfrm>
          <a:prstGeom prst="straightConnector1">
            <a:avLst/>
          </a:prstGeom>
          <a:noFill/>
          <a:ln w="98425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" name="AutoShape 25"/>
          <p:cNvCxnSpPr>
            <a:cxnSpLocks noChangeShapeType="1"/>
          </p:cNvCxnSpPr>
          <p:nvPr/>
        </p:nvCxnSpPr>
        <p:spPr bwMode="auto">
          <a:xfrm>
            <a:off x="5076825" y="5661025"/>
            <a:ext cx="395288" cy="0"/>
          </a:xfrm>
          <a:prstGeom prst="straightConnector1">
            <a:avLst/>
          </a:prstGeom>
          <a:noFill/>
          <a:ln w="98425">
            <a:solidFill>
              <a:schemeClr val="bg1"/>
            </a:solidFill>
            <a:round/>
            <a:headEnd/>
            <a:tailEnd/>
          </a:ln>
        </p:spPr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 Box 25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pic>
        <p:nvPicPr>
          <p:cNvPr id="79876" name="Picture 26" descr="8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Rectangle 3"/>
          <p:cNvSpPr>
            <a:spLocks noChangeArrowheads="1"/>
          </p:cNvSpPr>
          <p:nvPr/>
        </p:nvSpPr>
        <p:spPr bwMode="auto">
          <a:xfrm>
            <a:off x="1150938" y="765175"/>
            <a:ext cx="7993062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228600" algn="l"/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12 спичек сложили «равенство»:</a:t>
            </a:r>
          </a:p>
          <a:p>
            <a:pPr indent="228600" eaLnBrk="0" hangingPunct="0">
              <a:tabLst>
                <a:tab pos="228600" algn="l"/>
                <a:tab pos="1485900" algn="l"/>
                <a:tab pos="2143125" algn="l"/>
                <a:tab pos="4371975" algn="l"/>
              </a:tabLst>
            </a:pP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9878" name="Rectangle 4"/>
          <p:cNvSpPr>
            <a:spLocks noChangeArrowheads="1"/>
          </p:cNvSpPr>
          <p:nvPr/>
        </p:nvSpPr>
        <p:spPr bwMode="auto">
          <a:xfrm>
            <a:off x="1187450" y="2060575"/>
            <a:ext cx="73818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eaLnBrk="0" hangingPunct="0">
              <a:tabLst>
                <a:tab pos="1485900" algn="l"/>
                <a:tab pos="2143125" algn="l"/>
                <a:tab pos="4371975" algn="l"/>
              </a:tabLst>
            </a:pP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переложить спичку так, чтобы получилось верное равенство.</a:t>
            </a:r>
          </a:p>
        </p:txBody>
      </p:sp>
      <p:pic>
        <p:nvPicPr>
          <p:cNvPr id="7987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1557338"/>
            <a:ext cx="37798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24075" y="4797425"/>
            <a:ext cx="2465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5445125"/>
            <a:ext cx="377983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AutoShape 25"/>
          <p:cNvCxnSpPr>
            <a:cxnSpLocks noChangeShapeType="1"/>
          </p:cNvCxnSpPr>
          <p:nvPr/>
        </p:nvCxnSpPr>
        <p:spPr bwMode="auto">
          <a:xfrm>
            <a:off x="7164388" y="5516563"/>
            <a:ext cx="0" cy="576262"/>
          </a:xfrm>
          <a:prstGeom prst="straightConnector1">
            <a:avLst/>
          </a:prstGeom>
          <a:noFill/>
          <a:ln w="98425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7164388" y="5589588"/>
            <a:ext cx="0" cy="46831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688 -0.00232 L -0.00781 0.00277 " pathEditMode="relative" rAng="0" ptsTypes="AA">
                                      <p:cBhvr>
                                        <p:cTn id="21" dur="2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3"/>
          <p:cNvSpPr txBox="1">
            <a:spLocks noChangeArrowheads="1"/>
          </p:cNvSpPr>
          <p:nvPr/>
        </p:nvSpPr>
        <p:spPr bwMode="auto">
          <a:xfrm>
            <a:off x="1166813" y="2363788"/>
            <a:ext cx="184150" cy="3667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80899" name="Picture 9" descr="8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57785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0" name="WordArt 2"/>
          <p:cNvSpPr>
            <a:spLocks noChangeArrowheads="1" noChangeShapeType="1" noTextEdit="1"/>
          </p:cNvSpPr>
          <p:nvPr/>
        </p:nvSpPr>
        <p:spPr bwMode="auto">
          <a:xfrm>
            <a:off x="1547813" y="2492375"/>
            <a:ext cx="669607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/>
                <a:cs typeface="Tahoma"/>
              </a:rPr>
              <a:t>Спасибо!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19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4</a:t>
            </a:r>
          </a:p>
        </p:txBody>
      </p:sp>
      <p:pic>
        <p:nvPicPr>
          <p:cNvPr id="32772" name="Picture 20" descr="8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3"/>
          <p:cNvSpPr>
            <a:spLocks noChangeArrowheads="1"/>
          </p:cNvSpPr>
          <p:nvPr/>
        </p:nvSpPr>
        <p:spPr bwMode="auto">
          <a:xfrm>
            <a:off x="1042988" y="981075"/>
            <a:ext cx="8101012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tabLst>
                <a:tab pos="3886200" algn="l"/>
              </a:tabLst>
            </a:pPr>
            <a:r>
              <a:rPr lang="ru-RU" sz="46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Найдите как можно быстрее,  какое  частное  и  какой  остаток получается при делении числа:   1·2·3·4·5·6+1  на 5.</a:t>
            </a:r>
            <a:endParaRPr lang="ru-RU" sz="46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509" name="Прямоугольник 4"/>
          <p:cNvSpPr>
            <a:spLocks noChangeArrowheads="1"/>
          </p:cNvSpPr>
          <p:nvPr/>
        </p:nvSpPr>
        <p:spPr bwMode="auto">
          <a:xfrm>
            <a:off x="1476375" y="4652963"/>
            <a:ext cx="2311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510" name="Прямоугольник 5"/>
          <p:cNvSpPr>
            <a:spLocks noChangeArrowheads="1"/>
          </p:cNvSpPr>
          <p:nvPr/>
        </p:nvSpPr>
        <p:spPr bwMode="auto">
          <a:xfrm>
            <a:off x="3851275" y="4724400"/>
            <a:ext cx="55467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частное – 1·2·3·4·6, </a:t>
            </a:r>
          </a:p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остаток – 1.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19"/>
          <p:cNvSpPr txBox="1">
            <a:spLocks noChangeArrowheads="1"/>
          </p:cNvSpPr>
          <p:nvPr/>
        </p:nvSpPr>
        <p:spPr bwMode="auto">
          <a:xfrm>
            <a:off x="7164388" y="217488"/>
            <a:ext cx="1546225" cy="4572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5</a:t>
            </a:r>
          </a:p>
        </p:txBody>
      </p:sp>
      <p:pic>
        <p:nvPicPr>
          <p:cNvPr id="33796" name="Picture 20" descr="8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Прямоугольник 3"/>
          <p:cNvSpPr>
            <a:spLocks noChangeArrowheads="1"/>
          </p:cNvSpPr>
          <p:nvPr/>
        </p:nvSpPr>
        <p:spPr bwMode="auto">
          <a:xfrm>
            <a:off x="1116013" y="1557338"/>
            <a:ext cx="78486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tabLst>
                <a:tab pos="3886200" algn="l"/>
              </a:tabLst>
            </a:pPr>
            <a:r>
              <a:rPr lang="ru-RU" sz="48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 целое   число  делится  без  остатка  на  любое  натуральное число?</a:t>
            </a:r>
            <a:endParaRPr lang="ru-RU" sz="4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3886200" algn="l"/>
              </a:tabLst>
            </a:pPr>
            <a:r>
              <a:rPr lang="ru-RU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ru-RU" sz="11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3" name="Прямоугольник 4"/>
          <p:cNvSpPr>
            <a:spLocks noChangeArrowheads="1"/>
          </p:cNvSpPr>
          <p:nvPr/>
        </p:nvSpPr>
        <p:spPr bwMode="auto">
          <a:xfrm>
            <a:off x="2195513" y="4941888"/>
            <a:ext cx="23764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4800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4" name="Прямоугольник 5"/>
          <p:cNvSpPr>
            <a:spLocks noChangeArrowheads="1"/>
          </p:cNvSpPr>
          <p:nvPr/>
        </p:nvSpPr>
        <p:spPr bwMode="auto">
          <a:xfrm>
            <a:off x="2987675" y="5661025"/>
            <a:ext cx="6461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5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19446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19"/>
          <p:cNvSpPr txBox="1">
            <a:spLocks noChangeArrowheads="1"/>
          </p:cNvSpPr>
          <p:nvPr/>
        </p:nvSpPr>
        <p:spPr bwMode="auto">
          <a:xfrm>
            <a:off x="7164388" y="217488"/>
            <a:ext cx="1514475" cy="4619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Univers" pitchFamily="34" charset="0"/>
              </a:rPr>
              <a:t>Задача 6</a:t>
            </a:r>
          </a:p>
        </p:txBody>
      </p:sp>
      <p:pic>
        <p:nvPicPr>
          <p:cNvPr id="34820" name="Picture 20" descr="8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4451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Прямоугольник 3"/>
          <p:cNvSpPr>
            <a:spLocks noChangeArrowheads="1"/>
          </p:cNvSpPr>
          <p:nvPr/>
        </p:nvSpPr>
        <p:spPr bwMode="auto">
          <a:xfrm>
            <a:off x="1116013" y="1628775"/>
            <a:ext cx="75596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tabLst>
                <a:tab pos="3886200" algn="l"/>
              </a:tabLst>
            </a:pPr>
            <a:r>
              <a:rPr lang="ru-RU" sz="450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Сумма, каких  двух  натуральных  чисел  равна  их  произведению?</a:t>
            </a:r>
            <a:endParaRPr lang="ru-RU" sz="45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3886200" algn="l"/>
              </a:tabLst>
            </a:pPr>
            <a:r>
              <a:rPr lang="ru-RU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2268538" y="4868863"/>
            <a:ext cx="2254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558" name="Прямоугольник 5"/>
          <p:cNvSpPr>
            <a:spLocks noChangeArrowheads="1"/>
          </p:cNvSpPr>
          <p:nvPr/>
        </p:nvSpPr>
        <p:spPr bwMode="auto">
          <a:xfrm>
            <a:off x="2268538" y="5589588"/>
            <a:ext cx="24368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2·2=2+2.</a:t>
            </a:r>
            <a:endParaRPr lang="ru-RU" sz="4800" dirty="0">
              <a:solidFill>
                <a:schemeClr val="accent3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l-Conclusion6">
  <a:themeElements>
    <a:clrScheme name="pl-Conclusion6 1">
      <a:dk1>
        <a:srgbClr val="464646"/>
      </a:dk1>
      <a:lt1>
        <a:srgbClr val="FFFFFF"/>
      </a:lt1>
      <a:dk2>
        <a:srgbClr val="000000"/>
      </a:dk2>
      <a:lt2>
        <a:srgbClr val="808080"/>
      </a:lt2>
      <a:accent1>
        <a:srgbClr val="F15D5F"/>
      </a:accent1>
      <a:accent2>
        <a:srgbClr val="333399"/>
      </a:accent2>
      <a:accent3>
        <a:srgbClr val="FFFFFF"/>
      </a:accent3>
      <a:accent4>
        <a:srgbClr val="3A3A3A"/>
      </a:accent4>
      <a:accent5>
        <a:srgbClr val="F7B6B6"/>
      </a:accent5>
      <a:accent6>
        <a:srgbClr val="2D2D8A"/>
      </a:accent6>
      <a:hlink>
        <a:srgbClr val="F15D5F"/>
      </a:hlink>
      <a:folHlink>
        <a:srgbClr val="909090"/>
      </a:folHlink>
    </a:clrScheme>
    <a:fontScheme name="pl-Conclusion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Conclusion6 1">
        <a:dk1>
          <a:srgbClr val="464646"/>
        </a:dk1>
        <a:lt1>
          <a:srgbClr val="FFFFFF"/>
        </a:lt1>
        <a:dk2>
          <a:srgbClr val="000000"/>
        </a:dk2>
        <a:lt2>
          <a:srgbClr val="808080"/>
        </a:lt2>
        <a:accent1>
          <a:srgbClr val="F15D5F"/>
        </a:accent1>
        <a:accent2>
          <a:srgbClr val="333399"/>
        </a:accent2>
        <a:accent3>
          <a:srgbClr val="FFFFFF"/>
        </a:accent3>
        <a:accent4>
          <a:srgbClr val="3A3A3A"/>
        </a:accent4>
        <a:accent5>
          <a:srgbClr val="F7B6B6"/>
        </a:accent5>
        <a:accent6>
          <a:srgbClr val="2D2D8A"/>
        </a:accent6>
        <a:hlink>
          <a:srgbClr val="F15D5F"/>
        </a:hlink>
        <a:folHlink>
          <a:srgbClr val="909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10195094</Template>
  <TotalTime>571</TotalTime>
  <Words>1581</Words>
  <Application>Microsoft Office PowerPoint</Application>
  <PresentationFormat>Экран (4:3)</PresentationFormat>
  <Paragraphs>351</Paragraphs>
  <Slides>66</Slides>
  <Notes>0</Notes>
  <HiddenSlides>63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66</vt:i4>
      </vt:variant>
    </vt:vector>
  </HeadingPairs>
  <TitlesOfParts>
    <vt:vector size="70" baseType="lpstr">
      <vt:lpstr>pl-Conclusion6</vt:lpstr>
      <vt:lpstr>Солнцестояние</vt:lpstr>
      <vt:lpstr>Worksheet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 </cp:lastModifiedBy>
  <cp:revision>109</cp:revision>
  <dcterms:created xsi:type="dcterms:W3CDTF">2012-01-23T19:19:38Z</dcterms:created>
  <dcterms:modified xsi:type="dcterms:W3CDTF">2014-01-18T11:25:02Z</dcterms:modified>
</cp:coreProperties>
</file>