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9" r:id="rId2"/>
    <p:sldId id="256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3" r:id="rId11"/>
    <p:sldId id="272" r:id="rId12"/>
    <p:sldId id="274" r:id="rId13"/>
    <p:sldId id="275" r:id="rId14"/>
    <p:sldId id="279" r:id="rId15"/>
    <p:sldId id="280" r:id="rId16"/>
    <p:sldId id="285" r:id="rId17"/>
    <p:sldId id="286" r:id="rId18"/>
    <p:sldId id="276" r:id="rId19"/>
    <p:sldId id="277" r:id="rId20"/>
    <p:sldId id="278" r:id="rId21"/>
    <p:sldId id="282" r:id="rId22"/>
    <p:sldId id="287" r:id="rId23"/>
    <p:sldId id="281" r:id="rId24"/>
    <p:sldId id="257" r:id="rId25"/>
    <p:sldId id="258" r:id="rId26"/>
    <p:sldId id="259" r:id="rId27"/>
    <p:sldId id="260" r:id="rId28"/>
    <p:sldId id="261" r:id="rId29"/>
    <p:sldId id="262" r:id="rId30"/>
    <p:sldId id="263" r:id="rId31"/>
    <p:sldId id="264" r:id="rId32"/>
    <p:sldId id="28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Сравнительная диаграмма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Лист1!$B$13</c:f>
              <c:strCache>
                <c:ptCount val="1"/>
                <c:pt idx="0">
                  <c:v>Контр.срезы (вход)</c:v>
                </c:pt>
              </c:strCache>
            </c:strRef>
          </c:tx>
          <c:spPr>
            <a:pattFill prst="wd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Лист1!$A$14:$A$21</c:f>
              <c:strCache>
                <c:ptCount val="8"/>
                <c:pt idx="0">
                  <c:v>5 кл</c:v>
                </c:pt>
                <c:pt idx="1">
                  <c:v>6 кл</c:v>
                </c:pt>
                <c:pt idx="2">
                  <c:v>7 кл</c:v>
                </c:pt>
                <c:pt idx="3">
                  <c:v>8 кл</c:v>
                </c:pt>
                <c:pt idx="4">
                  <c:v>9 кл</c:v>
                </c:pt>
                <c:pt idx="5">
                  <c:v>10 кл</c:v>
                </c:pt>
                <c:pt idx="6">
                  <c:v>11 кл</c:v>
                </c:pt>
                <c:pt idx="7">
                  <c:v>итого</c:v>
                </c:pt>
              </c:strCache>
            </c:strRef>
          </c:cat>
          <c:val>
            <c:numRef>
              <c:f>Лист1!$B$14:$B$21</c:f>
              <c:numCache>
                <c:formatCode>General</c:formatCode>
                <c:ptCount val="8"/>
                <c:pt idx="0">
                  <c:v>96</c:v>
                </c:pt>
                <c:pt idx="1">
                  <c:v>10.5</c:v>
                </c:pt>
                <c:pt idx="2">
                  <c:v>25.5</c:v>
                </c:pt>
                <c:pt idx="3">
                  <c:v>50.5</c:v>
                </c:pt>
                <c:pt idx="4">
                  <c:v>20.7</c:v>
                </c:pt>
                <c:pt idx="5">
                  <c:v>48</c:v>
                </c:pt>
                <c:pt idx="6">
                  <c:v>58</c:v>
                </c:pt>
                <c:pt idx="7" formatCode="0.00%">
                  <c:v>0.42700000000000032</c:v>
                </c:pt>
              </c:numCache>
            </c:numRef>
          </c:val>
        </c:ser>
        <c:ser>
          <c:idx val="1"/>
          <c:order val="1"/>
          <c:tx>
            <c:strRef>
              <c:f>Лист1!$C$13</c:f>
              <c:strCache>
                <c:ptCount val="1"/>
                <c:pt idx="0">
                  <c:v>Контр.срезы (за 2 четв)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Лист1!$A$14:$A$21</c:f>
              <c:strCache>
                <c:ptCount val="8"/>
                <c:pt idx="0">
                  <c:v>5 кл</c:v>
                </c:pt>
                <c:pt idx="1">
                  <c:v>6 кл</c:v>
                </c:pt>
                <c:pt idx="2">
                  <c:v>7 кл</c:v>
                </c:pt>
                <c:pt idx="3">
                  <c:v>8 кл</c:v>
                </c:pt>
                <c:pt idx="4">
                  <c:v>9 кл</c:v>
                </c:pt>
                <c:pt idx="5">
                  <c:v>10 кл</c:v>
                </c:pt>
                <c:pt idx="6">
                  <c:v>11 кл</c:v>
                </c:pt>
                <c:pt idx="7">
                  <c:v>итого</c:v>
                </c:pt>
              </c:strCache>
            </c:strRef>
          </c:cat>
          <c:val>
            <c:numRef>
              <c:f>Лист1!$C$14:$C$21</c:f>
              <c:numCache>
                <c:formatCode>General</c:formatCode>
                <c:ptCount val="8"/>
                <c:pt idx="0">
                  <c:v>67.5</c:v>
                </c:pt>
                <c:pt idx="1">
                  <c:v>45.2</c:v>
                </c:pt>
                <c:pt idx="2">
                  <c:v>36</c:v>
                </c:pt>
                <c:pt idx="3">
                  <c:v>16.7</c:v>
                </c:pt>
                <c:pt idx="4">
                  <c:v>13.9</c:v>
                </c:pt>
                <c:pt idx="5">
                  <c:v>30.4</c:v>
                </c:pt>
                <c:pt idx="6">
                  <c:v>53.8</c:v>
                </c:pt>
                <c:pt idx="7">
                  <c:v>36.700000000000003</c:v>
                </c:pt>
              </c:numCache>
            </c:numRef>
          </c:val>
        </c:ser>
        <c:ser>
          <c:idx val="2"/>
          <c:order val="2"/>
          <c:tx>
            <c:strRef>
              <c:f>Лист1!$D$13</c:f>
              <c:strCache>
                <c:ptCount val="1"/>
                <c:pt idx="0">
                  <c:v>Кач-во2 четверть</c:v>
                </c:pt>
              </c:strCache>
            </c:strRef>
          </c:tx>
          <c:spPr>
            <a:pattFill prst="lgCheck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Лист1!$A$14:$A$21</c:f>
              <c:strCache>
                <c:ptCount val="8"/>
                <c:pt idx="0">
                  <c:v>5 кл</c:v>
                </c:pt>
                <c:pt idx="1">
                  <c:v>6 кл</c:v>
                </c:pt>
                <c:pt idx="2">
                  <c:v>7 кл</c:v>
                </c:pt>
                <c:pt idx="3">
                  <c:v>8 кл</c:v>
                </c:pt>
                <c:pt idx="4">
                  <c:v>9 кл</c:v>
                </c:pt>
                <c:pt idx="5">
                  <c:v>10 кл</c:v>
                </c:pt>
                <c:pt idx="6">
                  <c:v>11 кл</c:v>
                </c:pt>
                <c:pt idx="7">
                  <c:v>итого</c:v>
                </c:pt>
              </c:strCache>
            </c:strRef>
          </c:cat>
          <c:val>
            <c:numRef>
              <c:f>Лист1!$D$14:$D$21</c:f>
              <c:numCache>
                <c:formatCode>General</c:formatCode>
                <c:ptCount val="8"/>
                <c:pt idx="0">
                  <c:v>71.900000000000006</c:v>
                </c:pt>
                <c:pt idx="1">
                  <c:v>57.7</c:v>
                </c:pt>
                <c:pt idx="2">
                  <c:v>54.7</c:v>
                </c:pt>
                <c:pt idx="3">
                  <c:v>60</c:v>
                </c:pt>
                <c:pt idx="4">
                  <c:v>36.200000000000003</c:v>
                </c:pt>
                <c:pt idx="5">
                  <c:v>52</c:v>
                </c:pt>
                <c:pt idx="6">
                  <c:v>64.7</c:v>
                </c:pt>
                <c:pt idx="7">
                  <c:v>56.7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48288"/>
        <c:axId val="78349824"/>
      </c:barChart>
      <c:catAx>
        <c:axId val="78348288"/>
        <c:scaling>
          <c:orientation val="minMax"/>
        </c:scaling>
        <c:delete val="0"/>
        <c:axPos val="b"/>
        <c:majorTickMark val="none"/>
        <c:minorTickMark val="none"/>
        <c:tickLblPos val="nextTo"/>
        <c:crossAx val="78349824"/>
        <c:crosses val="autoZero"/>
        <c:auto val="1"/>
        <c:lblAlgn val="ctr"/>
        <c:lblOffset val="100"/>
        <c:noMultiLvlLbl val="0"/>
      </c:catAx>
      <c:valAx>
        <c:axId val="78349824"/>
        <c:scaling>
          <c:orientation val="minMax"/>
        </c:scaling>
        <c:delete val="0"/>
        <c:axPos val="l"/>
        <c:majorGridlines/>
        <c:title>
          <c:layout/>
          <c:overlay val="0"/>
        </c:title>
        <c:numFmt formatCode="General" sourceLinked="1"/>
        <c:majorTickMark val="none"/>
        <c:minorTickMark val="none"/>
        <c:tickLblPos val="nextTo"/>
        <c:crossAx val="783482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88640"/>
            <a:ext cx="6172200" cy="1894362"/>
          </a:xfrm>
        </p:spPr>
        <p:txBody>
          <a:bodyPr/>
          <a:lstStyle/>
          <a:p>
            <a:pPr algn="ctr"/>
            <a:r>
              <a:rPr lang="ru-RU" dirty="0" smtClean="0"/>
              <a:t>Заседание №5 ШМО учителей политехнического цикла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2060848"/>
            <a:ext cx="6172200" cy="43204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Повестка дня</a:t>
            </a:r>
          </a:p>
          <a:p>
            <a:pPr marL="342900" indent="-342900">
              <a:buAutoNum type="arabicPeriod"/>
            </a:pPr>
            <a:r>
              <a:rPr lang="ru-RU" dirty="0" smtClean="0"/>
              <a:t>Выполнение решения предыдущего заседания ШМО;</a:t>
            </a:r>
          </a:p>
          <a:p>
            <a:pPr marL="342900" indent="-342900">
              <a:buFont typeface="Wingdings"/>
              <a:buAutoNum type="arabicPeriod"/>
            </a:pPr>
            <a:r>
              <a:rPr lang="kk-KZ" dirty="0"/>
              <a:t>Анализ успеваемости и качества знаний за </a:t>
            </a:r>
            <a:r>
              <a:rPr lang="kk-KZ" dirty="0" smtClean="0"/>
              <a:t>1 полугодие </a:t>
            </a:r>
            <a:r>
              <a:rPr lang="kk-KZ" dirty="0"/>
              <a:t>2013-2014 учебного года</a:t>
            </a:r>
            <a:r>
              <a:rPr lang="kk-KZ" dirty="0" smtClean="0"/>
              <a:t>.</a:t>
            </a:r>
          </a:p>
          <a:p>
            <a:pPr marL="342900" indent="-342900">
              <a:buFont typeface="Wingdings"/>
              <a:buAutoNum type="arabicPeriod"/>
            </a:pPr>
            <a:r>
              <a:rPr lang="kk-KZ" dirty="0"/>
              <a:t>Доклады по темам </a:t>
            </a:r>
            <a:r>
              <a:rPr lang="kk-KZ" dirty="0" smtClean="0"/>
              <a:t>самообразования. </a:t>
            </a:r>
            <a:r>
              <a:rPr lang="kk-KZ" dirty="0"/>
              <a:t>Дубовая </a:t>
            </a:r>
            <a:r>
              <a:rPr lang="kk-KZ"/>
              <a:t>Ю.Н</a:t>
            </a:r>
            <a:r>
              <a:rPr lang="kk-KZ" smtClean="0"/>
              <a:t>.,  Жазбекова А.Т.</a:t>
            </a:r>
            <a:endParaRPr lang="ru-RU" dirty="0">
              <a:latin typeface="Times New Roman"/>
              <a:ea typeface="Times New Roman"/>
            </a:endParaRPr>
          </a:p>
          <a:p>
            <a:pPr marL="342900" indent="-342900">
              <a:buFont typeface="Wingdings"/>
              <a:buAutoNum type="arabicPeriod"/>
            </a:pPr>
            <a:r>
              <a:rPr lang="kk-KZ" dirty="0" smtClean="0"/>
              <a:t>Круглый </a:t>
            </a:r>
            <a:r>
              <a:rPr lang="kk-KZ" dirty="0"/>
              <a:t>стол. </a:t>
            </a:r>
            <a:r>
              <a:rPr lang="ru-RU" dirty="0"/>
              <a:t>Использование цифровых образовательных ресурсов, соответствующих образовательным программам по предметам политехнического цикла, для формирования функциональной грамотности школьников.  </a:t>
            </a:r>
            <a:endParaRPr lang="ru-RU" dirty="0" smtClean="0"/>
          </a:p>
          <a:p>
            <a:pPr marL="342900" indent="-342900">
              <a:buFont typeface="Wingdings"/>
              <a:buAutoNum type="arabicPeriod"/>
            </a:pPr>
            <a:r>
              <a:rPr lang="kk-KZ" dirty="0"/>
              <a:t>Рейтинг учителей за 1 полугодие 2013-2014 учебного года.</a:t>
            </a:r>
            <a:endParaRPr lang="ru-RU" dirty="0">
              <a:latin typeface="Times New Roman"/>
              <a:ea typeface="Times New Roman"/>
            </a:endParaRPr>
          </a:p>
          <a:p>
            <a:pPr marL="342900" indent="-342900">
              <a:buFont typeface="Wingdings"/>
              <a:buAutoNum type="arabicPeriod"/>
            </a:pPr>
            <a:endParaRPr lang="ru-RU" sz="1400" dirty="0">
              <a:latin typeface="Times New Roman"/>
              <a:ea typeface="Times New Roman"/>
            </a:endParaRPr>
          </a:p>
          <a:p>
            <a:pPr marL="342900" indent="-342900">
              <a:buFont typeface="Wingdings"/>
              <a:buAutoNum type="arabicPeriod"/>
            </a:pPr>
            <a:endParaRPr lang="ru-RU" sz="1400" dirty="0">
              <a:latin typeface="Times New Roman"/>
              <a:ea typeface="Times New Roman"/>
            </a:endParaRPr>
          </a:p>
          <a:p>
            <a:pPr marL="342900" indent="-342900">
              <a:buFont typeface="Wingdings"/>
              <a:buAutoNum type="arabicPeriod"/>
            </a:pPr>
            <a:endParaRPr lang="ru-RU" sz="1600" dirty="0">
              <a:latin typeface="Times New Roman"/>
              <a:ea typeface="Times New Roman"/>
            </a:endParaRP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581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в профессиональных конкурсах</a:t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83568" y="1772816"/>
          <a:ext cx="7704856" cy="2137392"/>
        </p:xfrm>
        <a:graphic>
          <a:graphicData uri="http://schemas.openxmlformats.org/drawingml/2006/table">
            <a:tbl>
              <a:tblPr/>
              <a:tblGrid>
                <a:gridCol w="2013568"/>
                <a:gridCol w="1653686"/>
                <a:gridCol w="2127088"/>
                <a:gridCol w="1910514"/>
              </a:tblGrid>
              <a:tr h="12961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Название конкурса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(выбрать)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Учитель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Результат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/>
                          <a:ea typeface="Times New Roman"/>
                        </a:rPr>
                        <a:t>Конкурс флипчартов </a:t>
                      </a:r>
                      <a:endParaRPr lang="ru-RU" sz="2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/>
                          <a:ea typeface="Times New Roman"/>
                        </a:rPr>
                        <a:t>городской</a:t>
                      </a:r>
                      <a:endParaRPr lang="ru-RU" sz="2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/>
                          <a:ea typeface="Times New Roman"/>
                        </a:rPr>
                        <a:t>Жанибекова Г.С.</a:t>
                      </a:r>
                      <a:endParaRPr lang="ru-RU" sz="2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/>
                          <a:ea typeface="Times New Roman"/>
                        </a:rPr>
                        <a:t>Сертификат 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педагогов ШМО в городских, областных и республиканских научно-практических </a:t>
            </a:r>
            <a:r>
              <a:rPr lang="ru-RU" b="1" u="sng" dirty="0" smtClean="0"/>
              <a:t>семинарах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892696"/>
          </a:xfrm>
        </p:spPr>
        <p:txBody>
          <a:bodyPr/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56792"/>
            <a:ext cx="7467600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algn="ctr"/>
            <a:r>
              <a:rPr lang="ru-RU" sz="2400" b="1" dirty="0" smtClean="0"/>
              <a:t>Публикации </a:t>
            </a:r>
            <a:endParaRPr lang="ru-RU" sz="2400" b="1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39552" y="2492896"/>
            <a:ext cx="7467600" cy="8926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924944"/>
            <a:ext cx="7467600" cy="1143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algn="ctr"/>
            <a:r>
              <a:rPr lang="ru-RU" sz="2400" b="1" dirty="0" smtClean="0"/>
              <a:t>Методические издания </a:t>
            </a:r>
          </a:p>
          <a:p>
            <a:pPr algn="ctr"/>
            <a:r>
              <a:rPr lang="ru-RU" sz="2400" b="1" dirty="0" smtClean="0"/>
              <a:t>(авторские программы, УМК, электронные учебники,  пособия и т.п.)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39552" y="4005064"/>
            <a:ext cx="7467600" cy="8926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4653136"/>
            <a:ext cx="838842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городских, республиканских комиссиях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09.09.2013  Работа в комиссии по составлению календарных планов по математике на 2013-2014 год. Уровень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городской. (Дубовая Ю.Н.)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30.09.2013-10.10.2013 Участие в Республиканской экспертной комиссии НЦТ. Уровень республиканский.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ДубоваяЮ.Н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Результаты участия школьников в предметных олимпиадах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67544" y="1484781"/>
          <a:ext cx="7992888" cy="4878637"/>
        </p:xfrm>
        <a:graphic>
          <a:graphicData uri="http://schemas.openxmlformats.org/drawingml/2006/table">
            <a:tbl>
              <a:tblPr/>
              <a:tblGrid>
                <a:gridCol w="1481772"/>
                <a:gridCol w="1915726"/>
                <a:gridCol w="1391364"/>
                <a:gridCol w="1410350"/>
                <a:gridCol w="1793676"/>
              </a:tblGrid>
              <a:tr h="639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Предмет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Уровень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Участников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Приз.места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Учитель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9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Школа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44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10 грамот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Жанибекова Г.С., Дубовая Ю.Н., Жазбекова А.Т.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Школа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2 грамоты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Шадский М.Е.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ИВТ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Школа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0 грамот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Левина И.М.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городской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0 грамот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Жанибекова Г.С.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городской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0 грамот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latin typeface="Times New Roman"/>
                          <a:ea typeface="Times New Roman"/>
                        </a:rPr>
                        <a:t>Шадский</a:t>
                      </a: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 М.Е.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участия школьников в конкурсах научных проектов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1916832"/>
          <a:ext cx="8208913" cy="1828800"/>
        </p:xfrm>
        <a:graphic>
          <a:graphicData uri="http://schemas.openxmlformats.org/drawingml/2006/table">
            <a:tbl>
              <a:tblPr/>
              <a:tblGrid>
                <a:gridCol w="2148728"/>
                <a:gridCol w="1755867"/>
                <a:gridCol w="2263670"/>
                <a:gridCol w="2040648"/>
              </a:tblGrid>
              <a:tr h="1597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Название конференции, дата и место проведения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(выбрать)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Тема выступления и форма представления (презентация, доклад, др.)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Учитель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>
          <a:xfrm>
            <a:off x="251520" y="3789040"/>
            <a:ext cx="7467600" cy="8926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Результаты участия школьников в интеллектуальных марафонах (для 1-4, 5-11 </a:t>
            </a:r>
            <a:r>
              <a:rPr lang="ru-RU" sz="2400" b="1" dirty="0" err="1" smtClean="0"/>
              <a:t>кл</a:t>
            </a:r>
            <a:r>
              <a:rPr lang="ru-RU" sz="2400" b="1" dirty="0" smtClean="0"/>
              <a:t>.)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23528" y="1052736"/>
          <a:ext cx="8424935" cy="5608320"/>
        </p:xfrm>
        <a:graphic>
          <a:graphicData uri="http://schemas.openxmlformats.org/drawingml/2006/table">
            <a:tbl>
              <a:tblPr/>
              <a:tblGrid>
                <a:gridCol w="1440891"/>
                <a:gridCol w="1102061"/>
                <a:gridCol w="1264562"/>
                <a:gridCol w="1170857"/>
                <a:gridCol w="1286325"/>
                <a:gridCol w="2160239"/>
              </a:tblGrid>
              <a:tr h="696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Название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Уровень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Предмет 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Кол-во уч-ков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Учитель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Примечание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Акбота 5-7 кл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РК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5 кл – 4 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6 кл – 10 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Жанибекова Г.С.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Сертификаты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9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Акбота 5-7 кл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РК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7 кл – 9 уч.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Жазбекова А.Т.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7 дипломов,</a:t>
                      </a:r>
                      <a:r>
                        <a:rPr lang="ru-RU" sz="20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Писаренко Е. – 2 место, Кыздырбеков Т., Приходько О., Сергина А., Никонова Н., Шарова Д., Байбекова А. – 3 места.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Акбота  8-10 кл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РК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8 кл – 7 уч.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Жанибекова Г.С.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Сертификаты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5 ноября прошел </a:t>
            </a:r>
            <a:r>
              <a:rPr lang="en-US" dirty="0" smtClean="0"/>
              <a:t>I</a:t>
            </a:r>
            <a:r>
              <a:rPr lang="kk-KZ" dirty="0" smtClean="0"/>
              <a:t> тур олимпиады школьников. </a:t>
            </a:r>
            <a:endParaRPr lang="ru-RU" dirty="0" smtClean="0"/>
          </a:p>
          <a:p>
            <a:r>
              <a:rPr lang="kk-KZ" dirty="0" smtClean="0"/>
              <a:t>По математике в 5-11 классах приняли участие –  44 ученика.</a:t>
            </a:r>
            <a:endParaRPr lang="ru-RU" dirty="0" smtClean="0"/>
          </a:p>
          <a:p>
            <a:r>
              <a:rPr lang="kk-KZ" dirty="0" smtClean="0"/>
              <a:t>По физике – 5 учеников.</a:t>
            </a:r>
            <a:endParaRPr lang="ru-RU" dirty="0" smtClean="0"/>
          </a:p>
          <a:p>
            <a:r>
              <a:rPr lang="kk-KZ" dirty="0" smtClean="0"/>
              <a:t>По ИВТ – 2 ученика.</a:t>
            </a:r>
            <a:endParaRPr lang="ru-RU" dirty="0" smtClean="0"/>
          </a:p>
          <a:p>
            <a:r>
              <a:rPr lang="kk-KZ" dirty="0" smtClean="0"/>
              <a:t>В городском туре олимпиады школьников по физике приняли участие Ли Ирина 9 «Б» класс, Степанова Ксения 11 класс, по математике Цхай Инна 8 «А» класс.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11 сентября 2013 года учителем математики Жазбековой А.Т. был проведен городской интерактивный </a:t>
            </a:r>
            <a:r>
              <a:rPr lang="ru-RU" dirty="0" err="1" smtClean="0"/>
              <a:t>онлайн</a:t>
            </a:r>
            <a:r>
              <a:rPr lang="ru-RU" dirty="0" smtClean="0"/>
              <a:t> урок в 7 классе на тему «Повторение пройденного в 6 классе». Свидетелями урока стали 26 школ города и методисты </a:t>
            </a:r>
            <a:r>
              <a:rPr lang="ru-RU" dirty="0" err="1" smtClean="0"/>
              <a:t>ГорОО</a:t>
            </a:r>
            <a:r>
              <a:rPr lang="ru-RU" dirty="0" smtClean="0"/>
              <a:t>. Повторение пройденного материала в 6 классе было построено в форме путешествия по столице нашего государства. А помогли учащимся правильно определить маршрут путешествия по Астане умения решать уравнения. Ребята проверили свои знания по теме в конце  урока с помощью электронных тестов. Урок носил как образовательный, так и воспитательный характер.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29791599"/>
              </p:ext>
            </p:extLst>
          </p:nvPr>
        </p:nvGraphicFramePr>
        <p:xfrm>
          <a:off x="107504" y="980728"/>
          <a:ext cx="8712968" cy="5256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9401"/>
                <a:gridCol w="1471209"/>
                <a:gridCol w="1016785"/>
                <a:gridCol w="1531981"/>
                <a:gridCol w="2023592"/>
              </a:tblGrid>
              <a:tr h="294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Название конкурса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ФИО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Класс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Предмет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Место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0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«Наследие предков сохраним и преумножим» - областной конкурс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Ринг </a:t>
                      </a:r>
                      <a:r>
                        <a:rPr lang="ru-RU" sz="1600" dirty="0" err="1">
                          <a:effectLst/>
                        </a:rPr>
                        <a:t>Аделина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 «А»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Технология, Хрипункова Н.П.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место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0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«Наследие предков сохраним и преумножим» - областной конкурс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Газинурова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Дарина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 «Б»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ИЗО Каленова А.Г.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место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0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«Школьные годы чудесные…»  2013-2014 уч. год  ноябрь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Ардашева Л.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 «А»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Информатика, </a:t>
                      </a:r>
                      <a:r>
                        <a:rPr lang="ru-RU" sz="1600" dirty="0" err="1">
                          <a:effectLst/>
                        </a:rPr>
                        <a:t>Сартаева</a:t>
                      </a:r>
                      <a:r>
                        <a:rPr lang="ru-RU" sz="1600" dirty="0">
                          <a:effectLst/>
                        </a:rPr>
                        <a:t> Ж.А.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Сертификат  за участие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0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«Школьные годы чудесные…»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2013-2014 уч. год  ноябрь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Битнер Ольга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 «А»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Информатика, Сартаева Ж.А.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Сертификат  за участие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/>
              <a:t>Учебная деятельность.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820472" cy="5877272"/>
          </a:xfrm>
        </p:spPr>
        <p:txBody>
          <a:bodyPr>
            <a:noAutofit/>
          </a:bodyPr>
          <a:lstStyle/>
          <a:p>
            <a:pPr marL="216000" lvl="0">
              <a:spcBef>
                <a:spcPts val="0"/>
              </a:spcBef>
            </a:pPr>
            <a:r>
              <a:rPr lang="ru-RU" sz="1600" dirty="0" smtClean="0"/>
              <a:t>В 2013-2014 учебном году обучение по предметам политехнического цикла в 5-11 классах осуществляется на основе Государственного общеобязательного стандарта общего среднего образования Республики Казахстан, утвержденного приказом МОН РК №1080 от 23 августа 2012 года   и инструктивно-методического письма Министерства образования и науки Республики Казахстан «Об особенностях преподавания основ наук в  организациях </a:t>
            </a:r>
            <a:r>
              <a:rPr lang="kk-KZ" sz="1600" dirty="0" smtClean="0"/>
              <a:t>среднего</a:t>
            </a:r>
            <a:r>
              <a:rPr lang="ru-RU" sz="1600" dirty="0" smtClean="0"/>
              <a:t> образования Республики Казахстан в 2013-2014 учебном году</a:t>
            </a:r>
            <a:r>
              <a:rPr lang="kk-KZ" sz="1600" dirty="0" smtClean="0"/>
              <a:t>»</a:t>
            </a:r>
            <a:r>
              <a:rPr lang="ru-RU" sz="1600" dirty="0" smtClean="0"/>
              <a:t>;</a:t>
            </a:r>
          </a:p>
          <a:p>
            <a:pPr marL="216000" lvl="0">
              <a:spcBef>
                <a:spcPts val="0"/>
              </a:spcBef>
            </a:pPr>
            <a:r>
              <a:rPr lang="ru-RU" sz="1600" dirty="0" smtClean="0"/>
              <a:t>Перечень учебно-методических комплексов, разрешенных к использованию в организациях среднего общего образования указанный в инструктивно-методическом письме на 2013-2014 учебный год </a:t>
            </a:r>
          </a:p>
          <a:p>
            <a:pPr marL="216000" lvl="0">
              <a:spcBef>
                <a:spcPts val="0"/>
              </a:spcBef>
            </a:pPr>
            <a:r>
              <a:rPr lang="ru-RU" sz="1600" dirty="0" smtClean="0"/>
              <a:t>В начале учебного года были разработаны программы факультативных занятий по физике 10 </a:t>
            </a:r>
            <a:r>
              <a:rPr lang="ru-RU" sz="1600" dirty="0" err="1" smtClean="0"/>
              <a:t>кл</a:t>
            </a:r>
            <a:r>
              <a:rPr lang="ru-RU" sz="1600" dirty="0" smtClean="0"/>
              <a:t> «Решение нестандартных задач по физике», 11 </a:t>
            </a:r>
            <a:r>
              <a:rPr lang="ru-RU" sz="1600" dirty="0" err="1" smtClean="0"/>
              <a:t>кл</a:t>
            </a:r>
            <a:r>
              <a:rPr lang="ru-RU" sz="1600" dirty="0" smtClean="0"/>
              <a:t> «Методы решения физических задач», по математике 10 </a:t>
            </a:r>
            <a:r>
              <a:rPr lang="ru-RU" sz="1600" dirty="0" err="1" smtClean="0"/>
              <a:t>кл</a:t>
            </a:r>
            <a:r>
              <a:rPr lang="ru-RU" sz="1600" dirty="0" smtClean="0"/>
              <a:t>. «Решение задач и уравнений повышенной сложности по математике», 11 </a:t>
            </a:r>
            <a:r>
              <a:rPr lang="ru-RU" sz="1600" dirty="0" err="1" smtClean="0"/>
              <a:t>кл</a:t>
            </a:r>
            <a:r>
              <a:rPr lang="ru-RU" sz="1600" dirty="0" smtClean="0"/>
              <a:t> «Различные способы решения задач по математике» и в течение первой четверти согласно планам проводились занятия факультативных занятий.</a:t>
            </a:r>
          </a:p>
          <a:p>
            <a:pPr marL="216000" lvl="0">
              <a:spcBef>
                <a:spcPts val="0"/>
              </a:spcBef>
            </a:pPr>
            <a:r>
              <a:rPr lang="ru-RU" sz="1600" dirty="0" smtClean="0"/>
              <a:t>В течение первого полугодия велась подготовка учащихся 9 классов к сдаче ВОУД по предметам МО, учащихся 11 класса к сдаче пробных тестирований.</a:t>
            </a:r>
          </a:p>
          <a:p>
            <a:pPr marL="216000" lvl="0">
              <a:spcBef>
                <a:spcPts val="0"/>
              </a:spcBef>
            </a:pPr>
            <a:r>
              <a:rPr lang="ru-RU" sz="1600" dirty="0" smtClean="0"/>
              <a:t>В </a:t>
            </a:r>
            <a:r>
              <a:rPr lang="ru-RU" sz="1600" dirty="0" err="1" smtClean="0"/>
              <a:t>каникул.время</a:t>
            </a:r>
            <a:r>
              <a:rPr lang="ru-RU" sz="1600" dirty="0" smtClean="0"/>
              <a:t> учителя проводили дополнительные занятия с отстающими по предупреждению отклонений в освоении учащимися обязательного минимума содержания образования по предметам.</a:t>
            </a:r>
          </a:p>
          <a:p>
            <a:pPr marL="216000" lvl="0">
              <a:spcBef>
                <a:spcPts val="0"/>
              </a:spcBef>
            </a:pPr>
            <a:r>
              <a:rPr lang="ru-RU" sz="1600" dirty="0" smtClean="0"/>
              <a:t>На факультативных и дополнительных занятиях велась работа с одарёнными детьми по подготовке к олимпиадам по общеобразовательным предметам.</a:t>
            </a:r>
          </a:p>
          <a:p>
            <a:pPr marL="216000" lvl="0">
              <a:spcBef>
                <a:spcPts val="0"/>
              </a:spcBef>
            </a:pPr>
            <a:r>
              <a:rPr lang="kk-KZ" sz="1600" dirty="0" smtClean="0"/>
              <a:t>Своевременно заполнялась учителями</a:t>
            </a:r>
            <a:r>
              <a:rPr lang="ru-RU" sz="1600" dirty="0" smtClean="0"/>
              <a:t> база календарных планов, четвертных отметок на сайте «</a:t>
            </a:r>
            <a:r>
              <a:rPr lang="kk-KZ" sz="1600" dirty="0" smtClean="0"/>
              <a:t>Білімал</a:t>
            </a:r>
            <a:r>
              <a:rPr lang="ru-RU" sz="1600" dirty="0" smtClean="0"/>
              <a:t>»и в </a:t>
            </a:r>
            <a:r>
              <a:rPr lang="kk-KZ" sz="1600" dirty="0" smtClean="0"/>
              <a:t>СЭО </a:t>
            </a:r>
            <a:r>
              <a:rPr lang="ru-RU" sz="1600" dirty="0" smtClean="0"/>
              <a:t>«</a:t>
            </a:r>
            <a:r>
              <a:rPr lang="en-US" sz="1600" dirty="0" smtClean="0"/>
              <a:t>E</a:t>
            </a:r>
            <a:r>
              <a:rPr lang="ru-RU" sz="1600" dirty="0" smtClean="0"/>
              <a:t>-</a:t>
            </a:r>
            <a:r>
              <a:rPr lang="en-US" sz="1600" dirty="0" smtClean="0"/>
              <a:t>learning</a:t>
            </a:r>
            <a:r>
              <a:rPr lang="ru-RU" sz="1600" dirty="0" smtClean="0"/>
              <a:t>».</a:t>
            </a:r>
            <a:endParaRPr lang="ru-RU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Внеурочная деятельность.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Участие обучающихся в интеллектуальных  и творческих конкурсах, </a:t>
            </a:r>
          </a:p>
          <a:p>
            <a:pPr lvl="0"/>
            <a:r>
              <a:rPr lang="ru-RU" dirty="0" smtClean="0"/>
              <a:t>Проведение школьного тура олимпиады по предметам политехнического цикла.</a:t>
            </a:r>
          </a:p>
          <a:p>
            <a:pPr lvl="0"/>
            <a:r>
              <a:rPr lang="ru-RU" dirty="0" smtClean="0"/>
              <a:t>Подготовка учащихся к городской олимпиаде по физике, математике, ИВТ.</a:t>
            </a:r>
          </a:p>
          <a:p>
            <a:pPr lvl="0"/>
            <a:r>
              <a:rPr lang="ru-RU" dirty="0" smtClean="0"/>
              <a:t>Учителя ШМО посещали городские секционные семинары, смотрели с учащимися </a:t>
            </a:r>
            <a:r>
              <a:rPr lang="ru-RU" dirty="0" err="1" smtClean="0"/>
              <a:t>онлайн</a:t>
            </a:r>
            <a:r>
              <a:rPr lang="ru-RU" dirty="0" smtClean="0"/>
              <a:t> уроки по предметам, у</a:t>
            </a:r>
            <a:r>
              <a:rPr lang="kk-KZ" dirty="0" smtClean="0"/>
              <a:t>частвовали в онлайн совещаниях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484784"/>
            <a:ext cx="6478488" cy="252566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Анализ работы</a:t>
            </a:r>
            <a:br>
              <a:rPr lang="ru-RU" dirty="0" smtClean="0"/>
            </a:br>
            <a:r>
              <a:rPr lang="ru-RU" dirty="0" smtClean="0"/>
              <a:t>ШМО политехнического цикла за </a:t>
            </a:r>
            <a:r>
              <a:rPr lang="en-US" dirty="0" smtClean="0"/>
              <a:t>I </a:t>
            </a:r>
            <a:r>
              <a:rPr lang="kk-KZ" dirty="0" smtClean="0"/>
              <a:t>полугодие</a:t>
            </a:r>
            <a:r>
              <a:rPr lang="ru-RU" dirty="0" smtClean="0"/>
              <a:t> 2013-2014 учебного 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Руководитель МО Жазбекова А.Т.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243408"/>
            <a:ext cx="7643192" cy="1143000"/>
          </a:xfrm>
        </p:spPr>
        <p:txBody>
          <a:bodyPr/>
          <a:lstStyle/>
          <a:p>
            <a:pPr algn="ctr"/>
            <a:r>
              <a:rPr lang="ru-RU" b="1" dirty="0" smtClean="0"/>
              <a:t>Научно-методическая деятельность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205192"/>
          </a:xfrm>
        </p:spPr>
        <p:txBody>
          <a:bodyPr>
            <a:noAutofit/>
          </a:bodyPr>
          <a:lstStyle/>
          <a:p>
            <a:pPr lvl="0"/>
            <a:r>
              <a:rPr lang="ru-RU" sz="1800" dirty="0" smtClean="0"/>
              <a:t>Изучение нормативных  и методических документов по вопросам образования на заседаниях МО и педсоветах;</a:t>
            </a:r>
          </a:p>
          <a:p>
            <a:pPr lvl="0"/>
            <a:r>
              <a:rPr lang="ru-RU" sz="1800" dirty="0" smtClean="0"/>
              <a:t>Работа педагогов  над методическими темами самообразования;</a:t>
            </a:r>
          </a:p>
          <a:p>
            <a:pPr lvl="0"/>
            <a:r>
              <a:rPr lang="ru-RU" sz="1800" dirty="0" smtClean="0"/>
              <a:t>Выступление педагогов с докладами на заседаниях ШМО, </a:t>
            </a:r>
            <a:r>
              <a:rPr lang="ru-RU" sz="1800" dirty="0" err="1" smtClean="0"/>
              <a:t>методсоветах</a:t>
            </a:r>
            <a:r>
              <a:rPr lang="ru-RU" sz="1800" dirty="0" smtClean="0"/>
              <a:t> и школьных педсоветах;</a:t>
            </a:r>
          </a:p>
          <a:p>
            <a:pPr lvl="0"/>
            <a:r>
              <a:rPr lang="ru-RU" sz="1800" dirty="0" smtClean="0"/>
              <a:t>Участие педагогов в круглых столах, </a:t>
            </a:r>
            <a:r>
              <a:rPr lang="ru-RU" sz="1800" dirty="0" err="1" smtClean="0"/>
              <a:t>взаимопосещение</a:t>
            </a:r>
            <a:r>
              <a:rPr lang="ru-RU" sz="1800" dirty="0" smtClean="0"/>
              <a:t> уроков.</a:t>
            </a:r>
          </a:p>
          <a:p>
            <a:pPr lvl="0"/>
            <a:r>
              <a:rPr lang="ru-RU" sz="1800" dirty="0" smtClean="0"/>
              <a:t>Работа по пополнению дидактического материала по предмету.</a:t>
            </a:r>
          </a:p>
          <a:p>
            <a:pPr lvl="0"/>
            <a:r>
              <a:rPr lang="ru-RU" sz="1800" dirty="0" smtClean="0"/>
              <a:t>Работа над созданием методического пособия, статей.</a:t>
            </a:r>
          </a:p>
          <a:p>
            <a:pPr lvl="0"/>
            <a:r>
              <a:rPr lang="ru-RU" sz="1800" dirty="0" smtClean="0"/>
              <a:t>Обучение педагогов на курсах  повышения квалификации.</a:t>
            </a:r>
          </a:p>
          <a:p>
            <a:pPr lvl="0"/>
            <a:r>
              <a:rPr lang="ru-RU" sz="1800" dirty="0" smtClean="0"/>
              <a:t>Размещение разработок открытых уроков и внеклассных мероприятий на сайте школы,</a:t>
            </a:r>
          </a:p>
          <a:p>
            <a:r>
              <a:rPr lang="ru-RU" sz="1800" dirty="0" smtClean="0"/>
              <a:t>выполнение государственной программы и её практической части.</a:t>
            </a:r>
          </a:p>
          <a:p>
            <a:pPr lvl="0"/>
            <a:r>
              <a:rPr lang="ru-RU" sz="1800" dirty="0" smtClean="0"/>
              <a:t>В течение первого полугодия учителя ШМО посещали городские секционные семинары.</a:t>
            </a:r>
          </a:p>
          <a:p>
            <a:pPr lvl="0"/>
            <a:r>
              <a:rPr lang="ru-RU" sz="1800" dirty="0" smtClean="0"/>
              <a:t>Велась работа в кабинетах по оформлению, согласно положению.</a:t>
            </a:r>
            <a:endParaRPr lang="ru-RU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педагогов ШМО в работе педагогического совета, методических совещаний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920880" cy="5133184"/>
          </a:xfrm>
        </p:spPr>
        <p:txBody>
          <a:bodyPr>
            <a:noAutofit/>
          </a:bodyPr>
          <a:lstStyle/>
          <a:p>
            <a:r>
              <a:rPr lang="ru-RU" sz="1600" dirty="0" smtClean="0"/>
              <a:t>На первом заседании МО был утверждены план работы МО на 2013-2014 </a:t>
            </a:r>
            <a:r>
              <a:rPr lang="ru-RU" sz="1600" dirty="0" err="1" smtClean="0"/>
              <a:t>уч.год</a:t>
            </a:r>
            <a:r>
              <a:rPr lang="ru-RU" sz="1600" dirty="0" smtClean="0"/>
              <a:t>, календарно-тематические планы учителей, планы работы с одаренными, слабоуспевающими детьми, </a:t>
            </a:r>
          </a:p>
          <a:p>
            <a:r>
              <a:rPr lang="ru-RU" sz="1600" dirty="0" smtClean="0"/>
              <a:t>На втором внеочередном заседании ШМО в октябре рассмотрены следующие вопросы</a:t>
            </a:r>
            <a:r>
              <a:rPr lang="kk-KZ" sz="1600" dirty="0" smtClean="0"/>
              <a:t>: анализ входных контрольных срезов по математике, физике; рассмотрение заданий школьной олимпиады по предметам МО.</a:t>
            </a:r>
            <a:endParaRPr lang="ru-RU" sz="1600" dirty="0" smtClean="0"/>
          </a:p>
          <a:p>
            <a:r>
              <a:rPr lang="ru-RU" sz="1600" dirty="0" smtClean="0"/>
              <a:t>На ноябрьском заседании МО политехнического цикла каждый учитель МО представил краткий анализ успеваемости и качества знаний за 1 четверть, предложил план действий по повышению качества знаний по предметам политехнического цикла. Выступили с докладом по теме самообразования </a:t>
            </a:r>
            <a:r>
              <a:rPr lang="kk-KZ" sz="1600" dirty="0" smtClean="0"/>
              <a:t>Левина И.М., Гринченко В.В. Учителям рекомендовано </a:t>
            </a:r>
            <a:r>
              <a:rPr lang="ru-RU" sz="1600" dirty="0" smtClean="0"/>
              <a:t>подготовить печатную статью в педагогическое издание и проект на НПК. С анализом пробных ЕНТ выступила технический секретарь Дубовая Ю.Н., которая представила презентацию с диаграммами и представила план работы по подготовке учащихся к ЕНТ. По всем предметам политехнического цикла наблюдается небольшой рост показателей пробных тестирований по сравнению тестов в 10 классе. Рассмотрен  план недели политехнического цикла.</a:t>
            </a:r>
          </a:p>
          <a:p>
            <a:r>
              <a:rPr lang="ru-RU" sz="1600" dirty="0" smtClean="0"/>
              <a:t>На внеочередном заседании МО в декабре были рассмотрены итоги Государственной аттестации школы, намечен план мероприятий по устранению недостатков (низкие результаты тестирования учащихся по математике в 9-х, 11-х классах).</a:t>
            </a:r>
            <a:endParaRPr lang="ru-RU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147248" cy="5061176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Согласно плану </a:t>
            </a:r>
            <a:r>
              <a:rPr lang="ru-RU" sz="2900" dirty="0" err="1" smtClean="0"/>
              <a:t>внутришкольного</a:t>
            </a:r>
            <a:r>
              <a:rPr lang="ru-RU" sz="2900" dirty="0" smtClean="0"/>
              <a:t> контроля в конце декабря в КГУ СОШ №62 проверку качества усвоения учащимися 5-11 классов учебного материала по математике провели в виде тестирования по книжкам-тестам. </a:t>
            </a:r>
          </a:p>
          <a:p>
            <a:r>
              <a:rPr lang="ru-RU" sz="2900" dirty="0" smtClean="0"/>
              <a:t>В тесте было предложено 25 вопросов по пройденным темам. Сканером были проверены листы ответов всех классов, кроме параллели 6-х.</a:t>
            </a:r>
          </a:p>
          <a:p>
            <a:r>
              <a:rPr lang="ru-RU" sz="2900" dirty="0" smtClean="0"/>
              <a:t>Приняли участие 274 учащихся 5-11 классов. По школе успеваемость составила 95,7% (вход. тест 94,9%), качество знаний – 36,7 (вход. тест 42,7%).</a:t>
            </a:r>
          </a:p>
          <a:p>
            <a:r>
              <a:rPr lang="ru-RU" sz="2900" dirty="0" smtClean="0"/>
              <a:t>Успеваемость в сравнении с контрольными срезами от 24 сентября 2013 года выросла на 0,8%, качество знаний снизилось на 6%. Высокое качество знаний по математике показала параллель 5-х классов 67%, но ниже входных тестов на 29% (учитель </a:t>
            </a:r>
            <a:r>
              <a:rPr lang="ru-RU" sz="2900" dirty="0" err="1" smtClean="0"/>
              <a:t>Жанибекова</a:t>
            </a:r>
            <a:r>
              <a:rPr lang="ru-RU" sz="2900" dirty="0" smtClean="0"/>
              <a:t> Г.С.), низкое качество знаний показали параллели  9-х классов 13% (успев. 87%, учитель Дубовая Ю.Н.), 8-х классов 16,7% (успев. 94%, учитель </a:t>
            </a:r>
            <a:r>
              <a:rPr lang="ru-RU" sz="2900" dirty="0" err="1" smtClean="0"/>
              <a:t>Жанибекова</a:t>
            </a:r>
            <a:r>
              <a:rPr lang="ru-RU" sz="2900" dirty="0" smtClean="0"/>
              <a:t> Г.С.). </a:t>
            </a:r>
            <a:r>
              <a:rPr lang="ru-RU" sz="2900" dirty="0" smtClean="0"/>
              <a:t>Физика </a:t>
            </a:r>
            <a:r>
              <a:rPr lang="ru-RU" sz="2900" dirty="0" smtClean="0"/>
              <a:t>в 10 классе (учитель </a:t>
            </a:r>
            <a:r>
              <a:rPr lang="ru-RU" sz="2900" dirty="0" err="1" smtClean="0"/>
              <a:t>Шадский</a:t>
            </a:r>
            <a:r>
              <a:rPr lang="ru-RU" sz="2900" dirty="0" smtClean="0"/>
              <a:t> М.Е.): </a:t>
            </a:r>
            <a:r>
              <a:rPr lang="ru-RU" sz="2900" dirty="0" smtClean="0"/>
              <a:t>Тест </a:t>
            </a:r>
            <a:r>
              <a:rPr lang="ru-RU" sz="2900" dirty="0" smtClean="0"/>
              <a:t>– качество 4%, успеваемость -86%, 2 четверть – качество 88%, успеваемость -96%.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Контрольные срезы за первое полугодие по математике, физике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Контрольные срезы за первое полугодие по математике, физике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124744"/>
          <a:ext cx="8676456" cy="5058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23925" y="1484784"/>
          <a:ext cx="7218310" cy="5189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1484784"/>
                        <a:ext cx="7218310" cy="5189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1560" y="1124744"/>
          <a:ext cx="7629348" cy="5482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124744"/>
                        <a:ext cx="7629348" cy="54828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67544" y="1052736"/>
          <a:ext cx="7481842" cy="5379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7481842" cy="53795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83568" y="1196752"/>
          <a:ext cx="7377989" cy="5307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196752"/>
                        <a:ext cx="7377989" cy="53075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59004" y="1196752"/>
          <a:ext cx="7985404" cy="5737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04" y="1196752"/>
                        <a:ext cx="7985404" cy="57376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39552" y="1124744"/>
          <a:ext cx="7471840" cy="5368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124744"/>
                        <a:ext cx="7471840" cy="53686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Тема работы ШМО политехнического цикла на 2013-2014 учебный год:</a:t>
            </a:r>
            <a:r>
              <a:rPr lang="ru-RU" dirty="0" smtClean="0"/>
              <a:t> Реализация педагогических условий, обеспечивающих формирование функциональной грамотности как основы развития учебно-познавательной компетентности школьников в процессе изучения политехнических дисциплин.</a:t>
            </a:r>
          </a:p>
          <a:p>
            <a:endParaRPr lang="ru-RU" dirty="0" smtClean="0"/>
          </a:p>
          <a:p>
            <a:r>
              <a:rPr lang="kk-KZ" b="1" dirty="0" smtClean="0"/>
              <a:t>Цель:</a:t>
            </a:r>
            <a:r>
              <a:rPr lang="ru-RU" dirty="0" smtClean="0"/>
              <a:t> Создать условия для развития функциональной грамотности школьников и повышение качества образования по предметам политехнического цикла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755576" y="1412776"/>
          <a:ext cx="6993506" cy="5025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412776"/>
                        <a:ext cx="6993506" cy="50259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115616" y="1268760"/>
          <a:ext cx="7015701" cy="504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Диаграмма" r:id="rId3" imgW="3152909" imgH="2276350" progId="MSGraph.Chart.8">
                  <p:embed/>
                </p:oleObj>
              </mc:Choice>
              <mc:Fallback>
                <p:oleObj name="Диаграмма" r:id="rId3" imgW="3152909" imgH="2276350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268760"/>
                        <a:ext cx="7015701" cy="5044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Отметить работу с одаренными детьми учителей </a:t>
            </a:r>
            <a:r>
              <a:rPr lang="ru-RU" dirty="0" err="1" smtClean="0"/>
              <a:t>Хрипункововой</a:t>
            </a:r>
            <a:r>
              <a:rPr lang="ru-RU" dirty="0" smtClean="0"/>
              <a:t> Н.П., Жазбековой А.Т.</a:t>
            </a:r>
          </a:p>
          <a:p>
            <a:r>
              <a:rPr lang="ru-RU" dirty="0" smtClean="0"/>
              <a:t>Учителям математики </a:t>
            </a:r>
            <a:r>
              <a:rPr lang="ru-RU" dirty="0" err="1" smtClean="0"/>
              <a:t>Жанибековой</a:t>
            </a:r>
            <a:r>
              <a:rPr lang="ru-RU" dirty="0" smtClean="0"/>
              <a:t> Г.С., физики </a:t>
            </a:r>
            <a:r>
              <a:rPr lang="ru-RU" dirty="0" err="1" smtClean="0"/>
              <a:t>Шадскому</a:t>
            </a:r>
            <a:r>
              <a:rPr lang="ru-RU" dirty="0" smtClean="0"/>
              <a:t> М.Е. организовать коррекционную работу в 8-х классах по математике, в 10 классе по физике для повышения качества знаний и успеваемости на </a:t>
            </a:r>
            <a:r>
              <a:rPr lang="ru-RU" dirty="0" err="1" smtClean="0"/>
              <a:t>контр.срезах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Изучить методики проведения анализа педагогической деятельности;</a:t>
            </a:r>
          </a:p>
          <a:p>
            <a:r>
              <a:rPr lang="ru-RU" dirty="0" smtClean="0"/>
              <a:t>Повысить результативность участия в конкурсах, олимпиадах;</a:t>
            </a:r>
          </a:p>
          <a:p>
            <a:r>
              <a:rPr lang="ru-RU" dirty="0" smtClean="0"/>
              <a:t> Применять ИКТ, инновационные технологии на уроках и во внеклассной деятельности;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Задачи:</a:t>
            </a:r>
            <a:r>
              <a:rPr lang="ru-RU" dirty="0" smtClean="0"/>
              <a:t> </a:t>
            </a:r>
          </a:p>
          <a:p>
            <a:r>
              <a:rPr lang="ru-RU" dirty="0" smtClean="0"/>
              <a:t>1. Изучить научно-методическую литературы по развитию функциональной грамотности школьников, разработать учебно-методический комплекс;</a:t>
            </a:r>
          </a:p>
          <a:p>
            <a:r>
              <a:rPr lang="ru-RU" dirty="0" smtClean="0"/>
              <a:t>2. Содействовать формированию ключевых компетенций школьников через освоение и использование новых продуктивных технологий:</a:t>
            </a:r>
          </a:p>
          <a:p>
            <a:r>
              <a:rPr lang="ru-RU" dirty="0" smtClean="0"/>
              <a:t>          - технология развития критического мышления через чтение и письмо;</a:t>
            </a:r>
          </a:p>
          <a:p>
            <a:r>
              <a:rPr lang="ru-RU" dirty="0" smtClean="0"/>
              <a:t>         -  метод проектов;</a:t>
            </a:r>
          </a:p>
          <a:p>
            <a:r>
              <a:rPr lang="ru-RU" dirty="0" smtClean="0"/>
              <a:t>         -  модульное обучение;</a:t>
            </a:r>
          </a:p>
          <a:p>
            <a:r>
              <a:rPr lang="ru-RU" dirty="0" smtClean="0"/>
              <a:t>         -  информационно-коммуникационная;</a:t>
            </a:r>
          </a:p>
          <a:p>
            <a:r>
              <a:rPr lang="ru-RU" dirty="0" smtClean="0"/>
              <a:t>3. Продолжить осуществление дифференцированного подхода в обучении (через  использование </a:t>
            </a:r>
            <a:r>
              <a:rPr lang="ru-RU" dirty="0" err="1" smtClean="0"/>
              <a:t>разноуровневых</a:t>
            </a:r>
            <a:r>
              <a:rPr lang="ru-RU" dirty="0" smtClean="0"/>
              <a:t> заданий на уроках, при подготовке к итоговой аттестации, включение в интеллектуальные конкурсы различного уровня); </a:t>
            </a:r>
          </a:p>
          <a:p>
            <a:r>
              <a:rPr lang="ru-RU" dirty="0" smtClean="0"/>
              <a:t>4. Вести мониторинг учебно-воспитательной деятельности учителей МО через организацию системы мониторинга учебных достижений учащихся;</a:t>
            </a:r>
          </a:p>
          <a:p>
            <a:r>
              <a:rPr lang="ru-RU" dirty="0" smtClean="0"/>
              <a:t>5. Создание благоприятного творческого климата в методическом объединении.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11559" y="404664"/>
          <a:ext cx="7776864" cy="6721315"/>
        </p:xfrm>
        <a:graphic>
          <a:graphicData uri="http://schemas.openxmlformats.org/drawingml/2006/table">
            <a:tbl>
              <a:tblPr/>
              <a:tblGrid>
                <a:gridCol w="451570"/>
                <a:gridCol w="1465218"/>
                <a:gridCol w="1915197"/>
                <a:gridCol w="1465218"/>
                <a:gridCol w="1014443"/>
                <a:gridCol w="1465218"/>
              </a:tblGrid>
              <a:tr h="46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ФИО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стаж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категория, год присвоения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Гринченко Владимир Владимирович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Саранский гуманит-техн. Коллдеж, 2009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КарГУ, 1996. Высшее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технология;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12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вторая, 2010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Дубовая Юлия Николаевна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КарГУ, 1994. Высшее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11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первая, 2011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Жазбекова Асем Толеутаевна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КарГУ, 1998. Высшее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13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первая, 2011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Левина Ирина Михайловна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КарГУ, 2005. Высшее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11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первая, 2011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Хрипункова Наталья Павловна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Средне-спец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технология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22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первая, 2011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Каленова Алмагуль Габдыловна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Кар.гум колледж, 1999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ИЗО, черчение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10 лет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б/к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Жанибекова Галия Сейтжановна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ЖезУ, 2001,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магистратура 2003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12 лет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Вторая, 2012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Шадский Михаил Евгеньевич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КарГУ, 2008,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магистратура 2010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6 лет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Вторая, 2011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Сартаева Жансая Ахмедьяновна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КарГУ, 2012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2,5 г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б/к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758" marR="5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7467600" cy="4873752"/>
          </a:xfrm>
        </p:spPr>
        <p:txBody>
          <a:bodyPr/>
          <a:lstStyle/>
          <a:p>
            <a:r>
              <a:rPr lang="ru-RU" b="1" dirty="0" smtClean="0"/>
              <a:t>Итоги аттестации педагогических кадров</a:t>
            </a:r>
          </a:p>
          <a:p>
            <a:r>
              <a:rPr lang="ru-RU" dirty="0" smtClean="0"/>
              <a:t>Подготовительную работу по прохождению аттестации ведут учителя математики Дубовая Ю.Н. и Жазбекова А.Т. (досрочное присвоение высшей категории), прошли тестирование на компьютерах. Результаты тестирования: Жазбекова А.Т. (48 баллов), Дубовая Ю.Н.  (39 баллов).</a:t>
            </a:r>
            <a:endParaRPr lang="ru-RU" b="1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4869160"/>
          <a:ext cx="6783208" cy="1479024"/>
        </p:xfrm>
        <a:graphic>
          <a:graphicData uri="http://schemas.openxmlformats.org/drawingml/2006/table">
            <a:tbl>
              <a:tblPr/>
              <a:tblGrid>
                <a:gridCol w="2260833"/>
                <a:gridCol w="2260833"/>
                <a:gridCol w="2261542"/>
              </a:tblGrid>
              <a:tr h="7395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Количество по плану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Сколько прошли курсы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</a:rPr>
                        <a:t>По каким предметам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5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827584" y="4221088"/>
            <a:ext cx="67481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Итоги повышения квалификации педагогических кадров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187624" y="1556792"/>
          <a:ext cx="7416823" cy="5036408"/>
        </p:xfrm>
        <a:graphic>
          <a:graphicData uri="http://schemas.openxmlformats.org/drawingml/2006/table">
            <a:tbl>
              <a:tblPr/>
              <a:tblGrid>
                <a:gridCol w="3024336"/>
                <a:gridCol w="2448272"/>
                <a:gridCol w="1944215"/>
              </a:tblGrid>
              <a:tr h="7440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Times New Roman"/>
                          <a:ea typeface="Times New Roman"/>
                        </a:rPr>
                        <a:t>Наименование курсов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/>
                          <a:ea typeface="Times New Roman"/>
                        </a:rPr>
                        <a:t>Сколько прошли курсы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>
                          <a:latin typeface="Times New Roman"/>
                          <a:ea typeface="Times New Roman"/>
                        </a:rPr>
                        <a:t>По каким предметам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Times New Roman"/>
                          <a:ea typeface="Times New Roman"/>
                        </a:rPr>
                        <a:t>Электронное</a:t>
                      </a:r>
                      <a:r>
                        <a:rPr lang="ru-RU" sz="2400" b="0" baseline="0" dirty="0" smtClean="0">
                          <a:latin typeface="Times New Roman"/>
                          <a:ea typeface="Times New Roman"/>
                        </a:rPr>
                        <a:t> правительство, компьютерная грамотность</a:t>
                      </a:r>
                      <a:endParaRPr lang="ru-RU" sz="24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24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Курсы обучения учителей по программе первого (продвинутого) уровня в рамках уровневых программ повышения квалификации педагогических кадров РК.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1 Левина И.М.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информатика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-123508" y="1024662"/>
            <a:ext cx="97500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Прохождение проблемных курсов, курсов по информационным технологиям и т.п.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НАУЧНО-МЕТОДИЧЕСКАЯ РАБОТА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Учителя ШМО при планировании своей работы ориентируются на тему МО</a:t>
            </a:r>
            <a:r>
              <a:rPr lang="ru-RU" dirty="0" smtClean="0"/>
              <a:t>, цели и задачи. Каждый учитель имеет индивидуальный план самообразования, где прослеживается связь с основной темой. На уроках учителя политехнического цикла применяют элементы технологий модульной, </a:t>
            </a:r>
            <a:r>
              <a:rPr lang="ru-RU" dirty="0" err="1" smtClean="0"/>
              <a:t>разноуровневой</a:t>
            </a:r>
            <a:r>
              <a:rPr lang="ru-RU" dirty="0" smtClean="0"/>
              <a:t>, дифференцированной, критического мышления через чтение и письмо, проектной деятельности, ИКТ. Учителями ведутся электронные журналы в «Б</a:t>
            </a:r>
            <a:r>
              <a:rPr lang="kk-KZ" dirty="0" smtClean="0"/>
              <a:t>ілімал</a:t>
            </a:r>
            <a:r>
              <a:rPr lang="ru-RU" dirty="0" smtClean="0"/>
              <a:t>» </a:t>
            </a:r>
            <a:r>
              <a:rPr lang="kk-KZ" dirty="0" smtClean="0"/>
              <a:t>и СЭО </a:t>
            </a:r>
            <a:r>
              <a:rPr lang="ru-RU" dirty="0" smtClean="0"/>
              <a:t>«</a:t>
            </a:r>
            <a:r>
              <a:rPr lang="en-US" dirty="0" smtClean="0"/>
              <a:t>E</a:t>
            </a:r>
            <a:r>
              <a:rPr lang="ru-RU" dirty="0" smtClean="0"/>
              <a:t>-</a:t>
            </a:r>
            <a:r>
              <a:rPr lang="en-US" dirty="0" smtClean="0"/>
              <a:t>learning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Участие педагогов ШМО в работе педагогического совета, методических совещаний за 1 полугодие 2013-2014 учебного года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27584" y="1556792"/>
          <a:ext cx="7848872" cy="4663628"/>
        </p:xfrm>
        <a:graphic>
          <a:graphicData uri="http://schemas.openxmlformats.org/drawingml/2006/table">
            <a:tbl>
              <a:tblPr/>
              <a:tblGrid>
                <a:gridCol w="2232248"/>
                <a:gridCol w="4032448"/>
                <a:gridCol w="1584176"/>
              </a:tblGrid>
              <a:tr h="9937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Название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Тема выступления и форма представления (презентация, доклад, др.)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Учитель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49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Заседание ШМО №3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kk-KZ" sz="1600" b="0">
                          <a:latin typeface="Times New Roman"/>
                          <a:ea typeface="Times New Roman"/>
                        </a:rPr>
                        <a:t>Эффективность методики преподавания информатики в школе.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>
                          <a:latin typeface="Times New Roman"/>
                          <a:ea typeface="Times New Roman"/>
                        </a:rPr>
                        <a:t>Левина И.М.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Заседание ШМО №3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>
                          <a:latin typeface="Times New Roman"/>
                          <a:ea typeface="Times New Roman"/>
                        </a:rPr>
                        <a:t>Методика обучения ручным операциям по обработке древесины и металлов.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Гринченко В.В.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7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atin typeface="Times New Roman"/>
                          <a:ea typeface="Times New Roman"/>
                        </a:rPr>
                        <a:t>Заседание педагогического совета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«Совершенствование профессиональных компетенций учителя. Управление качеством образования на основе внедрения информационных технологий и образовательного мониторинга в учебно-воспитательный процесс школы»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</a:rPr>
                        <a:t>Жазбекова А.Т.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</TotalTime>
  <Words>2042</Words>
  <Application>Microsoft Office PowerPoint</Application>
  <PresentationFormat>Экран (4:3)</PresentationFormat>
  <Paragraphs>278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Эркер</vt:lpstr>
      <vt:lpstr>Диаграмма</vt:lpstr>
      <vt:lpstr>Заседание №5 ШМО учителей политехнического цикла</vt:lpstr>
      <vt:lpstr>Анализ работы ШМО политехнического цикла за I полугодие 2013-2014 учебного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НАУЧНО-МЕТОДИЧЕСКАЯ РАБОТА </vt:lpstr>
      <vt:lpstr>Участие педагогов ШМО в работе педагогического совета, методических совещаний за 1 полугодие 2013-2014 учебного года</vt:lpstr>
      <vt:lpstr>Участие в профессиональных конкурсах </vt:lpstr>
      <vt:lpstr>Участие педагогов ШМО в городских, областных и республиканских научно-практических семинарах</vt:lpstr>
      <vt:lpstr>Результаты участия школьников в предметных олимпиадах</vt:lpstr>
      <vt:lpstr>Результаты участия школьников в конкурсах научных проектов</vt:lpstr>
      <vt:lpstr>Результаты участия школьников в интеллектуальных марафонах (для 1-4, 5-11 кл.)</vt:lpstr>
      <vt:lpstr>Презентация PowerPoint</vt:lpstr>
      <vt:lpstr>Презентация PowerPoint</vt:lpstr>
      <vt:lpstr>Презентация PowerPoint</vt:lpstr>
      <vt:lpstr>Учебная деятельность. </vt:lpstr>
      <vt:lpstr>Внеурочная деятельность. </vt:lpstr>
      <vt:lpstr>Научно-методическая деятельность</vt:lpstr>
      <vt:lpstr>Участие педагогов ШМО в работе педагогического совета, методических совещаний </vt:lpstr>
      <vt:lpstr>Контрольные срезы за первое полугодие по математике, физике</vt:lpstr>
      <vt:lpstr>Контрольные срезы за первое полугодие по математике, физике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Асем</dc:creator>
  <cp:lastModifiedBy>Жазбекова</cp:lastModifiedBy>
  <cp:revision>22</cp:revision>
  <dcterms:created xsi:type="dcterms:W3CDTF">2013-01-03T15:08:03Z</dcterms:created>
  <dcterms:modified xsi:type="dcterms:W3CDTF">2014-01-14T03:48:26Z</dcterms:modified>
</cp:coreProperties>
</file>