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4" r:id="rId2"/>
  </p:sldMasterIdLst>
  <p:notesMasterIdLst>
    <p:notesMasterId r:id="rId14"/>
  </p:notesMasterIdLst>
  <p:sldIdLst>
    <p:sldId id="256" r:id="rId3"/>
    <p:sldId id="257" r:id="rId4"/>
    <p:sldId id="264" r:id="rId5"/>
    <p:sldId id="267" r:id="rId6"/>
    <p:sldId id="270" r:id="rId7"/>
    <p:sldId id="268" r:id="rId8"/>
    <p:sldId id="258" r:id="rId9"/>
    <p:sldId id="271" r:id="rId10"/>
    <p:sldId id="269" r:id="rId11"/>
    <p:sldId id="265" r:id="rId12"/>
    <p:sldId id="272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63" autoAdjust="0"/>
    <p:restoredTop sz="94660"/>
  </p:normalViewPr>
  <p:slideViewPr>
    <p:cSldViewPr>
      <p:cViewPr varScale="1">
        <p:scale>
          <a:sx n="65" d="100"/>
          <a:sy n="65" d="100"/>
        </p:scale>
        <p:origin x="-588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-714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9C1C8F8-DF68-4700-A4F2-13C5B5DA1313}" type="datetimeFigureOut">
              <a:rPr lang="en-US"/>
              <a:pPr>
                <a:defRPr/>
              </a:pPr>
              <a:t>12/14/2013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5C0E31D-F685-444D-8EF8-68A6EEE4B9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437411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</a:pPr>
            <a:fld id="{CEC081D2-24AE-4D59-AEAD-BB9B482DB010}" type="slidenum">
              <a:rPr lang="ru-RU">
                <a:solidFill>
                  <a:srgbClr val="000000"/>
                </a:solidFill>
                <a:latin typeface="Calibri" pitchFamily="34" charset="0"/>
                <a:ea typeface="Tw Cen MT" pitchFamily="34" charset="0"/>
                <a:cs typeface="Tw Cen MT" pitchFamily="34" charset="0"/>
                <a:sym typeface="Tw Cen MT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1</a:t>
            </a:fld>
            <a:endParaRPr lang="ru-RU">
              <a:solidFill>
                <a:srgbClr val="000000"/>
              </a:solidFill>
              <a:latin typeface="Calibri" pitchFamily="34" charset="0"/>
              <a:ea typeface="Tw Cen MT" pitchFamily="34" charset="0"/>
              <a:cs typeface="Tw Cen MT" pitchFamily="34" charset="0"/>
              <a:sym typeface="Tw Cen MT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solidFill>
                  <a:srgbClr val="000000"/>
                </a:solidFill>
                <a:ea typeface="Tw Cen MT" pitchFamily="34" charset="0"/>
                <a:cs typeface="Tw Cen MT" pitchFamily="34" charset="0"/>
                <a:sym typeface="Tw Cen MT" pitchFamily="34" charset="0"/>
              </a:rPr>
              <a:t>Место для вопросов и обсуждений.</a:t>
            </a: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</a:pPr>
            <a:fld id="{1DFEB84C-7B50-49F6-BE4B-CC63DF10C602}" type="slidenum">
              <a:rPr lang="ru-RU">
                <a:solidFill>
                  <a:srgbClr val="000000"/>
                </a:solidFill>
                <a:latin typeface="Calibri" pitchFamily="34" charset="0"/>
                <a:ea typeface="Tw Cen MT" pitchFamily="34" charset="0"/>
                <a:cs typeface="Tw Cen MT" pitchFamily="34" charset="0"/>
                <a:sym typeface="Tw Cen MT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10</a:t>
            </a:fld>
            <a:endParaRPr lang="ru-RU">
              <a:solidFill>
                <a:srgbClr val="000000"/>
              </a:solidFill>
              <a:latin typeface="Calibri" pitchFamily="34" charset="0"/>
              <a:ea typeface="Tw Cen MT" pitchFamily="34" charset="0"/>
              <a:cs typeface="Tw Cen MT" pitchFamily="34" charset="0"/>
              <a:sym typeface="Tw Cen MT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solidFill>
                  <a:srgbClr val="000000"/>
                </a:solidFill>
                <a:ea typeface="Tw Cen MT" pitchFamily="34" charset="0"/>
                <a:cs typeface="Tw Cen MT" pitchFamily="34" charset="0"/>
                <a:sym typeface="Tw Cen MT" pitchFamily="34" charset="0"/>
              </a:rPr>
              <a:t>Начальные сведения о курсе, пособия и материалы, необходимые для занятий или проекта.</a:t>
            </a: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</a:pPr>
            <a:fld id="{9564BE98-274F-4FDE-9C32-7D8445E42A6F}" type="slidenum">
              <a:rPr lang="ru-RU">
                <a:solidFill>
                  <a:srgbClr val="000000"/>
                </a:solidFill>
                <a:latin typeface="Calibri" pitchFamily="34" charset="0"/>
                <a:ea typeface="Tw Cen MT" pitchFamily="34" charset="0"/>
                <a:cs typeface="Tw Cen MT" pitchFamily="34" charset="0"/>
                <a:sym typeface="Tw Cen MT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2</a:t>
            </a:fld>
            <a:endParaRPr lang="ru-RU">
              <a:solidFill>
                <a:srgbClr val="000000"/>
              </a:solidFill>
              <a:latin typeface="Calibri" pitchFamily="34" charset="0"/>
              <a:ea typeface="Tw Cen MT" pitchFamily="34" charset="0"/>
              <a:cs typeface="Tw Cen MT" pitchFamily="34" charset="0"/>
              <a:sym typeface="Tw Cen MT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dirty="0" smtClean="0">
                <a:solidFill>
                  <a:srgbClr val="000000"/>
                </a:solidFill>
                <a:ea typeface="Tw Cen MT" pitchFamily="34" charset="0"/>
                <a:cs typeface="Tw Cen MT" pitchFamily="34" charset="0"/>
                <a:sym typeface="Tw Cen MT" pitchFamily="34" charset="0"/>
              </a:rPr>
              <a:t>Шаблон расписания с необязательными периодами и задачами. </a:t>
            </a: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</a:pPr>
            <a:fld id="{6F3146AF-A929-4CAA-ABB8-0DD965293DD5}" type="slidenum">
              <a:rPr lang="ru-RU">
                <a:solidFill>
                  <a:srgbClr val="000000"/>
                </a:solidFill>
                <a:latin typeface="Calibri" pitchFamily="34" charset="0"/>
                <a:ea typeface="Tw Cen MT" pitchFamily="34" charset="0"/>
                <a:cs typeface="Tw Cen MT" pitchFamily="34" charset="0"/>
                <a:sym typeface="Tw Cen MT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3</a:t>
            </a:fld>
            <a:endParaRPr lang="ru-RU">
              <a:solidFill>
                <a:srgbClr val="000000"/>
              </a:solidFill>
              <a:latin typeface="Calibri" pitchFamily="34" charset="0"/>
              <a:ea typeface="Tw Cen MT" pitchFamily="34" charset="0"/>
              <a:cs typeface="Tw Cen MT" pitchFamily="34" charset="0"/>
              <a:sym typeface="Tw Cen MT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solidFill>
                  <a:srgbClr val="000000"/>
                </a:solidFill>
                <a:ea typeface="Tw Cen MT" pitchFamily="34" charset="0"/>
                <a:cs typeface="Tw Cen MT" pitchFamily="34" charset="0"/>
                <a:sym typeface="Tw Cen MT" pitchFamily="34" charset="0"/>
              </a:rPr>
              <a:t>Вводные заметки.</a:t>
            </a: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</a:pPr>
            <a:fld id="{9948AAFE-0894-44EF-AE0C-D58C90CC5F7A}" type="slidenum">
              <a:rPr lang="ru-RU">
                <a:solidFill>
                  <a:srgbClr val="000000"/>
                </a:solidFill>
                <a:latin typeface="Calibri" pitchFamily="34" charset="0"/>
                <a:ea typeface="Tw Cen MT" pitchFamily="34" charset="0"/>
                <a:cs typeface="Tw Cen MT" pitchFamily="34" charset="0"/>
                <a:sym typeface="Tw Cen MT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4</a:t>
            </a:fld>
            <a:endParaRPr lang="ru-RU">
              <a:solidFill>
                <a:srgbClr val="000000"/>
              </a:solidFill>
              <a:latin typeface="Calibri" pitchFamily="34" charset="0"/>
              <a:ea typeface="Tw Cen MT" pitchFamily="34" charset="0"/>
              <a:cs typeface="Tw Cen MT" pitchFamily="34" charset="0"/>
              <a:sym typeface="Tw Cen MT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solidFill>
                  <a:srgbClr val="000000"/>
                </a:solidFill>
                <a:ea typeface="Tw Cen MT" pitchFamily="34" charset="0"/>
                <a:cs typeface="Tw Cen MT" pitchFamily="34" charset="0"/>
                <a:sym typeface="Tw Cen MT" pitchFamily="34" charset="0"/>
              </a:rPr>
              <a:t>Вводные заметки.</a:t>
            </a: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</a:pPr>
            <a:fld id="{9948AAFE-0894-44EF-AE0C-D58C90CC5F7A}" type="slidenum">
              <a:rPr lang="ru-RU">
                <a:solidFill>
                  <a:srgbClr val="000000"/>
                </a:solidFill>
                <a:latin typeface="Calibri" pitchFamily="34" charset="0"/>
                <a:ea typeface="Tw Cen MT" pitchFamily="34" charset="0"/>
                <a:cs typeface="Tw Cen MT" pitchFamily="34" charset="0"/>
                <a:sym typeface="Tw Cen MT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5</a:t>
            </a:fld>
            <a:endParaRPr lang="ru-RU">
              <a:solidFill>
                <a:srgbClr val="000000"/>
              </a:solidFill>
              <a:latin typeface="Calibri" pitchFamily="34" charset="0"/>
              <a:ea typeface="Tw Cen MT" pitchFamily="34" charset="0"/>
              <a:cs typeface="Tw Cen MT" pitchFamily="34" charset="0"/>
              <a:sym typeface="Tw Cen MT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solidFill>
                  <a:srgbClr val="000000"/>
                </a:solidFill>
                <a:ea typeface="Tw Cen MT" pitchFamily="34" charset="0"/>
                <a:cs typeface="Tw Cen MT" pitchFamily="34" charset="0"/>
                <a:sym typeface="Tw Cen MT" pitchFamily="34" charset="0"/>
              </a:rPr>
              <a:t>Задачи курса, ожидаемые результаты и навыки, которые должны быть получены в ходе обучения. 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</a:pPr>
            <a:fld id="{D3F6DC86-A2AE-4AB5-901B-1247E367B516}" type="slidenum">
              <a:rPr lang="ru-RU">
                <a:solidFill>
                  <a:srgbClr val="000000"/>
                </a:solidFill>
                <a:latin typeface="Calibri" pitchFamily="34" charset="0"/>
                <a:ea typeface="Tw Cen MT" pitchFamily="34" charset="0"/>
                <a:cs typeface="Tw Cen MT" pitchFamily="34" charset="0"/>
                <a:sym typeface="Tw Cen MT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6</a:t>
            </a:fld>
            <a:endParaRPr lang="ru-RU">
              <a:solidFill>
                <a:srgbClr val="000000"/>
              </a:solidFill>
              <a:latin typeface="Calibri" pitchFamily="34" charset="0"/>
              <a:ea typeface="Tw Cen MT" pitchFamily="34" charset="0"/>
              <a:cs typeface="Tw Cen MT" pitchFamily="34" charset="0"/>
              <a:sym typeface="Tw Cen MT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solidFill>
                  <a:srgbClr val="000000"/>
                </a:solidFill>
                <a:ea typeface="Tw Cen MT" pitchFamily="34" charset="0"/>
                <a:cs typeface="Tw Cen MT" pitchFamily="34" charset="0"/>
                <a:sym typeface="Tw Cen MT" pitchFamily="34" charset="0"/>
              </a:rPr>
              <a:t>Перечень словарных терминов. </a:t>
            </a: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</a:pPr>
            <a:fld id="{9AD45056-8E17-4354-A390-123037D8F74C}" type="slidenum">
              <a:rPr lang="ru-RU">
                <a:solidFill>
                  <a:srgbClr val="000000"/>
                </a:solidFill>
                <a:latin typeface="Calibri" pitchFamily="34" charset="0"/>
                <a:ea typeface="Tw Cen MT" pitchFamily="34" charset="0"/>
                <a:cs typeface="Tw Cen MT" pitchFamily="34" charset="0"/>
                <a:sym typeface="Tw Cen MT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7</a:t>
            </a:fld>
            <a:endParaRPr lang="ru-RU">
              <a:solidFill>
                <a:srgbClr val="000000"/>
              </a:solidFill>
              <a:latin typeface="Calibri" pitchFamily="34" charset="0"/>
              <a:ea typeface="Tw Cen MT" pitchFamily="34" charset="0"/>
              <a:cs typeface="Tw Cen MT" pitchFamily="34" charset="0"/>
              <a:sym typeface="Tw Cen MT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solidFill>
                  <a:srgbClr val="000000"/>
                </a:solidFill>
                <a:ea typeface="Tw Cen MT" pitchFamily="34" charset="0"/>
                <a:cs typeface="Tw Cen MT" pitchFamily="34" charset="0"/>
                <a:sym typeface="Tw Cen MT" pitchFamily="34" charset="0"/>
              </a:rPr>
              <a:t>Список процедур и действий либо слайд лекции с мультимедийными материалами.</a:t>
            </a: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</a:pPr>
            <a:fld id="{0646557F-F0EE-45EA-B523-46C18E8B576C}" type="slidenum">
              <a:rPr lang="ru-RU">
                <a:solidFill>
                  <a:srgbClr val="000000"/>
                </a:solidFill>
                <a:latin typeface="Calibri" pitchFamily="34" charset="0"/>
                <a:ea typeface="Tw Cen MT" pitchFamily="34" charset="0"/>
                <a:cs typeface="Tw Cen MT" pitchFamily="34" charset="0"/>
                <a:sym typeface="Tw Cen MT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8</a:t>
            </a:fld>
            <a:endParaRPr lang="ru-RU">
              <a:solidFill>
                <a:srgbClr val="000000"/>
              </a:solidFill>
              <a:latin typeface="Calibri" pitchFamily="34" charset="0"/>
              <a:ea typeface="Tw Cen MT" pitchFamily="34" charset="0"/>
              <a:cs typeface="Tw Cen MT" pitchFamily="34" charset="0"/>
              <a:sym typeface="Tw Cen MT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solidFill>
                  <a:srgbClr val="000000"/>
                </a:solidFill>
                <a:ea typeface="Tw Cen MT" pitchFamily="34" charset="0"/>
                <a:cs typeface="Tw Cen MT" pitchFamily="34" charset="0"/>
                <a:sym typeface="Tw Cen MT" pitchFamily="34" charset="0"/>
              </a:rPr>
              <a:t>Заключение по итогам курса, лекции и т. д. </a:t>
            </a: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</a:pPr>
            <a:fld id="{61E4D6A6-06DB-481A-AF35-756887B63B73}" type="slidenum">
              <a:rPr lang="ru-RU">
                <a:solidFill>
                  <a:srgbClr val="000000"/>
                </a:solidFill>
                <a:latin typeface="Calibri" pitchFamily="34" charset="0"/>
                <a:ea typeface="Tw Cen MT" pitchFamily="34" charset="0"/>
                <a:cs typeface="Tw Cen MT" pitchFamily="34" charset="0"/>
                <a:sym typeface="Tw Cen MT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9</a:t>
            </a:fld>
            <a:endParaRPr lang="ru-RU">
              <a:solidFill>
                <a:srgbClr val="000000"/>
              </a:solidFill>
              <a:latin typeface="Calibri" pitchFamily="34" charset="0"/>
              <a:ea typeface="Tw Cen MT" pitchFamily="34" charset="0"/>
              <a:cs typeface="Tw Cen MT" pitchFamily="34" charset="0"/>
              <a:sym typeface="Tw Cen MT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lum/>
          </a:blip>
          <a:srcRect/>
          <a:stretch>
            <a:fillRect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C730A6F-D859-4599-BD85-D3B46B9E3960}" type="datetime8">
              <a:rPr lang="en-US"/>
              <a:pPr>
                <a:defRPr/>
              </a:pPr>
              <a:t>12/14/2013 9:08 AM</a:t>
            </a:fld>
            <a:endParaRPr lang="en-US" dirty="0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 dirty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 sz="14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AA399C3-E61C-4EAA-82EE-7C69303473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7851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935A89-AD26-4637-A55C-4AF51946829B}" type="datetime8">
              <a:rPr lang="en-US"/>
              <a:pPr>
                <a:defRPr/>
              </a:pPr>
              <a:t>12/14/2013 9:08 AM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033856-77BD-4DB3-850E-42DDFBFA6150}" type="slidenum">
              <a:rPr lang="en-US"/>
              <a:pPr>
                <a:defRPr/>
              </a:pPr>
              <a:t>‹#›</a:t>
            </a:fld>
            <a:endParaRPr lang="en-US" sz="1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4027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65B3EF-4939-4BA6-9F76-BE18DC201107}" type="datetime8">
              <a:rPr lang="en-US"/>
              <a:pPr>
                <a:defRPr/>
              </a:pPr>
              <a:t>12/14/2013 9:08 AM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837525-C99F-45F8-BCD6-A23BD19FDB20}" type="slidenum">
              <a:rPr lang="en-US"/>
              <a:pPr>
                <a:defRPr/>
              </a:pPr>
              <a:t>‹#›</a:t>
            </a:fld>
            <a:endParaRPr lang="en-US" sz="1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6593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8D9A4-377A-48FB-8B6E-708277834682}" type="datetime8">
              <a:rPr lang="en-US"/>
              <a:pPr>
                <a:defRPr/>
              </a:pPr>
              <a:t>12/14/2013 9:08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1AF31E5-90FB-4748-AA02-1832F863A65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96680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3A28F-7BAA-4979-ACB2-657B9A16C0E9}" type="datetime8">
              <a:rPr lang="en-US"/>
              <a:pPr>
                <a:defRPr/>
              </a:pPr>
              <a:t>12/14/2013 9:08 AM</a:t>
            </a:fld>
            <a:endParaRPr lang="en-US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350DC4B-AFC8-4C8B-B50E-63C74BE0AB0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91077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B3796AD-1FBE-4746-A9D1-51006446B9BB}" type="datetime8">
              <a:rPr lang="en-US"/>
              <a:pPr>
                <a:defRPr/>
              </a:pPr>
              <a:t>12/14/2013 9:08 AM</a:t>
            </a:fld>
            <a:endParaRPr lang="en-US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A487E39-B90D-4E7F-B007-87E5A9D9B0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32354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8F580E6-9B90-4C5A-B742-66F832680966}" type="datetime8">
              <a:rPr lang="en-US"/>
              <a:pPr>
                <a:defRPr/>
              </a:pPr>
              <a:t>12/14/2013 9:08 AM</a:t>
            </a:fld>
            <a:endParaRPr lang="en-US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27A1EBF-F951-486B-8D2A-E5BBF0A73B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98715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415B6-2866-4988-A375-DA3B30A24652}" type="datetime8">
              <a:rPr lang="en-US"/>
              <a:pPr>
                <a:defRPr/>
              </a:pPr>
              <a:t>12/14/2013 9:08 AM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B3D9562-C15B-401A-B5E8-98285CADB83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09844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9598E-51C8-4EBF-99E4-7E9D97DDB595}" type="datetime8">
              <a:rPr lang="en-US"/>
              <a:pPr>
                <a:defRPr/>
              </a:pPr>
              <a:t>12/14/2013 9:08 AM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 sz="14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BBA06C2-5B02-4996-B425-1E9A29B4DF5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62255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55775"/>
            <a:ext cx="1614488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F15A4-847C-42D9-B435-FB8430E09AE8}" type="datetime8">
              <a:rPr lang="en-US"/>
              <a:pPr>
                <a:defRPr/>
              </a:pPr>
              <a:t>12/14/2013 9:08 AM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4E2B62-9A4C-4BED-83A9-83BB3C224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18246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C243932-47F8-4FA8-A300-43F4C0F567B1}" type="datetime8">
              <a:rPr lang="en-US"/>
              <a:pPr>
                <a:defRPr/>
              </a:pPr>
              <a:t>12/14/2013 9:08 AM</a:t>
            </a:fld>
            <a:endParaRPr lang="en-US"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5AEC403-95ED-4CB3-A050-A071737CAC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1970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8949DFD-C07A-4E74-B3AF-1050F0791C74}" type="datetime8">
              <a:rPr lang="en-US"/>
              <a:pPr>
                <a:defRPr/>
              </a:pPr>
              <a:t>12/14/2013 9:08 AM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dirty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7489A17-E658-43C5-B831-F2760E47AF23}" type="slidenum">
              <a:rPr lang="en-US"/>
              <a:pPr>
                <a:defRPr/>
              </a:pPr>
              <a:t>‹#›</a:t>
            </a:fld>
            <a:endParaRPr lang="en-US" sz="14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16" r:id="rId10"/>
    <p:sldLayoutId id="2147483726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eaLnBrk="1" fontAlgn="base" hangingPunct="1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1" fontAlgn="base" hangingPunct="1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fontAlgn="base" hangingPunct="1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fontAlgn="base" hangingPunct="1">
        <a:spcBef>
          <a:spcPts val="400"/>
        </a:spcBef>
        <a:spcAft>
          <a:spcPct val="0"/>
        </a:spcAft>
        <a:buClr>
          <a:srgbClr val="E7BC29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fontAlgn="base" hangingPunct="1">
        <a:spcBef>
          <a:spcPts val="400"/>
        </a:spcBef>
        <a:spcAft>
          <a:spcPct val="0"/>
        </a:spcAft>
        <a:buClr>
          <a:srgbClr val="D092A7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ctrTitle"/>
          </p:nvPr>
        </p:nvSpPr>
        <p:spPr>
          <a:xfrm>
            <a:off x="2286000" y="4343400"/>
            <a:ext cx="6477000" cy="1447800"/>
          </a:xfrm>
        </p:spPr>
        <p:txBody>
          <a:bodyPr>
            <a:noAutofit/>
          </a:bodyPr>
          <a:lstStyle/>
          <a:p>
            <a:endParaRPr lang="ru-RU" sz="2800" cap="none" dirty="0" smtClean="0">
              <a:solidFill>
                <a:srgbClr val="7D9263"/>
              </a:solidFill>
              <a:ea typeface="Tw Cen MT" pitchFamily="34" charset="0"/>
              <a:cs typeface="Tw Cen MT" pitchFamily="34" charset="0"/>
              <a:sym typeface="Tw Cen MT" pitchFamily="34" charset="0"/>
            </a:endParaRPr>
          </a:p>
        </p:txBody>
      </p:sp>
      <p:sp>
        <p:nvSpPr>
          <p:cNvPr id="3" name="Rectangle 2"/>
          <p:cNvSpPr>
            <a:spLocks noGrp="1"/>
          </p:cNvSpPr>
          <p:nvPr>
            <p:ph type="subTitle" idx="1"/>
          </p:nvPr>
        </p:nvSpPr>
        <p:spPr>
          <a:xfrm>
            <a:off x="2362200" y="6049963"/>
            <a:ext cx="6705600" cy="685800"/>
          </a:xfrm>
        </p:spPr>
        <p:txBody>
          <a:bodyPr/>
          <a:lstStyle/>
          <a:p>
            <a:pPr algn="r">
              <a:lnSpc>
                <a:spcPct val="80000"/>
              </a:lnSpc>
              <a:spcBef>
                <a:spcPts val="713"/>
              </a:spcBef>
              <a:buClrTx/>
              <a:buFont typeface="Tw Cen MT" pitchFamily="34" charset="0"/>
              <a:buNone/>
            </a:pPr>
            <a:r>
              <a:rPr lang="ru-RU" sz="2400" dirty="0" smtClean="0">
                <a:ea typeface="Tw Cen MT" pitchFamily="34" charset="0"/>
                <a:cs typeface="Tw Cen MT" pitchFamily="34" charset="0"/>
                <a:sym typeface="Tw Cen MT" pitchFamily="34" charset="0"/>
              </a:rPr>
              <a:t>          </a:t>
            </a:r>
            <a:r>
              <a:rPr lang="ru-RU" sz="2400" dirty="0" smtClean="0">
                <a:solidFill>
                  <a:srgbClr val="00B050"/>
                </a:solidFill>
                <a:ea typeface="Tw Cen MT" pitchFamily="34" charset="0"/>
                <a:cs typeface="Tw Cen MT" pitchFamily="34" charset="0"/>
                <a:sym typeface="Tw Cen MT" pitchFamily="34" charset="0"/>
              </a:rPr>
              <a:t>Педагог-психолог   Рахимбаева </a:t>
            </a:r>
            <a:r>
              <a:rPr lang="ru-RU" sz="2400" dirty="0" smtClean="0">
                <a:solidFill>
                  <a:srgbClr val="00B050"/>
                </a:solidFill>
                <a:ea typeface="Tw Cen MT" pitchFamily="34" charset="0"/>
                <a:cs typeface="Tw Cen MT" pitchFamily="34" charset="0"/>
                <a:sym typeface="Tw Cen MT" pitchFamily="34" charset="0"/>
              </a:rPr>
              <a:t>Д.А.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"/>
            <a:ext cx="9144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dirty="0" smtClean="0">
                <a:solidFill>
                  <a:srgbClr val="7030A0"/>
                </a:solidFill>
                <a:effectLst>
                  <a:outerShdw blurRad="50800" dist="38100" dir="2700000" algn="tl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  <a:cs typeface="Arial"/>
              </a:rPr>
              <a:t>Психологические аспекты  свойств личности   при формировании функциональной грамотности</a:t>
            </a:r>
            <a:endParaRPr lang="ru-RU" sz="66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buSzPct val="100000"/>
            </a:pPr>
            <a:r>
              <a:rPr lang="ru-RU" dirty="0" smtClean="0">
                <a:solidFill>
                  <a:srgbClr val="444D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w Cen MT" pitchFamily="34" charset="0"/>
                <a:cs typeface="Tw Cen MT" pitchFamily="34" charset="0"/>
                <a:sym typeface="Tw Cen MT" pitchFamily="34" charset="0"/>
              </a:rPr>
              <a:t>Формула</a:t>
            </a:r>
            <a:r>
              <a:rPr lang="ru-RU" dirty="0" smtClean="0">
                <a:solidFill>
                  <a:srgbClr val="444D26"/>
                </a:solidFill>
                <a:ea typeface="Tw Cen MT" pitchFamily="34" charset="0"/>
                <a:cs typeface="Tw Cen MT" pitchFamily="34" charset="0"/>
                <a:sym typeface="Tw Cen MT" pitchFamily="34" charset="0"/>
              </a:rPr>
              <a:t>  </a:t>
            </a:r>
            <a:r>
              <a:rPr lang="ru-RU" dirty="0" smtClean="0">
                <a:solidFill>
                  <a:srgbClr val="444D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w Cen MT" pitchFamily="34" charset="0"/>
                <a:cs typeface="Tw Cen MT" pitchFamily="34" charset="0"/>
                <a:sym typeface="Tw Cen MT" pitchFamily="34" charset="0"/>
              </a:rPr>
              <a:t>микроуспеха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ts val="713"/>
              </a:spcBef>
              <a:buClr>
                <a:srgbClr val="F3A447"/>
              </a:buClr>
              <a:buFont typeface="Wingdings" pitchFamily="2" charset="2"/>
              <a:buChar char="Ø"/>
            </a:pPr>
            <a:endParaRPr lang="ru-RU" dirty="0">
              <a:sym typeface="Tw Cen MT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1472" y="2571744"/>
            <a:ext cx="2857520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Способности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1472" y="4500570"/>
            <a:ext cx="2928958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Мотивация</a:t>
            </a:r>
            <a:r>
              <a:rPr lang="ru-RU" sz="3200" dirty="0" smtClean="0"/>
              <a:t> </a:t>
            </a:r>
            <a:r>
              <a:rPr lang="ru-RU" sz="3200" dirty="0" smtClean="0">
                <a:solidFill>
                  <a:srgbClr val="FF0000"/>
                </a:solidFill>
              </a:rPr>
              <a:t>достижения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143504" y="2643182"/>
            <a:ext cx="3500462" cy="24288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Микроуспех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3714744" y="2786058"/>
            <a:ext cx="1143008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3786182" y="4857760"/>
            <a:ext cx="1143008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Создание ситуации микроуспеха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500174"/>
            <a:ext cx="8548718" cy="5072098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Анонсирование</a:t>
            </a:r>
            <a:r>
              <a:rPr lang="ru-RU" sz="2400" dirty="0" smtClean="0"/>
              <a:t>. учитель заранее предупреждает школьника о предстоящей самостоятельной, контрольной работе, о предстоящей проверке знаний. Устраняется синдром «внезапного нападения». </a:t>
            </a:r>
          </a:p>
          <a:p>
            <a:pPr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«Даю шанс». </a:t>
            </a:r>
            <a:r>
              <a:rPr lang="ru-RU" sz="2400" dirty="0" smtClean="0"/>
              <a:t>заранее подготовленная педагогами ситуация, при которой ребёнок получает возможность неожиданно, может быть, впервые, раскрыть для себя собственные возможности, скрытой до сих пор способности. </a:t>
            </a:r>
          </a:p>
          <a:p>
            <a:pPr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«Заражение». </a:t>
            </a:r>
            <a:r>
              <a:rPr lang="ru-RU" sz="2400" dirty="0" smtClean="0"/>
              <a:t>может быть очень эффективным и полезным средством оздоровления атмосферы коллектива, источником успеха и общей радости. Здесь «львиная» доля успеха зависит от зоркости учителя при выборе гносионосителя</a:t>
            </a:r>
            <a:endParaRPr lang="ru-R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buSzPct val="100000"/>
            </a:pPr>
            <a:r>
              <a:rPr lang="ru-RU" dirty="0" smtClean="0">
                <a:effectLst>
                  <a:outerShdw blurRad="50800" dist="38100" dir="2700000" algn="tl">
                    <a:prstClr val="black">
                      <a:alpha val="40000"/>
                    </a:prstClr>
                  </a:outerShdw>
                </a:effectLst>
                <a:cs typeface="Arial"/>
              </a:rPr>
              <a:t>П</a:t>
            </a:r>
            <a:r>
              <a:rPr lang="ru-RU" spc="-150" dirty="0" smtClean="0">
                <a:effectLst>
                  <a:outerShdw blurRad="50800" dist="38100" dir="2700000" algn="tl">
                    <a:prstClr val="black">
                      <a:alpha val="40000"/>
                    </a:prstClr>
                  </a:outerShdw>
                </a:effectLst>
                <a:cs typeface="Arial"/>
              </a:rPr>
              <a:t>сихологические    составляющие при     формировании    ФГ</a:t>
            </a:r>
            <a:endParaRPr lang="ru-RU" dirty="0" smtClean="0">
              <a:solidFill>
                <a:srgbClr val="444D26"/>
              </a:solidFill>
              <a:ea typeface="Tw Cen MT" pitchFamily="34" charset="0"/>
              <a:cs typeface="Tw Cen MT" pitchFamily="34" charset="0"/>
              <a:sym typeface="Tw Cen MT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 bwMode="auto">
          <a:xfrm>
            <a:off x="642910" y="2071678"/>
            <a:ext cx="7891490" cy="1125053"/>
          </a:xfrm>
          <a:prstGeom prst="roundRect">
            <a:avLst>
              <a:gd name="adj" fmla="val 9033"/>
            </a:avLst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marL="393192" indent="-393192" algn="ctr">
              <a:buClr>
                <a:srgbClr val="FFFFFF"/>
              </a:buClr>
              <a:buNone/>
            </a:pPr>
            <a:r>
              <a:rPr lang="ru-RU" sz="36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Особенности свойств памяти и восприятия информации</a:t>
            </a: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500034" y="3500438"/>
            <a:ext cx="8215370" cy="1071570"/>
          </a:xfrm>
          <a:prstGeom prst="roundRect">
            <a:avLst>
              <a:gd name="adj" fmla="val 9033"/>
            </a:avLst>
          </a:prstGeom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6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Самоорганизация и саморегуляция в деятельности учащихся</a:t>
            </a: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642910" y="4857760"/>
            <a:ext cx="8001056" cy="1071570"/>
          </a:xfrm>
          <a:prstGeom prst="roundRect">
            <a:avLst>
              <a:gd name="adj" fmla="val 9033"/>
            </a:avLst>
          </a:prstGeom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6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Достижения учащихся</a:t>
            </a:r>
          </a:p>
          <a:p>
            <a:pPr algn="ctr"/>
            <a:r>
              <a:rPr lang="ru-RU" sz="36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60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ситуции</a:t>
            </a:r>
            <a:r>
              <a:rPr lang="ru-RU" sz="36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микроуспеха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929717" cy="990600"/>
          </a:xfrm>
        </p:spPr>
        <p:txBody>
          <a:bodyPr/>
          <a:lstStyle/>
          <a:p>
            <a:pPr algn="ctr">
              <a:buSzPct val="100000"/>
            </a:pPr>
            <a:r>
              <a:rPr lang="ru-RU" sz="4000" dirty="0" smtClean="0">
                <a:solidFill>
                  <a:srgbClr val="444D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w Cen MT" pitchFamily="34" charset="0"/>
                <a:cs typeface="Tw Cen MT" pitchFamily="34" charset="0"/>
                <a:sym typeface="Tw Cen MT" pitchFamily="34" charset="0"/>
              </a:rPr>
              <a:t>Виды информации</a:t>
            </a:r>
            <a:br>
              <a:rPr lang="ru-RU" sz="4000" dirty="0" smtClean="0">
                <a:solidFill>
                  <a:srgbClr val="444D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w Cen MT" pitchFamily="34" charset="0"/>
                <a:cs typeface="Tw Cen MT" pitchFamily="34" charset="0"/>
                <a:sym typeface="Tw Cen MT" pitchFamily="34" charset="0"/>
              </a:rPr>
            </a:br>
            <a:r>
              <a:rPr lang="ru-RU" sz="4000" dirty="0" smtClean="0">
                <a:solidFill>
                  <a:srgbClr val="444D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w Cen MT" pitchFamily="34" charset="0"/>
                <a:cs typeface="Tw Cen MT" pitchFamily="34" charset="0"/>
                <a:sym typeface="Tw Cen MT" pitchFamily="34" charset="0"/>
              </a:rPr>
              <a:t> по способу восприятия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612773" y="1600200"/>
          <a:ext cx="8031192" cy="4543445"/>
        </p:xfrm>
        <a:graphic>
          <a:graphicData uri="http://schemas.openxmlformats.org/drawingml/2006/table">
            <a:tbl>
              <a:tblPr/>
              <a:tblGrid>
                <a:gridCol w="2677064"/>
                <a:gridCol w="2677064"/>
                <a:gridCol w="2677064"/>
              </a:tblGrid>
              <a:tr h="122323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Tw Cen MT" pitchFamily="34" charset="0"/>
                          <a:cs typeface="Times New Roman" pitchFamily="18" charset="0"/>
                          <a:sym typeface="Tw Cen MT" pitchFamily="34" charset="0"/>
                        </a:rPr>
                        <a:t>Органы чувств</a:t>
                      </a:r>
                    </a:p>
                  </a:txBody>
                  <a:tcPr marL="95923" marR="959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Tw Cen MT" pitchFamily="34" charset="0"/>
                          <a:cs typeface="Times New Roman" pitchFamily="18" charset="0"/>
                          <a:sym typeface="Tw Cen MT" pitchFamily="34" charset="0"/>
                        </a:rPr>
                        <a:t>Виды информации</a:t>
                      </a:r>
                    </a:p>
                  </a:txBody>
                  <a:tcPr marL="95923" marR="959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Tw Cen MT" pitchFamily="34" charset="0"/>
                          <a:cs typeface="Times New Roman" pitchFamily="18" charset="0"/>
                          <a:sym typeface="Tw Cen MT" pitchFamily="34" charset="0"/>
                        </a:rPr>
                        <a:t>% соотношение</a:t>
                      </a:r>
                    </a:p>
                  </a:txBody>
                  <a:tcPr marL="95923" marR="959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66404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w Cen MT" pitchFamily="34" charset="0"/>
                          <a:cs typeface="Times New Roman" pitchFamily="18" charset="0"/>
                          <a:sym typeface="Tw Cen MT" pitchFamily="34" charset="0"/>
                        </a:rPr>
                        <a:t>Зрение </a:t>
                      </a:r>
                    </a:p>
                  </a:txBody>
                  <a:tcPr marL="95923" marR="959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5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w Cen MT" pitchFamily="34" charset="0"/>
                          <a:cs typeface="Times New Roman" pitchFamily="18" charset="0"/>
                          <a:sym typeface="Tw Cen MT" pitchFamily="34" charset="0"/>
                        </a:rPr>
                        <a:t>Визуальная </a:t>
                      </a:r>
                    </a:p>
                  </a:txBody>
                  <a:tcPr marL="95923" marR="959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5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w Cen MT" pitchFamily="34" charset="0"/>
                          <a:cs typeface="Times New Roman" pitchFamily="18" charset="0"/>
                          <a:sym typeface="Tw Cen MT" pitchFamily="34" charset="0"/>
                        </a:rPr>
                        <a:t>90%</a:t>
                      </a:r>
                    </a:p>
                  </a:txBody>
                  <a:tcPr marL="95923" marR="959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5DC"/>
                    </a:solidFill>
                  </a:tcPr>
                </a:tc>
              </a:tr>
              <a:tr h="66404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w Cen MT" pitchFamily="34" charset="0"/>
                          <a:cs typeface="Times New Roman" pitchFamily="18" charset="0"/>
                          <a:sym typeface="Tw Cen MT" pitchFamily="34" charset="0"/>
                        </a:rPr>
                        <a:t>Слух </a:t>
                      </a:r>
                    </a:p>
                  </a:txBody>
                  <a:tcPr marL="95923" marR="959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3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w Cen MT" pitchFamily="34" charset="0"/>
                          <a:cs typeface="Times New Roman" pitchFamily="18" charset="0"/>
                          <a:sym typeface="Tw Cen MT" pitchFamily="34" charset="0"/>
                        </a:rPr>
                        <a:t>Аудиальная </a:t>
                      </a:r>
                    </a:p>
                  </a:txBody>
                  <a:tcPr marL="95923" marR="959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3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w Cen MT" pitchFamily="34" charset="0"/>
                          <a:cs typeface="Times New Roman" pitchFamily="18" charset="0"/>
                          <a:sym typeface="Tw Cen MT" pitchFamily="34" charset="0"/>
                        </a:rPr>
                        <a:t>9%</a:t>
                      </a:r>
                    </a:p>
                  </a:txBody>
                  <a:tcPr marL="95923" marR="959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3EE"/>
                    </a:solidFill>
                  </a:tcPr>
                </a:tc>
              </a:tr>
              <a:tr h="66404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w Cen MT" pitchFamily="34" charset="0"/>
                          <a:cs typeface="Times New Roman" pitchFamily="18" charset="0"/>
                          <a:sym typeface="Tw Cen MT" pitchFamily="34" charset="0"/>
                        </a:rPr>
                        <a:t>Обоняние </a:t>
                      </a:r>
                    </a:p>
                  </a:txBody>
                  <a:tcPr marL="95923" marR="959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5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w Cen MT" pitchFamily="34" charset="0"/>
                          <a:cs typeface="Times New Roman" pitchFamily="18" charset="0"/>
                          <a:sym typeface="Tw Cen MT" pitchFamily="34" charset="0"/>
                        </a:rPr>
                        <a:t>Обонятельная </a:t>
                      </a:r>
                    </a:p>
                  </a:txBody>
                  <a:tcPr marL="95923" marR="959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5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w Cen MT" pitchFamily="34" charset="0"/>
                        <a:cs typeface="Times New Roman" pitchFamily="18" charset="0"/>
                        <a:sym typeface="Tw Cen MT" pitchFamily="34" charset="0"/>
                      </a:endParaRPr>
                    </a:p>
                  </a:txBody>
                  <a:tcPr marL="95923" marR="959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5DC"/>
                    </a:solidFill>
                  </a:tcPr>
                </a:tc>
              </a:tr>
              <a:tr h="6640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Вкус </a:t>
                      </a:r>
                    </a:p>
                  </a:txBody>
                  <a:tcPr marL="95923" marR="959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3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Вкусовая </a:t>
                      </a:r>
                    </a:p>
                  </a:txBody>
                  <a:tcPr marL="95923" marR="959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3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1%</a:t>
                      </a:r>
                    </a:p>
                  </a:txBody>
                  <a:tcPr marL="95923" marR="959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3EE"/>
                    </a:solidFill>
                  </a:tcPr>
                </a:tc>
              </a:tr>
              <a:tr h="6640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Осязание </a:t>
                      </a:r>
                    </a:p>
                  </a:txBody>
                  <a:tcPr marL="95923" marR="959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5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Тактильная </a:t>
                      </a:r>
                    </a:p>
                  </a:txBody>
                  <a:tcPr marL="95923" marR="959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5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923" marR="959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5DC"/>
                    </a:solidFill>
                  </a:tcPr>
                </a:tc>
              </a:tr>
            </a:tbl>
          </a:graphicData>
        </a:graphic>
      </p:graphicFrame>
      <p:sp>
        <p:nvSpPr>
          <p:cNvPr id="7" name="Правая фигурная скобка 6"/>
          <p:cNvSpPr/>
          <p:nvPr/>
        </p:nvSpPr>
        <p:spPr>
          <a:xfrm>
            <a:off x="6215074" y="4429132"/>
            <a:ext cx="571504" cy="1500198"/>
          </a:xfrm>
          <a:prstGeom prst="rightBrace">
            <a:avLst>
              <a:gd name="adj1" fmla="val 8333"/>
              <a:gd name="adj2" fmla="val 4353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buSzPct val="100000"/>
            </a:pPr>
            <a:r>
              <a:rPr lang="ru-RU" sz="9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w Cen MT" pitchFamily="34" charset="0"/>
                <a:cs typeface="Tw Cen MT" pitchFamily="34" charset="0"/>
                <a:sym typeface="Tw Cen MT" pitchFamily="34" charset="0"/>
              </a:rPr>
              <a:t>Память</a:t>
            </a:r>
            <a:r>
              <a:rPr lang="ru-RU" sz="9600" dirty="0" smtClean="0">
                <a:solidFill>
                  <a:srgbClr val="444D26"/>
                </a:solidFill>
                <a:ea typeface="Tw Cen MT" pitchFamily="34" charset="0"/>
                <a:cs typeface="Tw Cen MT" pitchFamily="34" charset="0"/>
                <a:sym typeface="Tw Cen MT" pitchFamily="34" charset="0"/>
              </a:rPr>
              <a:t> </a:t>
            </a:r>
          </a:p>
        </p:txBody>
      </p:sp>
      <p:sp>
        <p:nvSpPr>
          <p:cNvPr id="15363" name="Rectangle 2"/>
          <p:cNvSpPr>
            <a:spLocks noGrp="1"/>
          </p:cNvSpPr>
          <p:nvPr>
            <p:ph sz="quarter" idx="1"/>
          </p:nvPr>
        </p:nvSpPr>
        <p:spPr>
          <a:xfrm>
            <a:off x="357158" y="1785926"/>
            <a:ext cx="4429156" cy="4419600"/>
          </a:xfrm>
        </p:spPr>
        <p:txBody>
          <a:bodyPr/>
          <a:lstStyle/>
          <a:p>
            <a:pPr>
              <a:spcBef>
                <a:spcPts val="713"/>
              </a:spcBef>
              <a:buClr>
                <a:srgbClr val="F3A447"/>
              </a:buClr>
              <a:buNone/>
            </a:pPr>
            <a:r>
              <a:rPr lang="ru-RU" dirty="0" smtClean="0">
                <a:sym typeface="Tw Cen MT" pitchFamily="34" charset="0"/>
              </a:rPr>
              <a:t>    </a:t>
            </a:r>
          </a:p>
          <a:p>
            <a:pPr>
              <a:spcBef>
                <a:spcPts val="713"/>
              </a:spcBef>
              <a:buClr>
                <a:srgbClr val="F3A447"/>
              </a:buClr>
              <a:buNone/>
            </a:pPr>
            <a:r>
              <a:rPr lang="ru-RU" dirty="0" smtClean="0">
                <a:sym typeface="Tw Cen MT" pitchFamily="34" charset="0"/>
              </a:rPr>
              <a:t>Динамическое сохранение </a:t>
            </a:r>
          </a:p>
          <a:p>
            <a:pPr marL="88900" indent="0">
              <a:spcBef>
                <a:spcPts val="713"/>
              </a:spcBef>
              <a:buClr>
                <a:srgbClr val="F3A447"/>
              </a:buClr>
              <a:buNone/>
            </a:pPr>
            <a:r>
              <a:rPr lang="ru-RU" dirty="0" smtClean="0">
                <a:sym typeface="Tw Cen MT" pitchFamily="34" charset="0"/>
              </a:rPr>
              <a:t>(оперативная память)</a:t>
            </a:r>
          </a:p>
          <a:p>
            <a:pPr>
              <a:spcBef>
                <a:spcPts val="713"/>
              </a:spcBef>
              <a:buClr>
                <a:srgbClr val="F3A447"/>
              </a:buClr>
              <a:buNone/>
            </a:pPr>
            <a:endParaRPr lang="ru-RU" dirty="0" smtClean="0">
              <a:sym typeface="Tw Cen MT" pitchFamily="34" charset="0"/>
            </a:endParaRPr>
          </a:p>
          <a:p>
            <a:pPr marL="349250" indent="4763">
              <a:spcBef>
                <a:spcPts val="713"/>
              </a:spcBef>
              <a:buClr>
                <a:srgbClr val="F3A447"/>
              </a:buClr>
              <a:buNone/>
            </a:pPr>
            <a:endParaRPr lang="ru-RU" dirty="0" smtClean="0">
              <a:sym typeface="Tw Cen MT" pitchFamily="34" charset="0"/>
            </a:endParaRPr>
          </a:p>
          <a:p>
            <a:pPr marL="349250" indent="4763">
              <a:spcBef>
                <a:spcPts val="713"/>
              </a:spcBef>
              <a:buClr>
                <a:srgbClr val="F3A447"/>
              </a:buClr>
              <a:buNone/>
            </a:pPr>
            <a:r>
              <a:rPr lang="ru-RU" dirty="0" smtClean="0">
                <a:sym typeface="Tw Cen MT" pitchFamily="34" charset="0"/>
              </a:rPr>
              <a:t>Извлечение из промежуточного хранилища</a:t>
            </a:r>
          </a:p>
        </p:txBody>
      </p:sp>
      <p:sp>
        <p:nvSpPr>
          <p:cNvPr id="4" name="Rectangle 2"/>
          <p:cNvSpPr txBox="1">
            <a:spLocks/>
          </p:cNvSpPr>
          <p:nvPr/>
        </p:nvSpPr>
        <p:spPr bwMode="auto">
          <a:xfrm>
            <a:off x="4643438" y="1785926"/>
            <a:ext cx="4500562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19088" marR="0" lvl="0" indent="-319088" algn="l" defTabSz="914400" rtl="0" eaLnBrk="1" fontAlgn="base" latinLnBrk="0" hangingPunct="1">
              <a:lnSpc>
                <a:spcPct val="100000"/>
              </a:lnSpc>
              <a:spcBef>
                <a:spcPts val="713"/>
              </a:spcBef>
              <a:spcAft>
                <a:spcPct val="0"/>
              </a:spcAft>
              <a:buClr>
                <a:srgbClr val="F3A447"/>
              </a:buClr>
              <a:buSzPct val="60000"/>
              <a:tabLst/>
              <a:defRPr/>
            </a:pPr>
            <a:r>
              <a:rPr kumimoji="0" lang="ru-RU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Tw Cen MT" pitchFamily="34" charset="0"/>
              </a:rPr>
              <a:t>   </a:t>
            </a:r>
          </a:p>
          <a:p>
            <a:pPr marL="171450" marR="0" lvl="0" indent="-53975" algn="l" defTabSz="914400" rtl="0" eaLnBrk="1" fontAlgn="base" latinLnBrk="0" hangingPunct="1">
              <a:lnSpc>
                <a:spcPct val="100000"/>
              </a:lnSpc>
              <a:spcBef>
                <a:spcPts val="713"/>
              </a:spcBef>
              <a:spcAft>
                <a:spcPct val="0"/>
              </a:spcAft>
              <a:buClr>
                <a:srgbClr val="F3A447"/>
              </a:buClr>
              <a:buSzPct val="60000"/>
              <a:tabLst/>
              <a:defRPr/>
            </a:pPr>
            <a:r>
              <a:rPr lang="ru-RU" sz="2900" dirty="0" smtClean="0">
                <a:latin typeface="+mn-lt"/>
                <a:cs typeface="+mn-cs"/>
                <a:sym typeface="Tw Cen MT" pitchFamily="34" charset="0"/>
              </a:rPr>
              <a:t>   </a:t>
            </a:r>
            <a:r>
              <a:rPr kumimoji="0" lang="ru-RU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Tw Cen MT" pitchFamily="34" charset="0"/>
              </a:rPr>
              <a:t>Статическое сохранение (долговременная память )</a:t>
            </a:r>
          </a:p>
          <a:p>
            <a:pPr marL="319088" marR="0" lvl="0" indent="-319088" algn="l" defTabSz="914400" rtl="0" eaLnBrk="1" fontAlgn="base" latinLnBrk="0" hangingPunct="1">
              <a:lnSpc>
                <a:spcPct val="100000"/>
              </a:lnSpc>
              <a:spcBef>
                <a:spcPts val="713"/>
              </a:spcBef>
              <a:spcAft>
                <a:spcPct val="0"/>
              </a:spcAft>
              <a:buClr>
                <a:srgbClr val="F3A447"/>
              </a:buClr>
              <a:buSzPct val="60000"/>
              <a:tabLst/>
              <a:defRPr/>
            </a:pPr>
            <a:endParaRPr lang="ru-RU" sz="2900" dirty="0" smtClean="0">
              <a:latin typeface="+mn-lt"/>
              <a:cs typeface="+mn-cs"/>
              <a:sym typeface="Tw Cen MT" pitchFamily="34" charset="0"/>
            </a:endParaRPr>
          </a:p>
          <a:p>
            <a:pPr marL="354013" marR="0" lvl="0" algn="l" defTabSz="914400" rtl="0" eaLnBrk="1" fontAlgn="base" latinLnBrk="0" hangingPunct="1">
              <a:lnSpc>
                <a:spcPct val="100000"/>
              </a:lnSpc>
              <a:spcBef>
                <a:spcPts val="713"/>
              </a:spcBef>
              <a:spcAft>
                <a:spcPct val="0"/>
              </a:spcAft>
              <a:buClr>
                <a:srgbClr val="F3A447"/>
              </a:buClr>
              <a:buSzPct val="60000"/>
              <a:tabLst/>
              <a:defRPr/>
            </a:pPr>
            <a:endParaRPr kumimoji="0" lang="ru-RU" sz="2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Tw Cen MT" pitchFamily="34" charset="0"/>
            </a:endParaRPr>
          </a:p>
          <a:p>
            <a:pPr marL="354013" marR="0" lvl="0" algn="l" defTabSz="914400" rtl="0" eaLnBrk="1" fontAlgn="base" latinLnBrk="0" hangingPunct="1">
              <a:lnSpc>
                <a:spcPct val="100000"/>
              </a:lnSpc>
              <a:spcBef>
                <a:spcPts val="713"/>
              </a:spcBef>
              <a:spcAft>
                <a:spcPct val="0"/>
              </a:spcAft>
              <a:buClr>
                <a:srgbClr val="F3A447"/>
              </a:buClr>
              <a:buSzPct val="60000"/>
              <a:tabLst/>
              <a:defRPr/>
            </a:pPr>
            <a:r>
              <a:rPr kumimoji="0" lang="ru-RU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Tw Cen MT" pitchFamily="34" charset="0"/>
              </a:rPr>
              <a:t>Извлечение из постоянного  </a:t>
            </a:r>
          </a:p>
          <a:p>
            <a:pPr marL="354013" marR="0" lvl="0" algn="l" defTabSz="914400" rtl="0" eaLnBrk="1" fontAlgn="base" latinLnBrk="0" hangingPunct="1">
              <a:lnSpc>
                <a:spcPct val="100000"/>
              </a:lnSpc>
              <a:spcBef>
                <a:spcPts val="713"/>
              </a:spcBef>
              <a:spcAft>
                <a:spcPct val="0"/>
              </a:spcAft>
              <a:buClr>
                <a:srgbClr val="F3A447"/>
              </a:buClr>
              <a:buSzPct val="60000"/>
              <a:tabLst/>
              <a:defRPr/>
            </a:pPr>
            <a:r>
              <a:rPr kumimoji="0" lang="ru-RU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Tw Cen MT" pitchFamily="34" charset="0"/>
              </a:rPr>
              <a:t>хранилища</a:t>
            </a:r>
            <a:endParaRPr kumimoji="0" lang="ru-RU" sz="2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Tw Cen MT" pitchFamily="34" charset="0"/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2357422" y="1500174"/>
            <a:ext cx="1214446" cy="8572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5357818" y="1500174"/>
            <a:ext cx="1357322" cy="8572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5572132" y="3286124"/>
            <a:ext cx="1643074" cy="11430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1571604" y="3357562"/>
            <a:ext cx="1643074" cy="11430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buSzPct val="100000"/>
            </a:pPr>
            <a:r>
              <a:rPr lang="ru-RU" dirty="0" smtClean="0">
                <a:solidFill>
                  <a:schemeClr val="tx1"/>
                </a:solidFill>
                <a:ea typeface="Tw Cen MT" pitchFamily="34" charset="0"/>
                <a:cs typeface="Tw Cen MT" pitchFamily="34" charset="0"/>
                <a:sym typeface="Tw Cen MT" pitchFamily="34" charset="0"/>
              </a:rPr>
              <a:t>Организация самостоятельной деятельности учащихся </a:t>
            </a:r>
          </a:p>
        </p:txBody>
      </p:sp>
      <p:sp>
        <p:nvSpPr>
          <p:cNvPr id="15363" name="Rectangle 2"/>
          <p:cNvSpPr>
            <a:spLocks noGrp="1"/>
          </p:cNvSpPr>
          <p:nvPr>
            <p:ph sz="quarter" idx="1"/>
          </p:nvPr>
        </p:nvSpPr>
        <p:spPr>
          <a:xfrm>
            <a:off x="357158" y="1785926"/>
            <a:ext cx="8358246" cy="4419600"/>
          </a:xfrm>
        </p:spPr>
        <p:txBody>
          <a:bodyPr/>
          <a:lstStyle/>
          <a:p>
            <a:pPr>
              <a:spcBef>
                <a:spcPts val="713"/>
              </a:spcBef>
              <a:buClr>
                <a:srgbClr val="F3A447"/>
              </a:buClr>
              <a:buNone/>
            </a:pPr>
            <a:r>
              <a:rPr lang="ru-RU" dirty="0" smtClean="0">
                <a:sym typeface="Tw Cen MT" pitchFamily="34" charset="0"/>
              </a:rPr>
              <a:t>    </a:t>
            </a:r>
          </a:p>
          <a:p>
            <a:pPr>
              <a:spcBef>
                <a:spcPts val="713"/>
              </a:spcBef>
              <a:buClr>
                <a:srgbClr val="F3A447"/>
              </a:buClr>
              <a:buNone/>
            </a:pPr>
            <a:r>
              <a:rPr lang="ru-RU" dirty="0" smtClean="0">
                <a:sym typeface="Tw Cen MT" pitchFamily="34" charset="0"/>
              </a:rPr>
              <a:t>        самоорганизация </a:t>
            </a:r>
          </a:p>
          <a:p>
            <a:pPr>
              <a:spcBef>
                <a:spcPts val="713"/>
              </a:spcBef>
              <a:buClr>
                <a:srgbClr val="F3A447"/>
              </a:buClr>
              <a:buNone/>
            </a:pPr>
            <a:endParaRPr lang="ru-RU" dirty="0" smtClean="0">
              <a:sym typeface="Tw Cen MT" pitchFamily="34" charset="0"/>
            </a:endParaRPr>
          </a:p>
          <a:p>
            <a:pPr marL="349250" indent="4763">
              <a:spcBef>
                <a:spcPts val="713"/>
              </a:spcBef>
              <a:buClr>
                <a:srgbClr val="F3A447"/>
              </a:buClr>
              <a:buNone/>
            </a:pPr>
            <a:endParaRPr lang="ru-RU" dirty="0" smtClean="0">
              <a:sym typeface="Tw Cen MT" pitchFamily="34" charset="0"/>
            </a:endParaRPr>
          </a:p>
          <a:p>
            <a:pPr marL="349250" indent="4763">
              <a:spcBef>
                <a:spcPts val="713"/>
              </a:spcBef>
              <a:buClr>
                <a:srgbClr val="F3A447"/>
              </a:buClr>
              <a:buNone/>
            </a:pPr>
            <a:r>
              <a:rPr lang="ru-RU" dirty="0" smtClean="0">
                <a:sym typeface="Tw Cen MT" pitchFamily="34" charset="0"/>
              </a:rPr>
              <a:t>Овладение способностью принимать и сохранять цели и задачи УД, формирование умения планировать, контролировать и оценивать учебные действия, определять наиболее эффективные способы достижения результата</a:t>
            </a:r>
          </a:p>
        </p:txBody>
      </p:sp>
      <p:sp>
        <p:nvSpPr>
          <p:cNvPr id="4" name="Rectangle 2"/>
          <p:cNvSpPr txBox="1">
            <a:spLocks/>
          </p:cNvSpPr>
          <p:nvPr/>
        </p:nvSpPr>
        <p:spPr bwMode="auto">
          <a:xfrm>
            <a:off x="4929190" y="1785926"/>
            <a:ext cx="3071834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19088" marR="0" lvl="0" indent="-319088" algn="l" defTabSz="914400" rtl="0" eaLnBrk="1" fontAlgn="base" latinLnBrk="0" hangingPunct="1">
              <a:lnSpc>
                <a:spcPct val="100000"/>
              </a:lnSpc>
              <a:spcBef>
                <a:spcPts val="713"/>
              </a:spcBef>
              <a:spcAft>
                <a:spcPct val="0"/>
              </a:spcAft>
              <a:buClr>
                <a:srgbClr val="F3A447"/>
              </a:buClr>
              <a:buSzPct val="60000"/>
              <a:tabLst/>
              <a:defRPr/>
            </a:pPr>
            <a:r>
              <a:rPr kumimoji="0" lang="ru-RU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Tw Cen MT" pitchFamily="34" charset="0"/>
              </a:rPr>
              <a:t>   </a:t>
            </a:r>
          </a:p>
          <a:p>
            <a:pPr marL="319088" marR="0" lvl="0" indent="-319088" algn="l" defTabSz="914400" rtl="0" eaLnBrk="1" fontAlgn="base" latinLnBrk="0" hangingPunct="1">
              <a:lnSpc>
                <a:spcPct val="100000"/>
              </a:lnSpc>
              <a:spcBef>
                <a:spcPts val="713"/>
              </a:spcBef>
              <a:spcAft>
                <a:spcPct val="0"/>
              </a:spcAft>
              <a:buClr>
                <a:srgbClr val="F3A447"/>
              </a:buClr>
              <a:buSzPct val="60000"/>
              <a:tabLst/>
              <a:defRPr/>
            </a:pPr>
            <a:r>
              <a:rPr lang="ru-RU" sz="2900" dirty="0" smtClean="0">
                <a:latin typeface="+mn-lt"/>
                <a:cs typeface="+mn-cs"/>
                <a:sym typeface="Tw Cen MT" pitchFamily="34" charset="0"/>
              </a:rPr>
              <a:t>     </a:t>
            </a:r>
            <a:r>
              <a:rPr kumimoji="0" lang="ru-RU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Tw Cen MT" pitchFamily="34" charset="0"/>
              </a:rPr>
              <a:t> саморегуляция</a:t>
            </a:r>
          </a:p>
          <a:p>
            <a:pPr marL="319088" marR="0" lvl="0" indent="-319088" algn="l" defTabSz="914400" rtl="0" eaLnBrk="1" fontAlgn="base" latinLnBrk="0" hangingPunct="1">
              <a:lnSpc>
                <a:spcPct val="100000"/>
              </a:lnSpc>
              <a:spcBef>
                <a:spcPts val="713"/>
              </a:spcBef>
              <a:spcAft>
                <a:spcPct val="0"/>
              </a:spcAft>
              <a:buClr>
                <a:srgbClr val="F3A447"/>
              </a:buClr>
              <a:buSzPct val="60000"/>
              <a:tabLst/>
              <a:defRPr/>
            </a:pPr>
            <a:endParaRPr lang="ru-RU" sz="2900" dirty="0" smtClean="0">
              <a:latin typeface="+mn-lt"/>
              <a:cs typeface="+mn-cs"/>
              <a:sym typeface="Tw Cen MT" pitchFamily="34" charset="0"/>
            </a:endParaRPr>
          </a:p>
          <a:p>
            <a:pPr marL="354013" marR="0" lvl="0" algn="l" defTabSz="914400" rtl="0" eaLnBrk="1" fontAlgn="base" latinLnBrk="0" hangingPunct="1">
              <a:lnSpc>
                <a:spcPct val="100000"/>
              </a:lnSpc>
              <a:spcBef>
                <a:spcPts val="713"/>
              </a:spcBef>
              <a:spcAft>
                <a:spcPct val="0"/>
              </a:spcAft>
              <a:buClr>
                <a:srgbClr val="F3A447"/>
              </a:buClr>
              <a:buSzPct val="60000"/>
              <a:tabLst/>
              <a:defRPr/>
            </a:pPr>
            <a:endParaRPr kumimoji="0" lang="ru-RU" sz="2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Tw Cen MT" pitchFamily="34" charset="0"/>
            </a:endParaRPr>
          </a:p>
        </p:txBody>
      </p:sp>
      <p:sp>
        <p:nvSpPr>
          <p:cNvPr id="15" name="Выгнутая влево стрелка 14"/>
          <p:cNvSpPr/>
          <p:nvPr/>
        </p:nvSpPr>
        <p:spPr>
          <a:xfrm>
            <a:off x="285720" y="1500174"/>
            <a:ext cx="714380" cy="128588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Выгнутая вправо стрелка 15"/>
          <p:cNvSpPr/>
          <p:nvPr/>
        </p:nvSpPr>
        <p:spPr>
          <a:xfrm>
            <a:off x="7929586" y="1500174"/>
            <a:ext cx="714380" cy="121444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Тройная стрелка влево/вправо/вверх 16"/>
          <p:cNvSpPr/>
          <p:nvPr/>
        </p:nvSpPr>
        <p:spPr>
          <a:xfrm rot="10800000">
            <a:off x="3929058" y="2428868"/>
            <a:ext cx="1500198" cy="1500198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>
              <a:buSzPct val="100000"/>
            </a:pPr>
            <a:r>
              <a:rPr lang="ru-RU" dirty="0" smtClean="0">
                <a:solidFill>
                  <a:srgbClr val="444D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w Cen MT" pitchFamily="34" charset="0"/>
                <a:cs typeface="Tw Cen MT" pitchFamily="34" charset="0"/>
                <a:sym typeface="Tw Cen MT" pitchFamily="34" charset="0"/>
              </a:rPr>
              <a:t>Компоненты самоорганизации</a:t>
            </a:r>
          </a:p>
        </p:txBody>
      </p:sp>
      <p:sp>
        <p:nvSpPr>
          <p:cNvPr id="16387" name="Rectangle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8153400" cy="4495800"/>
          </a:xfrm>
        </p:spPr>
        <p:txBody>
          <a:bodyPr/>
          <a:lstStyle/>
          <a:p>
            <a:pPr marL="640080" lvl="1" indent="-274320">
              <a:buNone/>
            </a:pPr>
            <a:r>
              <a:rPr lang="ru-RU" sz="4000" dirty="0" smtClean="0">
                <a:sym typeface="Tw Cen MT" pitchFamily="34" charset="0"/>
              </a:rPr>
              <a:t>Целеполагание</a:t>
            </a:r>
          </a:p>
          <a:p>
            <a:pPr marL="640080" lvl="1" indent="-274320">
              <a:buNone/>
            </a:pPr>
            <a:r>
              <a:rPr lang="ru-RU" sz="4000" dirty="0" smtClean="0">
                <a:sym typeface="Tw Cen MT" pitchFamily="34" charset="0"/>
              </a:rPr>
              <a:t>       Анализ ситуации</a:t>
            </a:r>
          </a:p>
          <a:p>
            <a:pPr marL="640080" lvl="1" indent="-274320">
              <a:buNone/>
            </a:pPr>
            <a:r>
              <a:rPr lang="ru-RU" sz="4000" dirty="0" smtClean="0">
                <a:sym typeface="Tw Cen MT" pitchFamily="34" charset="0"/>
              </a:rPr>
              <a:t>			Планирование</a:t>
            </a:r>
          </a:p>
          <a:p>
            <a:pPr marL="640080" lvl="1" indent="-274320">
              <a:buNone/>
            </a:pPr>
            <a:r>
              <a:rPr lang="ru-RU" sz="4000" dirty="0" smtClean="0">
                <a:sym typeface="Tw Cen MT" pitchFamily="34" charset="0"/>
              </a:rPr>
              <a:t>			     Самоконтроль</a:t>
            </a:r>
          </a:p>
          <a:p>
            <a:pPr marL="640080" lvl="1" indent="-274320">
              <a:buNone/>
            </a:pPr>
            <a:r>
              <a:rPr lang="ru-RU" sz="4000" dirty="0" smtClean="0">
                <a:sym typeface="Tw Cen MT" pitchFamily="34" charset="0"/>
              </a:rPr>
              <a:t>				  Коррекция</a:t>
            </a:r>
          </a:p>
          <a:p>
            <a:pPr marL="640080" lvl="1" indent="-274320">
              <a:buNone/>
            </a:pPr>
            <a:r>
              <a:rPr lang="ru-RU" sz="4000" dirty="0" smtClean="0">
                <a:sym typeface="Tw Cen MT" pitchFamily="34" charset="0"/>
              </a:rPr>
              <a:t>				     Волевые качества </a:t>
            </a:r>
            <a:endParaRPr lang="ru-RU" sz="4000" dirty="0">
              <a:sym typeface="Tw Cen MT" pitchFamily="34" charset="0"/>
            </a:endParaRPr>
          </a:p>
        </p:txBody>
      </p:sp>
      <p:sp>
        <p:nvSpPr>
          <p:cNvPr id="4" name="Стрелка вправо с вырезом 3"/>
          <p:cNvSpPr/>
          <p:nvPr/>
        </p:nvSpPr>
        <p:spPr>
          <a:xfrm>
            <a:off x="1571604" y="3143248"/>
            <a:ext cx="785818" cy="42862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с вырезом 4"/>
          <p:cNvSpPr/>
          <p:nvPr/>
        </p:nvSpPr>
        <p:spPr>
          <a:xfrm>
            <a:off x="214282" y="1785926"/>
            <a:ext cx="785818" cy="42862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с вырезом 5"/>
          <p:cNvSpPr/>
          <p:nvPr/>
        </p:nvSpPr>
        <p:spPr>
          <a:xfrm>
            <a:off x="928662" y="2428868"/>
            <a:ext cx="785818" cy="42862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с вырезом 6"/>
          <p:cNvSpPr/>
          <p:nvPr/>
        </p:nvSpPr>
        <p:spPr>
          <a:xfrm>
            <a:off x="2214546" y="3786190"/>
            <a:ext cx="785818" cy="42862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с вырезом 7"/>
          <p:cNvSpPr/>
          <p:nvPr/>
        </p:nvSpPr>
        <p:spPr>
          <a:xfrm>
            <a:off x="2786050" y="4500570"/>
            <a:ext cx="785818" cy="42862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с вырезом 8"/>
          <p:cNvSpPr/>
          <p:nvPr/>
        </p:nvSpPr>
        <p:spPr>
          <a:xfrm>
            <a:off x="3143240" y="5214950"/>
            <a:ext cx="785818" cy="42862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>
              <a:buSzPct val="100000"/>
            </a:pPr>
            <a:r>
              <a:rPr lang="ru-RU" sz="6000" dirty="0" smtClean="0">
                <a:solidFill>
                  <a:srgbClr val="444D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w Cen MT" pitchFamily="34" charset="0"/>
                <a:cs typeface="Tw Cen MT" pitchFamily="34" charset="0"/>
                <a:sym typeface="Tw Cen MT" pitchFamily="34" charset="0"/>
              </a:rPr>
              <a:t>Взаимодействие </a:t>
            </a:r>
            <a:br>
              <a:rPr lang="ru-RU" sz="6000" dirty="0" smtClean="0">
                <a:solidFill>
                  <a:srgbClr val="444D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w Cen MT" pitchFamily="34" charset="0"/>
                <a:cs typeface="Tw Cen MT" pitchFamily="34" charset="0"/>
                <a:sym typeface="Tw Cen MT" pitchFamily="34" charset="0"/>
              </a:rPr>
            </a:br>
            <a:r>
              <a:rPr lang="ru-RU" sz="6000" dirty="0" smtClean="0">
                <a:solidFill>
                  <a:srgbClr val="444D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w Cen MT" pitchFamily="34" charset="0"/>
                <a:cs typeface="Tw Cen MT" pitchFamily="34" charset="0"/>
                <a:sym typeface="Tw Cen MT" pitchFamily="34" charset="0"/>
              </a:rPr>
              <a:t>учителя и ученика</a:t>
            </a:r>
          </a:p>
        </p:txBody>
      </p:sp>
      <p:sp>
        <p:nvSpPr>
          <p:cNvPr id="17411" name="Rectangle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>
              <a:spcBef>
                <a:spcPts val="713"/>
              </a:spcBef>
              <a:buClr>
                <a:srgbClr val="F3A447"/>
              </a:buClr>
              <a:buFont typeface="Wingdings" pitchFamily="2" charset="2"/>
              <a:buChar char="Ø"/>
            </a:pPr>
            <a:r>
              <a:rPr lang="ru-RU" sz="3200" dirty="0" smtClean="0"/>
              <a:t>инициации внутренних мотивов учения школьника</a:t>
            </a:r>
            <a:endParaRPr lang="ru-RU" sz="3200" dirty="0" smtClean="0">
              <a:solidFill>
                <a:srgbClr val="000000"/>
              </a:solidFill>
              <a:ea typeface="Tw Cen MT" pitchFamily="34" charset="0"/>
              <a:cs typeface="Tw Cen MT" pitchFamily="34" charset="0"/>
              <a:sym typeface="Tw Cen MT" pitchFamily="34" charset="0"/>
            </a:endParaRPr>
          </a:p>
          <a:p>
            <a:pPr>
              <a:spcBef>
                <a:spcPts val="713"/>
              </a:spcBef>
              <a:buClr>
                <a:srgbClr val="F3A447"/>
              </a:buClr>
              <a:buFont typeface="Wingdings" pitchFamily="2" charset="2"/>
              <a:buChar char="Ø"/>
            </a:pPr>
            <a:r>
              <a:rPr lang="ru-RU" sz="3200" dirty="0" smtClean="0"/>
              <a:t>поощрения действий самоорганизации и делегирования их учащемуся при сохранении учителем за собой функции постановки общей учебной цели и оказания помощи в случае необходимости</a:t>
            </a:r>
            <a:endParaRPr lang="ru-RU" sz="3200" dirty="0" smtClean="0">
              <a:solidFill>
                <a:srgbClr val="000000"/>
              </a:solidFill>
              <a:ea typeface="Tw Cen MT" pitchFamily="34" charset="0"/>
              <a:cs typeface="Tw Cen MT" pitchFamily="34" charset="0"/>
              <a:sym typeface="Tw Cen MT" pitchFamily="34" charset="0"/>
            </a:endParaRPr>
          </a:p>
          <a:p>
            <a:pPr>
              <a:spcBef>
                <a:spcPts val="713"/>
              </a:spcBef>
              <a:buClr>
                <a:srgbClr val="F3A447"/>
              </a:buClr>
              <a:buFont typeface="Wingdings" pitchFamily="2" charset="2"/>
              <a:buChar char="Ø"/>
            </a:pPr>
            <a:r>
              <a:rPr lang="ru-RU" sz="3200" dirty="0" smtClean="0"/>
              <a:t>использования групповых форм работы</a:t>
            </a:r>
            <a:endParaRPr lang="ru-RU" sz="3200" dirty="0" smtClean="0">
              <a:solidFill>
                <a:srgbClr val="000000"/>
              </a:solidFill>
              <a:ea typeface="Tw Cen MT" pitchFamily="34" charset="0"/>
              <a:cs typeface="Tw Cen MT" pitchFamily="34" charset="0"/>
              <a:sym typeface="Tw Cen MT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buSzPct val="100000"/>
            </a:pPr>
            <a:r>
              <a:rPr lang="ru-RU" dirty="0" smtClean="0">
                <a:solidFill>
                  <a:srgbClr val="444D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w Cen MT" pitchFamily="34" charset="0"/>
                <a:cs typeface="Tw Cen MT" pitchFamily="34" charset="0"/>
                <a:sym typeface="Tw Cen MT" pitchFamily="34" charset="0"/>
              </a:rPr>
              <a:t>Развитие</a:t>
            </a:r>
            <a:r>
              <a:rPr lang="ru-RU" dirty="0" smtClean="0">
                <a:solidFill>
                  <a:srgbClr val="444D26"/>
                </a:solidFill>
                <a:ea typeface="Tw Cen MT" pitchFamily="34" charset="0"/>
                <a:cs typeface="Tw Cen MT" pitchFamily="34" charset="0"/>
                <a:sym typeface="Tw Cen MT" pitchFamily="34" charset="0"/>
              </a:rPr>
              <a:t> </a:t>
            </a:r>
            <a:r>
              <a:rPr lang="ru-RU" dirty="0" smtClean="0">
                <a:solidFill>
                  <a:srgbClr val="444D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w Cen MT" pitchFamily="34" charset="0"/>
                <a:cs typeface="Tw Cen MT" pitchFamily="34" charset="0"/>
                <a:sym typeface="Tw Cen MT" pitchFamily="34" charset="0"/>
              </a:rPr>
              <a:t>саморегуляции</a:t>
            </a:r>
          </a:p>
        </p:txBody>
      </p:sp>
      <p:sp>
        <p:nvSpPr>
          <p:cNvPr id="18435" name="Rectangle 2"/>
          <p:cNvSpPr>
            <a:spLocks noGrp="1"/>
          </p:cNvSpPr>
          <p:nvPr>
            <p:ph sz="quarter" idx="1"/>
          </p:nvPr>
        </p:nvSpPr>
        <p:spPr>
          <a:xfrm>
            <a:off x="609600" y="1589088"/>
            <a:ext cx="8320118" cy="5054622"/>
          </a:xfrm>
        </p:spPr>
        <p:txBody>
          <a:bodyPr/>
          <a:lstStyle/>
          <a:p>
            <a:pPr>
              <a:spcBef>
                <a:spcPts val="713"/>
              </a:spcBef>
              <a:buClr>
                <a:srgbClr val="F3A447"/>
              </a:buClr>
              <a:buFont typeface="Wingdings" pitchFamily="2" charset="2"/>
              <a:buChar char="Ø"/>
            </a:pPr>
            <a:r>
              <a:rPr lang="ru-RU" dirty="0" smtClean="0">
                <a:solidFill>
                  <a:srgbClr val="000000"/>
                </a:solidFill>
                <a:ea typeface="Tw Cen MT" pitchFamily="34" charset="0"/>
                <a:cs typeface="Tw Cen MT" pitchFamily="34" charset="0"/>
                <a:sym typeface="Tw Cen MT" pitchFamily="34" charset="0"/>
              </a:rPr>
              <a:t>Самостоятельность</a:t>
            </a:r>
          </a:p>
          <a:p>
            <a:pPr>
              <a:spcBef>
                <a:spcPts val="713"/>
              </a:spcBef>
              <a:buClr>
                <a:srgbClr val="F3A447"/>
              </a:buClr>
              <a:buFont typeface="Wingdings" pitchFamily="2" charset="2"/>
              <a:buChar char="Ø"/>
            </a:pPr>
            <a:r>
              <a:rPr lang="ru-RU" dirty="0" smtClean="0">
                <a:solidFill>
                  <a:srgbClr val="000000"/>
                </a:solidFill>
                <a:ea typeface="Tw Cen MT" pitchFamily="34" charset="0"/>
                <a:cs typeface="Tw Cen MT" pitchFamily="34" charset="0"/>
                <a:sym typeface="Tw Cen MT" pitchFamily="34" charset="0"/>
              </a:rPr>
              <a:t>Инициативность</a:t>
            </a:r>
          </a:p>
          <a:p>
            <a:pPr>
              <a:spcBef>
                <a:spcPts val="713"/>
              </a:spcBef>
              <a:buClr>
                <a:srgbClr val="F3A447"/>
              </a:buClr>
              <a:buFont typeface="Wingdings" pitchFamily="2" charset="2"/>
              <a:buChar char="Ø"/>
            </a:pPr>
            <a:r>
              <a:rPr lang="ru-RU" dirty="0" smtClean="0">
                <a:solidFill>
                  <a:srgbClr val="000000"/>
                </a:solidFill>
                <a:ea typeface="Tw Cen MT" pitchFamily="34" charset="0"/>
                <a:cs typeface="Tw Cen MT" pitchFamily="34" charset="0"/>
                <a:sym typeface="Tw Cen MT" pitchFamily="34" charset="0"/>
              </a:rPr>
              <a:t>Ответственность</a:t>
            </a:r>
          </a:p>
          <a:p>
            <a:pPr>
              <a:spcBef>
                <a:spcPts val="713"/>
              </a:spcBef>
              <a:buClr>
                <a:srgbClr val="F3A447"/>
              </a:buClr>
              <a:buFont typeface="Wingdings" pitchFamily="2" charset="2"/>
              <a:buChar char="Ø"/>
            </a:pPr>
            <a:r>
              <a:rPr lang="ru-RU" dirty="0" smtClean="0">
                <a:solidFill>
                  <a:srgbClr val="000000"/>
                </a:solidFill>
                <a:ea typeface="Tw Cen MT" pitchFamily="34" charset="0"/>
                <a:cs typeface="Tw Cen MT" pitchFamily="34" charset="0"/>
                <a:sym typeface="Tw Cen MT" pitchFamily="34" charset="0"/>
              </a:rPr>
              <a:t>Относительная независимость и  устойчивость в отношении воздействия среды</a:t>
            </a:r>
          </a:p>
          <a:p>
            <a:pPr>
              <a:spcBef>
                <a:spcPts val="713"/>
              </a:spcBef>
              <a:buClr>
                <a:srgbClr val="F3A447"/>
              </a:buClr>
              <a:buFont typeface="Wingdings" pitchFamily="2" charset="2"/>
              <a:buChar char="Ø"/>
            </a:pPr>
            <a:endParaRPr lang="ru-RU" dirty="0" smtClean="0">
              <a:solidFill>
                <a:srgbClr val="000000"/>
              </a:solidFill>
              <a:ea typeface="Tw Cen MT" pitchFamily="34" charset="0"/>
              <a:cs typeface="Tw Cen MT" pitchFamily="34" charset="0"/>
              <a:sym typeface="Tw Cen MT" pitchFamily="34" charset="0"/>
            </a:endParaRPr>
          </a:p>
          <a:p>
            <a:pPr algn="ctr">
              <a:spcBef>
                <a:spcPts val="713"/>
              </a:spcBef>
              <a:buClr>
                <a:srgbClr val="F3A447"/>
              </a:buClr>
              <a:buNone/>
            </a:pPr>
            <a:r>
              <a:rPr lang="ru-RU" sz="4800" dirty="0" smtClean="0">
                <a:solidFill>
                  <a:srgbClr val="000000"/>
                </a:solidFill>
                <a:ea typeface="Tw Cen MT" pitchFamily="34" charset="0"/>
                <a:cs typeface="Tw Cen MT" pitchFamily="34" charset="0"/>
                <a:sym typeface="Tw Cen MT" pitchFamily="34" charset="0"/>
              </a:rPr>
              <a:t>Самоэффективность</a:t>
            </a:r>
          </a:p>
          <a:p>
            <a:pPr algn="ctr">
              <a:spcBef>
                <a:spcPts val="713"/>
              </a:spcBef>
              <a:buClr>
                <a:srgbClr val="F3A447"/>
              </a:buClr>
              <a:buNone/>
            </a:pPr>
            <a:r>
              <a:rPr lang="ru-RU" sz="2800" dirty="0" smtClean="0">
                <a:solidFill>
                  <a:srgbClr val="000000"/>
                </a:solidFill>
                <a:ea typeface="Tw Cen MT" pitchFamily="34" charset="0"/>
                <a:cs typeface="Tw Cen MT" pitchFamily="34" charset="0"/>
                <a:sym typeface="Tw Cen MT" pitchFamily="34" charset="0"/>
              </a:rPr>
              <a:t>Убеждение  личности в своей способности успешно реализовать поведение, необходимое для достижения ожидаемых результатов</a:t>
            </a:r>
          </a:p>
          <a:p>
            <a:pPr algn="ctr">
              <a:spcBef>
                <a:spcPts val="713"/>
              </a:spcBef>
              <a:buClr>
                <a:srgbClr val="F3A447"/>
              </a:buClr>
              <a:buNone/>
            </a:pPr>
            <a:endParaRPr lang="ru-RU" sz="4800" dirty="0" smtClean="0">
              <a:solidFill>
                <a:srgbClr val="000000"/>
              </a:solidFill>
              <a:ea typeface="Tw Cen MT" pitchFamily="34" charset="0"/>
              <a:cs typeface="Tw Cen MT" pitchFamily="34" charset="0"/>
              <a:sym typeface="Tw Cen MT" pitchFamily="34" charset="0"/>
            </a:endParaRPr>
          </a:p>
        </p:txBody>
      </p:sp>
      <p:pic>
        <p:nvPicPr>
          <p:cNvPr id="5" name="Content Placeholder 4" descr="book.png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2000" contrast="-11000"/>
          </a:blip>
          <a:stretch>
            <a:fillRect/>
          </a:stretch>
        </p:blipFill>
        <p:spPr>
          <a:xfrm>
            <a:off x="6118234" y="1285860"/>
            <a:ext cx="3025766" cy="1926199"/>
          </a:xfrm>
          <a:ln w="50800" cmpd="dbl">
            <a:solidFill>
              <a:schemeClr val="accent2">
                <a:lumMod val="75000"/>
              </a:schemeClr>
            </a:solidFill>
          </a:ln>
        </p:spPr>
      </p:pic>
      <p:sp>
        <p:nvSpPr>
          <p:cNvPr id="6" name="Стрелка вниз 5"/>
          <p:cNvSpPr/>
          <p:nvPr/>
        </p:nvSpPr>
        <p:spPr>
          <a:xfrm>
            <a:off x="4429124" y="4143380"/>
            <a:ext cx="642942" cy="714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Grp="1"/>
          </p:cNvSpPr>
          <p:nvPr>
            <p:ph type="title"/>
          </p:nvPr>
        </p:nvSpPr>
        <p:spPr>
          <a:xfrm>
            <a:off x="612775" y="0"/>
            <a:ext cx="8153400" cy="1071546"/>
          </a:xfrm>
        </p:spPr>
        <p:txBody>
          <a:bodyPr/>
          <a:lstStyle/>
          <a:p>
            <a:pPr algn="ctr">
              <a:buSzPct val="100000"/>
            </a:pPr>
            <a:r>
              <a:rPr lang="ru-RU" dirty="0" smtClean="0">
                <a:solidFill>
                  <a:srgbClr val="444D26"/>
                </a:solidFill>
                <a:ea typeface="Tw Cen MT" pitchFamily="34" charset="0"/>
                <a:cs typeface="Tw Cen MT" pitchFamily="34" charset="0"/>
                <a:sym typeface="Tw Cen MT" pitchFamily="34" charset="0"/>
              </a:rPr>
              <a:t>Микроуспех  в учении</a:t>
            </a:r>
          </a:p>
        </p:txBody>
      </p:sp>
      <p:sp>
        <p:nvSpPr>
          <p:cNvPr id="21507" name="Rectangle 2"/>
          <p:cNvSpPr>
            <a:spLocks noGrp="1"/>
          </p:cNvSpPr>
          <p:nvPr>
            <p:ph sz="quarter" idx="1"/>
          </p:nvPr>
        </p:nvSpPr>
        <p:spPr>
          <a:xfrm>
            <a:off x="214283" y="1600200"/>
            <a:ext cx="4214842" cy="4495800"/>
          </a:xfrm>
        </p:spPr>
        <p:txBody>
          <a:bodyPr/>
          <a:lstStyle/>
          <a:p>
            <a:pPr marL="0" indent="0">
              <a:spcBef>
                <a:spcPts val="713"/>
              </a:spcBef>
              <a:buClr>
                <a:srgbClr val="F3A447"/>
              </a:buClr>
              <a:buNone/>
            </a:pPr>
            <a:r>
              <a:rPr lang="ru-RU" sz="2800" dirty="0" smtClean="0"/>
              <a:t>Переживание состояния радости, удовлетворения оттого, что результат, к которому личность стремилась в своей деятельности, либо совпал с её ожиданиями, надеждами, либо превзошёл их</a:t>
            </a:r>
            <a:endParaRPr lang="ru-RU" sz="2800" dirty="0" smtClean="0">
              <a:solidFill>
                <a:srgbClr val="000000"/>
              </a:solidFill>
              <a:ea typeface="Tw Cen MT" pitchFamily="34" charset="0"/>
              <a:cs typeface="Tw Cen MT" pitchFamily="34" charset="0"/>
              <a:sym typeface="Tw Cen MT" pitchFamily="34" charset="0"/>
            </a:endParaRPr>
          </a:p>
        </p:txBody>
      </p:sp>
      <p:sp>
        <p:nvSpPr>
          <p:cNvPr id="4" name="Rectangle 2"/>
          <p:cNvSpPr txBox="1">
            <a:spLocks/>
          </p:cNvSpPr>
          <p:nvPr/>
        </p:nvSpPr>
        <p:spPr bwMode="auto">
          <a:xfrm>
            <a:off x="4929190" y="1571612"/>
            <a:ext cx="3816349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19088" marR="0" lvl="0" indent="-319088" algn="l" defTabSz="914400" rtl="0" eaLnBrk="1" fontAlgn="base" latinLnBrk="0" hangingPunct="1">
              <a:lnSpc>
                <a:spcPct val="100000"/>
              </a:lnSpc>
              <a:spcBef>
                <a:spcPts val="713"/>
              </a:spcBef>
              <a:spcAft>
                <a:spcPct val="0"/>
              </a:spcAft>
              <a:buClr>
                <a:srgbClr val="F3A447"/>
              </a:buClr>
              <a:buSzPct val="60000"/>
              <a:buFont typeface="Wingdings" pitchFamily="2" charset="2"/>
              <a:buNone/>
              <a:tabLst/>
              <a:defRPr/>
            </a:pPr>
            <a:endParaRPr kumimoji="0" lang="ru-RU" sz="29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Tw Cen MT" pitchFamily="34" charset="0"/>
              <a:cs typeface="Tw Cen MT" pitchFamily="34" charset="0"/>
              <a:sym typeface="Tw Cen MT" pitchFamily="34" charset="0"/>
            </a:endParaRPr>
          </a:p>
        </p:txBody>
      </p:sp>
      <p:sp>
        <p:nvSpPr>
          <p:cNvPr id="5" name="Rectangle 2"/>
          <p:cNvSpPr txBox="1">
            <a:spLocks/>
          </p:cNvSpPr>
          <p:nvPr/>
        </p:nvSpPr>
        <p:spPr bwMode="auto">
          <a:xfrm>
            <a:off x="5072066" y="1571612"/>
            <a:ext cx="3857652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Bef>
                <a:spcPts val="713"/>
              </a:spcBef>
              <a:buClr>
                <a:srgbClr val="F3A447"/>
              </a:buClr>
              <a:buSzPct val="60000"/>
            </a:pPr>
            <a:r>
              <a:rPr lang="ru-RU" sz="2800" dirty="0" smtClean="0">
                <a:latin typeface="+mn-lt"/>
                <a:ea typeface="Times New Roman" pitchFamily="18" charset="0"/>
                <a:cs typeface="Times New Roman" pitchFamily="18" charset="0"/>
              </a:rPr>
              <a:t>Такое целенаправленное,</a:t>
            </a:r>
          </a:p>
          <a:p>
            <a:pPr lvl="0">
              <a:spcBef>
                <a:spcPts val="713"/>
              </a:spcBef>
              <a:buClr>
                <a:srgbClr val="F3A447"/>
              </a:buClr>
              <a:buSzPct val="60000"/>
            </a:pPr>
            <a:r>
              <a:rPr lang="ru-RU" sz="2800" dirty="0" smtClean="0">
                <a:latin typeface="+mn-lt"/>
                <a:ea typeface="Times New Roman" pitchFamily="18" charset="0"/>
                <a:cs typeface="Times New Roman" pitchFamily="18" charset="0"/>
              </a:rPr>
              <a:t> организованное сочетание условий, при которых создаётся возможность достичь значительных результатов в деятельности личности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713"/>
              </a:spcBef>
              <a:spcAft>
                <a:spcPct val="0"/>
              </a:spcAft>
              <a:buClr>
                <a:srgbClr val="F3A447"/>
              </a:buClr>
              <a:buSzPct val="60000"/>
              <a:buFont typeface="Wingdings" pitchFamily="2" charset="2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Tw Cen MT" pitchFamily="34" charset="0"/>
              <a:cs typeface="Tw Cen MT" pitchFamily="34" charset="0"/>
              <a:sym typeface="Tw Cen MT" pitchFamily="34" charset="0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0"/>
            <a:ext cx="40588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2285984" y="1000108"/>
            <a:ext cx="714380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6500826" y="1071546"/>
            <a:ext cx="714380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войная стрелка влево/вправо 10"/>
          <p:cNvSpPr/>
          <p:nvPr/>
        </p:nvSpPr>
        <p:spPr>
          <a:xfrm>
            <a:off x="3714744" y="3357562"/>
            <a:ext cx="1285884" cy="50006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фг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5D50839-5819-4DC3-97AB-406CC584637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фг</Template>
  <TotalTime>0</TotalTime>
  <Words>428</Words>
  <Application>Microsoft Office PowerPoint</Application>
  <PresentationFormat>Экран (4:3)</PresentationFormat>
  <Paragraphs>96</Paragraphs>
  <Slides>11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фг</vt:lpstr>
      <vt:lpstr>Слайд 1</vt:lpstr>
      <vt:lpstr>Психологические    составляющие при     формировании    ФГ</vt:lpstr>
      <vt:lpstr>Виды информации  по способу восприятия</vt:lpstr>
      <vt:lpstr>Память </vt:lpstr>
      <vt:lpstr>Организация самостоятельной деятельности учащихся </vt:lpstr>
      <vt:lpstr>Компоненты самоорганизации</vt:lpstr>
      <vt:lpstr>Взаимодействие  учителя и ученика</vt:lpstr>
      <vt:lpstr>Развитие саморегуляции</vt:lpstr>
      <vt:lpstr>Микроуспех  в учении</vt:lpstr>
      <vt:lpstr>Формула  микроуспеха</vt:lpstr>
      <vt:lpstr>Создание ситуации микроуспеха</vt:lpstr>
    </vt:vector>
  </TitlesOfParts>
  <Manager/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2013-11-07T03:06:30Z</dcterms:created>
  <dcterms:modified xsi:type="dcterms:W3CDTF">2013-12-14T03:08:41Z</dcterms:modified>
  <cp:version/>
</cp:coreProperties>
</file>