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2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8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5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9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4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BD84-439E-4BD3-BEB2-6C2452D3FC4A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3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816" y="366184"/>
            <a:ext cx="4742284" cy="1524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" pitchFamily="18" charset="0"/>
              </a:rPr>
              <a:t>Скоро </a:t>
            </a:r>
            <a:r>
              <a:rPr lang="ru-RU" b="1" dirty="0" smtClean="0">
                <a:latin typeface="Century" pitchFamily="18" charset="0"/>
              </a:rPr>
              <a:t>ЕНТ, как  надо  правильно  готовиться!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267744"/>
            <a:ext cx="6172200" cy="590047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kk-KZ" b="1" dirty="0" smtClean="0">
              <a:effectLst/>
              <a:latin typeface="Century" pitchFamily="18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600" b="1" dirty="0" smtClean="0">
                <a:effectLst/>
                <a:latin typeface="Century" pitchFamily="18" charset="0"/>
                <a:ea typeface="Calibri"/>
                <a:cs typeface="Times New Roman"/>
              </a:rPr>
              <a:t>Что такое ЕНТ?</a:t>
            </a:r>
            <a:endParaRPr lang="ru-RU" sz="1600" dirty="0">
              <a:latin typeface="Century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400" dirty="0" smtClean="0">
                <a:effectLst/>
                <a:latin typeface="Century" pitchFamily="18" charset="0"/>
                <a:ea typeface="Calibri"/>
                <a:cs typeface="Times New Roman"/>
              </a:rPr>
              <a:t>Это независимое от организаций образования государственная система оценки качества образования, основанная на новых технологиях, совмещающая итоговую государственную аттестацию выпускников школ и вступительные экзамены в колледжи и Вузы.</a:t>
            </a:r>
            <a:endParaRPr lang="ru-RU" sz="1400" dirty="0">
              <a:latin typeface="Century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600" b="1" dirty="0" smtClean="0">
                <a:effectLst/>
                <a:latin typeface="Century" pitchFamily="18" charset="0"/>
                <a:ea typeface="Calibri"/>
                <a:cs typeface="Times New Roman"/>
              </a:rPr>
              <a:t>Целью ЕНТ является        </a:t>
            </a:r>
            <a:r>
              <a:rPr lang="kk-KZ" sz="1400" dirty="0" smtClean="0">
                <a:effectLst/>
                <a:latin typeface="Century" pitchFamily="18" charset="0"/>
                <a:ea typeface="Calibri"/>
                <a:cs typeface="Times New Roman"/>
              </a:rPr>
              <a:t>создание системы внешней независимой оценки учебных достижений, </a:t>
            </a:r>
            <a:r>
              <a:rPr lang="kk-KZ" sz="1500" dirty="0" smtClean="0">
                <a:effectLst/>
                <a:latin typeface="Century" pitchFamily="18" charset="0"/>
                <a:ea typeface="Calibri"/>
                <a:cs typeface="Times New Roman"/>
              </a:rPr>
              <a:t>обеспечивающей высокое качество образования.</a:t>
            </a:r>
            <a:endParaRPr lang="ru-RU" sz="1500" dirty="0">
              <a:latin typeface="Century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4" name="i-main-pic" descr="Картинка 211 из 1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" y="-59921"/>
            <a:ext cx="1845741" cy="232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1" y="5940152"/>
            <a:ext cx="48965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996952" y="4716016"/>
            <a:ext cx="648072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880" y="1439540"/>
            <a:ext cx="4166220" cy="4506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" pitchFamily="18" charset="0"/>
              </a:rPr>
              <a:t>Рекомендации </a:t>
            </a:r>
            <a:r>
              <a:rPr lang="ru-RU" b="1" dirty="0" smtClean="0">
                <a:latin typeface="Century" pitchFamily="18" charset="0"/>
              </a:rPr>
              <a:t>психолога  по подготовки </a:t>
            </a:r>
            <a:r>
              <a:rPr lang="ru-RU" b="1" dirty="0">
                <a:latin typeface="Century" pitchFamily="18" charset="0"/>
              </a:rPr>
              <a:t>к </a:t>
            </a:r>
            <a:r>
              <a:rPr lang="ru-RU" b="1" dirty="0" smtClean="0">
                <a:latin typeface="Century" pitchFamily="18" charset="0"/>
              </a:rPr>
              <a:t>ЕНТ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555776"/>
            <a:ext cx="6172200" cy="60486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600" dirty="0" smtClean="0"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effectLst/>
                <a:latin typeface="Century" pitchFamily="18" charset="0"/>
                <a:ea typeface="Calibri"/>
                <a:cs typeface="Times New Roman"/>
              </a:rPr>
              <a:t>Для того чтобы в кризисной ситуации не терять головы, необходимо не ставить перед собой сверх задач для достижения сверх цели. Не стоит дожидаться, пока ситуация станет катастрофической. </a:t>
            </a:r>
            <a:endParaRPr lang="ru-RU" sz="14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effectLst/>
                <a:latin typeface="Century" pitchFamily="18" charset="0"/>
                <a:ea typeface="Calibri"/>
                <a:cs typeface="Times New Roman"/>
              </a:rPr>
              <a:t>Начинай готовиться к экзаменам заранее, понемногу, по частям, сохраняя спокойствие. Если очень трудно собрать с силами и с мыслями, постарайся запомнить сначала самое легкое, а потом переходи к изучению трудного материала.</a:t>
            </a:r>
            <a:endParaRPr lang="ru-RU" sz="14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effectLst/>
                <a:latin typeface="Century" pitchFamily="18" charset="0"/>
                <a:ea typeface="Calibri"/>
                <a:cs typeface="Times New Roman"/>
              </a:rPr>
              <a:t>Ежедневно выполняй упражнения, способствующие снятию внутреннего напряжения, усталости, достижению расслабления</a:t>
            </a:r>
            <a:r>
              <a:rPr lang="ru-RU" sz="1600" dirty="0" smtClean="0">
                <a:effectLst/>
                <a:latin typeface="Century" pitchFamily="18" charset="0"/>
                <a:ea typeface="Calibri"/>
                <a:cs typeface="Times New Roman"/>
              </a:rPr>
              <a:t>.</a:t>
            </a:r>
            <a:endParaRPr lang="ru-RU" sz="1600" dirty="0">
              <a:latin typeface="Century" pitchFamily="18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</a:pPr>
            <a:r>
              <a:rPr lang="kk-KZ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Организуй </a:t>
            </a:r>
            <a:r>
              <a:rPr lang="kk-KZ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правильно свое рабочее пространство. Поставь на стол предметы или картинку в желтой или фиолетовой тональности, поскольку эти цвета повышают интеллектуальную активность.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300" dirty="0">
              <a:latin typeface="Century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6588224"/>
            <a:ext cx="3024336" cy="221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" y="-29179"/>
            <a:ext cx="2755628" cy="29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366184"/>
            <a:ext cx="5894412" cy="821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" pitchFamily="18" charset="0"/>
              </a:rPr>
              <a:t/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/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Как </a:t>
            </a:r>
            <a:r>
              <a:rPr lang="ru-RU" b="1" dirty="0">
                <a:latin typeface="Century" pitchFamily="18" charset="0"/>
              </a:rPr>
              <a:t>развивать мышление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699793"/>
            <a:ext cx="6172200" cy="546842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1. Хочешь быть умным - научись разумно спрашивать, внимательно слушать, спокойно отвечать и молчать, когда нечего больше  сказать.</a:t>
            </a:r>
            <a:endParaRPr lang="ru-RU" sz="35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2. Знания невозможно приобрести без мыслительных усилий, но и само мышление невозможно без знаний.</a:t>
            </a:r>
            <a:endParaRPr lang="ru-RU" sz="35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3. Развивать мышление - это насыщать свой ум знаниями. </a:t>
            </a:r>
            <a:b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Источники знаний могут быть самыми разнообразными: школа, книги, телевидение, люди. Они дают информацию о предметах и явлениях, о человеке.</a:t>
            </a:r>
            <a:endParaRPr lang="ru-RU" sz="35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4. Мышление начинается с вопросов. Все открытия сделаны благодаря вопросам «Почему?» и «Как?». Учись ставить вопросы  и искать ответы на них.</a:t>
            </a:r>
            <a:endParaRPr lang="ru-RU" sz="35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5. Мышление активизируется тогда, когда готовы стандартные решения не дают возможности достичь желаемого результата. Поэтому для развития мышления важно формировать умение видеть предмет или явление с разных сторон, замечать новое в привычном.</a:t>
            </a:r>
            <a:endParaRPr lang="ru-RU" sz="35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6. Способность замечать в предмете или явлении различные признаки, сравнивать между собой или явления - необходимое   </a:t>
            </a:r>
            <a:b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свойство мышления.</a:t>
            </a:r>
            <a:endParaRPr lang="ru-RU" sz="35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7. Чем больше число признаков, сторон объекта видит человек, тем более гибко и совершенно его мышление. Это умение можно тренировать в играх на сообразительность, в решении логических задач и головоломок.</a:t>
            </a:r>
            <a:endParaRPr lang="ru-RU" sz="35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effectLst/>
                <a:latin typeface="Times New Roman"/>
                <a:ea typeface="Calibri"/>
                <a:cs typeface="Times New Roman"/>
              </a:rPr>
              <a:t>8. Непременное условие развития мышления - свободное изложение прочитанного, участие в  дискуссиях, активное использование письменной речи, пересказ другому того, что не до конца понимаешь сам.</a:t>
            </a:r>
            <a:endParaRPr lang="ru-RU" sz="35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5" name="Picture 4" descr="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1691680"/>
            <a:ext cx="4320480" cy="80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784" y="251520"/>
            <a:ext cx="5030316" cy="115212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Century" pitchFamily="18" charset="0"/>
              </a:rPr>
              <a:t/>
            </a:r>
            <a:br>
              <a:rPr lang="ru-RU" sz="1400" b="1" dirty="0" smtClean="0">
                <a:latin typeface="Century" pitchFamily="18" charset="0"/>
              </a:rPr>
            </a:br>
            <a:r>
              <a:rPr lang="ru-RU" sz="1400" b="1" dirty="0" smtClean="0">
                <a:latin typeface="Century" pitchFamily="18" charset="0"/>
              </a:rPr>
              <a:t/>
            </a:r>
            <a:br>
              <a:rPr lang="ru-RU" sz="1400" b="1" dirty="0" smtClean="0">
                <a:latin typeface="Century" pitchFamily="18" charset="0"/>
              </a:rPr>
            </a:br>
            <a:r>
              <a:rPr lang="ru-RU" sz="1400" dirty="0">
                <a:latin typeface="Century" pitchFamily="18" charset="0"/>
              </a:rPr>
              <a:t/>
            </a:r>
            <a:br>
              <a:rPr lang="ru-RU" sz="1400" dirty="0">
                <a:latin typeface="Century" pitchFamily="18" charset="0"/>
              </a:rPr>
            </a:br>
            <a:endParaRPr lang="ru-RU" sz="1400" dirty="0"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331640"/>
            <a:ext cx="6172200" cy="78123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3500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latin typeface="Century" pitchFamily="18" charset="0"/>
              </a:rPr>
              <a:t>Некоторые закономерности </a:t>
            </a:r>
            <a:r>
              <a:rPr lang="ru-RU" sz="4000" b="1" dirty="0" smtClean="0">
                <a:latin typeface="Century" pitchFamily="18" charset="0"/>
              </a:rPr>
              <a:t>запоминания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500" dirty="0" smtClean="0">
                <a:effectLst/>
                <a:latin typeface="Century" pitchFamily="18" charset="0"/>
                <a:ea typeface="Calibri"/>
                <a:cs typeface="Times New Roman"/>
              </a:rPr>
              <a:t>1. Трудность запоминания растет непропорционально объему. Большой отрывок учить полезнее, чем короткое изречение.</a:t>
            </a: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500" dirty="0" smtClean="0">
                <a:effectLst/>
                <a:latin typeface="Century" pitchFamily="18" charset="0"/>
                <a:ea typeface="Calibri"/>
                <a:cs typeface="Times New Roman"/>
              </a:rPr>
              <a:t>2. При одинаковой работе количество запоминаемого тем больше, чем выше степень понимания.</a:t>
            </a: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500" dirty="0" smtClean="0">
                <a:effectLst/>
                <a:latin typeface="Century" pitchFamily="18" charset="0"/>
                <a:ea typeface="Calibri"/>
                <a:cs typeface="Times New Roman"/>
              </a:rPr>
              <a:t>3. Распределенное заучивание лучше концентрированного. Лучше учить с перерывами, чем подряд, лучше понемногу, чем сразу.</a:t>
            </a: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500" dirty="0" smtClean="0">
                <a:effectLst/>
                <a:latin typeface="Century" pitchFamily="18" charset="0"/>
                <a:ea typeface="Calibri"/>
                <a:cs typeface="Times New Roman"/>
              </a:rPr>
              <a:t>4. Эффективнее больше времени тратить на повторение по памяти, чем на простое многократное чтение.</a:t>
            </a: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500" dirty="0" smtClean="0">
                <a:effectLst/>
                <a:latin typeface="Century" pitchFamily="18" charset="0"/>
                <a:ea typeface="Calibri"/>
                <a:cs typeface="Times New Roman"/>
              </a:rPr>
              <a:t>5. Если работаешь с двумя материалами - большим и поменьше, разумно начинать с большего.</a:t>
            </a: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500" dirty="0" smtClean="0">
                <a:effectLst/>
                <a:latin typeface="Century" pitchFamily="18" charset="0"/>
                <a:ea typeface="Calibri"/>
                <a:cs typeface="Times New Roman"/>
              </a:rPr>
              <a:t>6. Во сне человек не запоминает, но и не забывает</a:t>
            </a:r>
            <a:r>
              <a:rPr lang="ru-RU" sz="3500" b="1" dirty="0" smtClean="0">
                <a:effectLst/>
                <a:latin typeface="Century" pitchFamily="18" charset="0"/>
                <a:ea typeface="Calibri"/>
                <a:cs typeface="Times New Roman"/>
              </a:rPr>
              <a:t>   </a:t>
            </a:r>
          </a:p>
          <a:p>
            <a:pPr algn="just">
              <a:spcBef>
                <a:spcPts val="0"/>
              </a:spcBef>
            </a:pPr>
            <a:endParaRPr lang="ru-RU" sz="3500" b="1" dirty="0" smtClean="0">
              <a:solidFill>
                <a:prstClr val="black"/>
              </a:solidFill>
              <a:latin typeface="Century" pitchFamily="18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 smtClean="0">
              <a:solidFill>
                <a:prstClr val="black"/>
              </a:solidFill>
              <a:latin typeface="Century" pitchFamily="18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Что </a:t>
            </a:r>
            <a:r>
              <a:rPr lang="ru-RU" sz="4000" b="1" dirty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делать, если устали глаза</a:t>
            </a:r>
            <a:r>
              <a:rPr lang="ru-RU" sz="4000" b="1" dirty="0" smtClean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?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500" dirty="0">
              <a:solidFill>
                <a:prstClr val="black"/>
              </a:solidFill>
              <a:latin typeface="Century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В период подготовки к экзаменам увеличивается нагрузка на глаза. Если устали глаза, значит, устал и организм: ему может не хватить сил для выполнения экзаменационного задания. Нужно сделать так, чтобы глаза отдохнули. Выполни два любых упражнения: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посмотри </a:t>
            </a:r>
            <a:r>
              <a:rPr lang="ru-RU" sz="3500" dirty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попеременно вверх-вниз (25 секунд), влево-вправо (15 секунд</a:t>
            </a:r>
            <a:r>
              <a:rPr lang="ru-RU" sz="3500" dirty="0" smtClean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); </a:t>
            </a:r>
            <a:r>
              <a:rPr lang="ru-RU" sz="3500" dirty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напиши глазами свое имя, отчество, фамилию;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попеременно </a:t>
            </a:r>
            <a:r>
              <a:rPr lang="ru-RU" sz="3500" dirty="0">
                <a:solidFill>
                  <a:prstClr val="black"/>
                </a:solidFill>
                <a:latin typeface="Century" pitchFamily="18" charset="0"/>
                <a:ea typeface="Calibri"/>
                <a:cs typeface="Times New Roman"/>
              </a:rPr>
              <a:t>фиксируй взгляд на удаленном предмете (20 секунд), потом на листе бумаги перед собой (0 секунд), нарисуй квадрат, треугольник - сначала по часовой стрелке, потом в противоположную сторону.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500" dirty="0" smtClean="0">
                <a:effectLst/>
                <a:latin typeface="Century" pitchFamily="18" charset="0"/>
                <a:ea typeface="Calibri"/>
                <a:cs typeface="Times New Roman"/>
              </a:rPr>
              <a:t> </a:t>
            </a:r>
            <a:endParaRPr lang="ru-RU" sz="3500" dirty="0">
              <a:latin typeface="Century" pitchFamily="18" charset="0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2900" dirty="0"/>
          </a:p>
        </p:txBody>
      </p:sp>
      <p:pic>
        <p:nvPicPr>
          <p:cNvPr id="4" name="Picture 2" descr="H:\анимашки 1\big_smiles_1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179512"/>
            <a:ext cx="29523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3528"/>
            <a:ext cx="6172200" cy="84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6952" y="1331640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800" b="1" dirty="0" smtClean="0">
              <a:latin typeface="Century" pitchFamily="18" charset="0"/>
            </a:endParaRPr>
          </a:p>
          <a:p>
            <a:pPr algn="ctr"/>
            <a:r>
              <a:rPr lang="kk-KZ" sz="4800" b="1" dirty="0" smtClean="0">
                <a:latin typeface="Century" pitchFamily="18" charset="0"/>
              </a:rPr>
              <a:t>Успехов в новом учебном году!</a:t>
            </a:r>
            <a:endParaRPr lang="ru-RU" sz="4800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407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Скоро ЕНТ, как  надо  правильно  готовиться!</vt:lpstr>
      <vt:lpstr>Рекомендации психолога  по подготовки к ЕНТ</vt:lpstr>
      <vt:lpstr>  Как развивать мышление </vt:lpstr>
      <vt:lpstr>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2014-01-10T08:26:41Z</dcterms:created>
  <dcterms:modified xsi:type="dcterms:W3CDTF">2014-01-10T10:06:19Z</dcterms:modified>
</cp:coreProperties>
</file>