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297" r:id="rId23"/>
    <p:sldId id="393" r:id="rId24"/>
    <p:sldId id="4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66" d="100"/>
          <a:sy n="6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D03F-F6DA-4EF5-BEDC-72F0051DD51A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F429-E133-4EAE-B939-AB32008540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53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077EFC-2838-4A29-BAA2-BCDEA968CF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CB41-377F-4936-A174-C00BC5F65142}" type="datetimeFigureOut">
              <a:rPr lang="ru-RU" smtClean="0"/>
              <a:pPr/>
              <a:t>24.04.2012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4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5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6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Ученик\Мои документы\кадирова207\для слайда\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Қарағанды  қалалық білім бөлімі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844824"/>
            <a:ext cx="612067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Қарағанды қаласының білім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мекемелерінде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(2012ж.)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әдебиет пәндерінің оқытылу жағдайы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«2»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844824"/>
          <a:ext cx="84249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567"/>
                <a:gridCol w="2439913"/>
                <a:gridCol w="2223891"/>
                <a:gridCol w="1880565"/>
              </a:tblGrid>
              <a:tr h="1390105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пәндер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2009жыл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4271"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kk-KZ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тілі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№27 ОМ– 1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№87ОМ - 1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№41 ОМ– 1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№77 - 1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8370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3325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әдебиеттен оқушылардың қалалық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олимпиададағы нәтижесінің талдауы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(2008-2011ж.ж.)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1.Оқушылары төрт жыл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жүлделі орын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алған төмендегі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БМ: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№1, 3, 9, 45, 93, 97, 92, 39, 38 гимназия,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Техникалық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лицей,  №101МЛ, №57 МЛ,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№16, 52, 12, 6, 32, 18, 81, 68, 77, 36, 41ОМ.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8610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9268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әдебиеттен оқушылардың қалалық  олимпиададағы нәтижесінің талдауы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(2008-2011ж.ж.) 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2.Пән бойынша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олимпиадаға оқушыларын тұрақты дайындап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қатыстыратын ,жүлделі орын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мұғалімдер: </a:t>
            </a:r>
            <a:b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Грачева Д.А. (№9 гимназия),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АкульбековаН.З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(№39 гимназия),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Абишева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Е. (№92 гимназия), Курилина В. А. (№32ОМ),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Ибадельдаева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Ж.Р. (№92 гимназия), Скокова И.И. (№52ОМ), </a:t>
            </a:r>
            <a:r>
              <a:rPr lang="kk-KZ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мирхан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Н.З. (№12ОМ).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9634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Әдістемелік жұмыстар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қараша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Семинар  «Формирование исследовательской культуры учащихся на уроках русского языка и литературы»  №95МГ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әдебиет сабағы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 № 88ОМ.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мұғалім  БабенкоЖ.В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Желтоқсан.Сынып- шебері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әдебиет сабағы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№15ОМ.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мұғалім Амирхаирова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Г.Ж.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Семинар «Формирование лингвистических компетенций на    уроках русского языка и литературы». №18 ОМ.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Қаңтар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Семинар «Система подготовки к экзаменам и ЕНТ учащихся выпускных классов ». №45 гимназия.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612068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Ақпан.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 «Использование ИКТ на уроках». №77 ОМ.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шебері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«Заседание школьного пресс-центра». №21НМ.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мұғалім </a:t>
            </a:r>
            <a:b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Л.В. Горбунова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 «Освоение учениками компетенции «Уметь учиться»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уроках русского языка и литературы». №101МЛ.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сәуір.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 «Использование активных методов обучения на уроках русской литературы». №50 ОМ.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2132856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60648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Әдістемелік жұмыстар</a:t>
            </a:r>
            <a:endParaRPr lang="ru-RU" sz="32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682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507288" cy="698477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Әдістемелік іс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–шараларға қатысудың талдауы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Барлық іс-шараларға қатысқан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22, 42, 50, 53, 137.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қатысқандар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төмен емес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6, 8, 9, 10, 27, 32, 37, 51, 74, 76, 79, 81, 82, 83, 86, 134, 38.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қатысуы төмен </a:t>
            </a: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(2-3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): 1, 3, 4, 5, 11, 12, 18, 14, 17, 33, 35, 39, 40, 41, 43, 56, 52, 57, 59, 60, 68, 78, 85, ТЛ.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Бірде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қатыспаған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–№ 44.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Интерактивті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сабақтар: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№77 ОМ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мұғалім Текенова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А.М.),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(қаз.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№68ОМ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мұғалім Шакетаева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М.К.),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әдебиет (қаз.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 101МЛ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мұғалім Рыспай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С.А.),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(қаз.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 17 ОМ(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мұғалім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Варакина Е.П.),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(қаз.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 18 ОМ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мұғалім Ашимова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Г.А.),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(қаз.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Қатысқан сабақтар</a:t>
            </a:r>
            <a:endParaRPr lang="ru-RU" sz="5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ұйымдарының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(61, 66, 38, 46, 30, 53, 93)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аттестациясының аясында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2011ж.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қарашадан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жылдың сәуір аралығында  орыс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әдебиеттен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оның ішінде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қазақ сыныптарының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 –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сабағына қатысып талдау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60648"/>
            <a:ext cx="8643966" cy="633670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Сабақтарға қатысуда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Сабақтарын жоғары кәсіби  деңгейде өткізген мұғалімдер: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Гирш Ирина Леонидовна (№ 30ОМ),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Моисеенко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Любовь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Вильгельмовна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(№ 46ОМ),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Щербакова Лидия Анатольевна (№ 53МЛ)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Терентьева Ирина Юрьевна (№ 53МЛ)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Дыдышко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Варвара Васильевна (  №38 гимназия)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Кунанова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Маулида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Аханбековна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(№ 61ОМ)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Когай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Яна Александровна (№ 61ОМ)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Дашкова Евгения Ивановна (№66ОМ)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Долгова Татьяна Владимировна (О№ 66ОМ)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Арынбекова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Дарига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Макутовна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(93 гимназия)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Федоров Николай Петрович (93 гимназия)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60648"/>
            <a:ext cx="8643966" cy="63367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Сабақтарға  қатысуда</a:t>
            </a: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Қатаң ескертулер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төмендегі мұғалімдерге жасалды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Тусенова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Қарлан Сатыбалдиевна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(№ 66 ОМ: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еңбек өтілімі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- 16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санатсыз,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сыныптардағы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оқытуда теориялық қателер жіберуі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Жмур Александр Анатольевна (№ 46ОМ, еңбек өтілімі- 34 жыл, 2 санат, орыс сыныптарында –  әдістемелік сипаттағы қателер жіберді).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Ученик\Мои документы\кадирова207\для слайда\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10026"/>
            <a:ext cx="8286808" cy="729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5-11сыныптарда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әдебиетті оқыту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берудің Мемлекеттік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стандартының негізінде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жасалған оқу пәндері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», «Русская речь» (МЖБС-2010)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жүргізілуде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5-11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оқушыларын оқытуда қосымша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2011-2012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оқу жылында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ҚР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ұйымдарындағы негізгі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пәндерді оқыту ерекшеліктері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әдістемелік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нұсқау хатында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ұсынылған оқу құралдары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бағдарламалары басшылыққа алынған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2706" name="Презентация" r:id="rId3" imgW="4198635" imgH="3150105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507288" cy="36724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kk-KZ" sz="3600" b="1" i="1" u="sng" dirty="0" smtClean="0">
                <a:latin typeface="Times New Roman" pitchFamily="18" charset="0"/>
                <a:cs typeface="Times New Roman" pitchFamily="18" charset="0"/>
              </a:rPr>
              <a:t> БМ басшылары орыс тілі және әдебиет сабақтарына қатысқанда төмендегі нұсқауларды еске алулары қажет :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.Әр сабақта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үй тапсырмаларын тексеру;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тілінің   әр сабағында сөздіктер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орфографиялық жұмыстарда, сөйлемдердің синтаксистік талдауында, орта буында  – тақта алдында өз ойларын жеткізуге;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Инновациялық БМ-де 7-8 минут білімді, тереңдетіп кеңейту мен оза дамытуға;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784221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3730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2348880"/>
            <a:ext cx="8507288" cy="482453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әдістер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түрлерді қолдануға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Оқушылардың ойлауын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оқулық бетінің көшірмесін жасамай, интерактивті құралдарды пайдалануға;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жұмыстарының бағалар қоюмен шектелмеуге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Қазақ тілінде оқытылатын бастауыштардың (3-4 )гимназиялық сыныптарында оза оқытуды енгізуге; </a:t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8. Жоғары бағаламауға!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kk-KZ" sz="3600" b="1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7" name="Презентация" r:id="rId3" imgW="4570532" imgH="3427608" progId="PowerPoint.Show.12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08012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МІБ –</a:t>
            </a:r>
            <a:r>
              <a:rPr lang="ru-RU" b="1" dirty="0" err="1" smtClean="0">
                <a:latin typeface="Monotype Corsiva" pitchFamily="66" charset="0"/>
              </a:rPr>
              <a:t>ды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жоспарлауда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ескеру</a:t>
            </a:r>
            <a:r>
              <a:rPr lang="ru-RU" b="1" dirty="0" smtClean="0">
                <a:latin typeface="Monotype Corsiva" pitchFamily="66" charset="0"/>
              </a:rPr>
              <a:t>  </a:t>
            </a:r>
            <a:r>
              <a:rPr lang="ru-RU" b="1" i="1" dirty="0" err="1" smtClean="0">
                <a:latin typeface="Monotype Corsiva" pitchFamily="66" charset="0"/>
              </a:rPr>
              <a:t>қ</a:t>
            </a:r>
            <a:r>
              <a:rPr lang="ru-RU" b="1" dirty="0" err="1" smtClean="0">
                <a:latin typeface="Monotype Corsiva" pitchFamily="66" charset="0"/>
              </a:rPr>
              <a:t>ажет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19256" cy="561662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kk-KZ" sz="2400" b="1" i="1" dirty="0" smtClean="0"/>
              <a:t> Гуманитарлық  циклдың әдістемелік бірлестіктерін және кафедралардың іс-әрекеттерін бақылауда төмендегі сұрақтарға баса назар аудару қажет: </a:t>
            </a:r>
            <a:endParaRPr lang="ru-RU" sz="2400" b="1" i="1" dirty="0" smtClean="0"/>
          </a:p>
          <a:p>
            <a:pPr lvl="0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Өзара сабақтарға қатысу  (үнемі жалған жүргізіледі),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 педагогтың жекелей өсуі (өзіндік білім көтеру картасы,шағын -семинарлар, зерттеушілік жұмыстар және т.б.) сәуір-мамырда  нақты нәтижесімен шығу,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  әдістемесінде:өнімділік,білімділік.құзырлылықты дамыту деңгейіне өту,сабақтарда денсаулық сақтау технологиясын  қолдану.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7762" name="Презентация" r:id="rId3" imgW="4201532" imgH="3151545" progId="PowerPoint.Show.12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МІБ-ды</a:t>
            </a:r>
            <a:r>
              <a:rPr lang="ru-RU" b="1" dirty="0" smtClean="0">
                <a:latin typeface="Monotype Corsiva" pitchFamily="66" charset="0"/>
              </a:rPr>
              <a:t>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err="1" smtClean="0">
                <a:latin typeface="Monotype Corsiva" pitchFamily="66" charset="0"/>
              </a:rPr>
              <a:t>жоспарлауда</a:t>
            </a:r>
            <a:r>
              <a:rPr lang="ru-RU" b="1" dirty="0" smtClean="0">
                <a:latin typeface="Monotype Corsiva" pitchFamily="66" charset="0"/>
              </a:rPr>
              <a:t>  </a:t>
            </a:r>
            <a:r>
              <a:rPr lang="ru-RU" b="1" dirty="0" err="1" smtClean="0">
                <a:latin typeface="Monotype Corsiva" pitchFamily="66" charset="0"/>
              </a:rPr>
              <a:t>ескеру</a:t>
            </a:r>
            <a:r>
              <a:rPr lang="ru-RU" b="1" dirty="0" smtClean="0">
                <a:latin typeface="Monotype Corsiva" pitchFamily="66" charset="0"/>
              </a:rPr>
              <a:t>  </a:t>
            </a:r>
            <a:r>
              <a:rPr lang="ru-RU" b="1" i="1" dirty="0" err="1" smtClean="0">
                <a:latin typeface="Monotype Corsiva" pitchFamily="66" charset="0"/>
              </a:rPr>
              <a:t>қ</a:t>
            </a:r>
            <a:r>
              <a:rPr lang="ru-RU" b="1" dirty="0" err="1" smtClean="0">
                <a:latin typeface="Monotype Corsiva" pitchFamily="66" charset="0"/>
              </a:rPr>
              <a:t>ажет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Орыс және қазақ сыныптарында жұмыс істейтін орыс тілі мұғалімдерді бір әдістемелік құрылымға біріктіру;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Осымен қатар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Қалалық семинарларды, кеңестерді,ашық сабақтарды мұғалімдерге дер уақытында хабарлап отыру.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Мұғалімдер арасында тақырыптық нұсқаулар және бақылау-тестік тапсырмалар,әдістемелік құралдар,бағдарламалар дайындауда белсендендіру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9810" name="Презентация" r:id="rId3" imgW="4201532" imgH="3151545" progId="PowerPoint.Show.12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960"/>
            <a:ext cx="8229600" cy="352839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kk-KZ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Назарларыңызға, Рахмет. </a:t>
            </a:r>
          </a:p>
          <a:p>
            <a:pPr algn="ctr">
              <a:lnSpc>
                <a:spcPct val="80000"/>
              </a:lnSpc>
            </a:pPr>
            <a:endParaRPr lang="ru-RU" sz="5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1080120"/>
          </a:xfrm>
        </p:spPr>
        <p:txBody>
          <a:bodyPr>
            <a:noAutofit/>
          </a:bodyPr>
          <a:lstStyle/>
          <a:p>
            <a:pPr marL="180975" indent="-180975" algn="ctr">
              <a:lnSpc>
                <a:spcPct val="9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әдебиет мұғалімдерінің сапалық құрамы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06" y="1844823"/>
          <a:ext cx="8964494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05"/>
                <a:gridCol w="762037"/>
                <a:gridCol w="640321"/>
                <a:gridCol w="640321"/>
                <a:gridCol w="640321"/>
                <a:gridCol w="640321"/>
                <a:gridCol w="478560"/>
                <a:gridCol w="648072"/>
                <a:gridCol w="648072"/>
                <a:gridCol w="648072"/>
                <a:gridCol w="648072"/>
                <a:gridCol w="648072"/>
                <a:gridCol w="648072"/>
                <a:gridCol w="755576"/>
              </a:tblGrid>
              <a:tr h="1871104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лық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мұғалім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Бірінші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санатты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Санатсыз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Жоғбіл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імді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Жоғ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біл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аяқ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тамаған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795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лы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ғы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лы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ғы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лы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ғы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Бар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лы</a:t>
                      </a: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ғы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0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marL="180975" indent="-180975" algn="ctr">
              <a:lnSpc>
                <a:spcPct val="90000"/>
              </a:lnSpc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әдебиет мұғалімдерінің сапалық құрамы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628800"/>
          <a:ext cx="864096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08"/>
                <a:gridCol w="698528"/>
                <a:gridCol w="648072"/>
                <a:gridCol w="576064"/>
                <a:gridCol w="576064"/>
                <a:gridCol w="576064"/>
                <a:gridCol w="720080"/>
                <a:gridCol w="576064"/>
                <a:gridCol w="720080"/>
                <a:gridCol w="576064"/>
                <a:gridCol w="504056"/>
                <a:gridCol w="718965"/>
                <a:gridCol w="690415"/>
                <a:gridCol w="534836"/>
              </a:tblGrid>
              <a:tr h="15400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Оқытылу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тілі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Бар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лық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мұғалім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Бірінші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Екінші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сыз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Жоғбіл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імді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Жоғ</a:t>
                      </a:r>
                    </a:p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біл</a:t>
                      </a:r>
                    </a:p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аяқ</a:t>
                      </a:r>
                    </a:p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тама</a:t>
                      </a:r>
                    </a:p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ған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93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4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қаз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86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Ара</a:t>
                      </a:r>
                    </a:p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әдебиеттен ұлгерім мен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ның  жалпы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қалалық көрсеткіші</a:t>
            </a:r>
            <a:endParaRPr lang="ru-RU" sz="3600" dirty="0" smtClean="0"/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/>
              <a:t>по русскому языку и русской литературе </a:t>
            </a:r>
            <a:endParaRPr lang="ru-RU" sz="2800" dirty="0" smtClean="0"/>
          </a:p>
          <a:p>
            <a:r>
              <a:rPr lang="ru-RU" sz="2800" b="1" dirty="0" smtClean="0"/>
              <a:t>за 1 полугодие 2008-2011</a:t>
            </a: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276873"/>
          <a:ext cx="8496943" cy="43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350"/>
                <a:gridCol w="1250406"/>
                <a:gridCol w="1429036"/>
                <a:gridCol w="955367"/>
                <a:gridCol w="1237827"/>
                <a:gridCol w="911750"/>
                <a:gridCol w="1194207"/>
              </a:tblGrid>
              <a:tr h="897723">
                <a:tc rowSpan="2"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пәндер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67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үлгерім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сапа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үлгерім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сапа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үлгерім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сапа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437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kk-KZ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тілі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437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 әдебиет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marL="324000" algn="ctr"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оқу жылының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1-ші жарты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жылдығындағы 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оқытылатын жалпы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мектептердегі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әдебиет пәндерінің үлгерімі 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сапасының көрсеткіші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/>
              <a:t>по русскому языку и русской литературе </a:t>
            </a:r>
            <a:endParaRPr lang="ru-RU" sz="2800" dirty="0" smtClean="0"/>
          </a:p>
          <a:p>
            <a:r>
              <a:rPr lang="ru-RU" sz="2800" b="1" dirty="0" smtClean="0"/>
              <a:t>за 1 полугодие 2008-2011</a:t>
            </a: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429000"/>
          <a:ext cx="849694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76"/>
                <a:gridCol w="3562373"/>
                <a:gridCol w="2915895"/>
              </a:tblGrid>
              <a:tr h="921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пәндер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үлгерім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сапа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kk-KZ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тілі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17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 әдебиет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2011-2012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оқу жылының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1-ші жарты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жылындағы қазақ тілінде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оқытылатын мектептердегі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әдебиет пәндерінің үлгерімі 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сапасының көрсеткіші</a:t>
            </a:r>
            <a:endParaRPr lang="ru-RU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212977"/>
          <a:ext cx="849694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76"/>
                <a:gridCol w="3562373"/>
                <a:gridCol w="2915895"/>
              </a:tblGrid>
              <a:tr h="713228">
                <a:tc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пәндер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үлгерім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сапа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kk-KZ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тілі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4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  әдебиет</a:t>
                      </a:r>
                      <a:endParaRPr lang="ru-RU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оқу жылының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1-ші жарты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жылындағы инновациялық 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мекемелеріндегі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әдебиет пәндерінің үлгерімі 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сапасының көрсеткіші</a:t>
            </a:r>
            <a:endParaRPr lang="ru-RU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068960"/>
          <a:ext cx="8496944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76"/>
                <a:gridCol w="3562373"/>
                <a:gridCol w="2915895"/>
              </a:tblGrid>
              <a:tr h="964877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пәндер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%үлгерім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%сапа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77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тілі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774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әдебиет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Орыс тілінен ҰБТ нәтижесінің талдауы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807331"/>
          <a:ext cx="8784976" cy="453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903"/>
                <a:gridCol w="1255258"/>
                <a:gridCol w="1329097"/>
                <a:gridCol w="1255258"/>
                <a:gridCol w="1255258"/>
                <a:gridCol w="1402936"/>
                <a:gridCol w="1327266"/>
              </a:tblGrid>
              <a:tr h="593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пән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дер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2008-2009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жылы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жылы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 жылы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5202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қалалық</a:t>
                      </a:r>
                    </a:p>
                    <a:p>
                      <a:pPr algn="ctr"/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ұпай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Таңдал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ған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қалалық</a:t>
                      </a:r>
                    </a:p>
                    <a:p>
                      <a:pPr algn="ctr"/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ұпай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Таңдал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ған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қалалық</a:t>
                      </a:r>
                    </a:p>
                    <a:p>
                      <a:pPr algn="ctr"/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ұпай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Таңдал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ған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8855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Орыс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тілі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Жоғары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гимназия 97 (21,4), 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төменгі–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(11,3)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Жоғары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гимназия 97 (22), 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төменгі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4 (9,9)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Жоғары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гимназия 93 (21,4), 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төменгі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14 (11,5)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856</Words>
  <Application>Microsoft Office PowerPoint</Application>
  <PresentationFormat>Экран (4:3)</PresentationFormat>
  <Paragraphs>310</Paragraphs>
  <Slides>24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Презентация</vt:lpstr>
      <vt:lpstr>  Қарағанды  қалалық білім бөлімі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Орыс тілі мен әдебиеттен оқушылардың қалалық   олимпиададағы нәтижесінің талдауы (2008-2011ж.ж.)   1.Оқушылары төрт жыл ішінде жүлделі орын алған төмендегі БМ:   №1, 3, 9, 45, 93, 97, 92, 39, 38 гимназия, Техникалық лицей,  №101МЛ, №57 МЛ,  №16, 52, 12, 6, 32, 18, 81, 68, 77, 36, 41ОМ.    </vt:lpstr>
      <vt:lpstr>     Орыс тілі мен әдебиеттен оқушылардың қалалық  олимпиададағы нәтижесінің талдауы (2008-2011ж.ж.)  2.Пән бойынша олимпиадаға оқушыларын тұрақты дайындап қатыстыратын ,жүлделі орын алатын  мұғалімдер:  Грачева Д.А. (№9 гимназия), АкульбековаН.З. (№39 гимназия), Абишева Т. Е. (№92 гимназия), Курилина В. А. (№32ОМ), Ибадельдаева Ж.Р. (№92 гимназия), Скокова И.И. (№52ОМ), Әмирхан Н.З. (№12ОМ).    </vt:lpstr>
      <vt:lpstr>Әдістемелік жұмыстар  қараша Семинар  «Формирование исследовательской культуры учащихся на уроках русского языка и литературы»  №95МГ            Орыс әдебиет сабағы.  № 88ОМ. мұғалім  БабенкоЖ.В.  Желтоқсан.Сынып- шебері Орыс әдебиет сабағы  №15ОМ. мұғалім Амирхаирова Г.Ж.             Семинар «Формирование лингвистических компетенций на    уроках русского языка и литературы». №18 ОМ. Қаңтар. Семинар «Система подготовки к экзаменам и ЕНТ учащихся выпускных классов ». №45 гимназия.     </vt:lpstr>
      <vt:lpstr>    Ақпан. Семинар «Использование ИКТ на уроках». №77 ОМ.              Сынып- шебері «Заседание школьного пресс-центра». №21НМ. мұғалім  Л.В. Горбунова  наурыз. Семинар «Освоение учениками компетенции «Уметь учиться» на уроках русского языка и литературы». №101МЛ. сәуір. Семинар «Использование активных методов обучения на уроках русской литературы». №50 ОМ.      </vt:lpstr>
      <vt:lpstr>Әдістемелік іс –шараларға қатысудың талдауы Барлық іс-шараларға қатысқан БМ : 22, 42, 50, 53, 137.  Белсенді қатысқандар(5 рет төмен емес): 6, 8, 9, 10, 27, 32, 37, 51, 74, 76, 79, 81, 82, 83, 86, 134, 38. қатысуы төмен  (2-3): 1, 3, 4, 5, 11, 12, 18, 14, 17, 33, 35, 39, 40, 41, 43, 56, 52, 57, 59, 60, 68, 78, 85, ТЛ. Бірде рет қатыспаған  –№ 44.       </vt:lpstr>
      <vt:lpstr>Слайд 16</vt:lpstr>
      <vt:lpstr>Слайд 17</vt:lpstr>
      <vt:lpstr>Слайд 18</vt:lpstr>
      <vt:lpstr>Слайд 19</vt:lpstr>
      <vt:lpstr> БМ басшылары орыс тілі және әдебиет сабақтарына қатысқанда төмендегі нұсқауларды еске алулары қажет :   1.Әр сабақта – үй тапсырмаларын тексеру;   2. Орыс тілінің   әр сабағында сөздіктер мен   орфографиялық жұмыстарда, сөйлемдердің синтаксистік талдауында, орта буында  – тақта алдында өз ойларын жеткізуге;   3.   Инновациялық БМ-де 7-8 минут білімді, тереңдетіп кеңейту мен оза дамытуға;       </vt:lpstr>
      <vt:lpstr>  4.  Белсенді  әдістер мен түрлерді қолдануға; 5. Оқушылардың ойлауын дамыту мақсатында  оқулық бетінің көшірмесін жасамай, интерактивті құралдарды пайдалануға; 6. Орыс тілінде жазба жұмыстарының бағалар қоюмен шектелмеуге;  7. Қазақ тілінде оқытылатын бастауыштардың (3-4 )гимназиялық сыныптарында оза оқытуды енгізуге;  8. Жоғары бағаламауға!             </vt:lpstr>
      <vt:lpstr>МІБ –ды жоспарлауда ескеру  қажет</vt:lpstr>
      <vt:lpstr> МІБ-ды  жоспарлауда  ескеру  қажет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города Караганды </dc:title>
  <dc:creator>user</dc:creator>
  <cp:lastModifiedBy>Павенл</cp:lastModifiedBy>
  <cp:revision>386</cp:revision>
  <dcterms:created xsi:type="dcterms:W3CDTF">2012-02-16T08:27:34Z</dcterms:created>
  <dcterms:modified xsi:type="dcterms:W3CDTF">2012-04-24T16:24:06Z</dcterms:modified>
</cp:coreProperties>
</file>