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6"/>
  </p:notesMasterIdLst>
  <p:sldIdLst>
    <p:sldId id="382" r:id="rId4"/>
    <p:sldId id="38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34" autoAdjust="0"/>
    <p:restoredTop sz="94660"/>
  </p:normalViewPr>
  <p:slideViewPr>
    <p:cSldViewPr>
      <p:cViewPr varScale="1">
        <p:scale>
          <a:sx n="85" d="100"/>
          <a:sy n="85" d="100"/>
        </p:scale>
        <p:origin x="-78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66858-6533-47C5-A008-48B7E0B61016}" type="datetimeFigureOut">
              <a:rPr lang="en-US" smtClean="0"/>
              <a:pPr/>
              <a:t>11/19/2013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55B13B-AB11-4E77-BAA8-F3086792A4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77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52" y="1905001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50" y="4344989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4"/>
            <a:ext cx="8382000" cy="2135969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Заголовок и объект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4"/>
            <a:ext cx="8382000" cy="2135969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Текст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9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5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5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пользуется для слайдов с кодом программного обеспеч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722313" y="1905001"/>
            <a:ext cx="8040688" cy="21082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9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5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5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135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135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757803"/>
            <a:ext cx="41148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981" y="1757803"/>
            <a:ext cx="411701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5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: печать с использованием оттенков сер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9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412876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9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2" y="1905001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9"/>
            <a:ext cx="8382000" cy="6592574"/>
          </a:xfrm>
        </p:spPr>
        <p:txBody>
          <a:bodyPr/>
          <a:lstStyle/>
          <a:p>
            <a:r>
              <a:rPr lang="ru-RU" sz="1200" dirty="0">
                <a:effectLst/>
              </a:rPr>
              <a:t/>
            </a:r>
            <a:br>
              <a:rPr lang="ru-RU" sz="1200" dirty="0">
                <a:effectLst/>
              </a:rPr>
            </a:br>
            <a:r>
              <a:rPr lang="ru-RU" sz="1200" b="1" dirty="0">
                <a:effectLst/>
              </a:rPr>
              <a:t> </a:t>
            </a:r>
            <a:r>
              <a:rPr lang="ru-RU" sz="2800" b="1" dirty="0">
                <a:solidFill>
                  <a:srgbClr val="FF0000"/>
                </a:solidFill>
                <a:effectLst/>
              </a:rPr>
              <a:t>Эссе  </a:t>
            </a:r>
            <a:r>
              <a:rPr lang="ru-RU" sz="2800" b="1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b="1" dirty="0" smtClean="0">
                <a:solidFill>
                  <a:srgbClr val="FF0000"/>
                </a:solidFill>
                <a:effectLst/>
              </a:rPr>
            </a:br>
            <a:r>
              <a:rPr lang="ru-RU" sz="2800" b="1" dirty="0" smtClean="0">
                <a:solidFill>
                  <a:srgbClr val="FF0000"/>
                </a:solidFill>
                <a:effectLst/>
              </a:rPr>
              <a:t>«</a:t>
            </a:r>
            <a:r>
              <a:rPr lang="ru-RU" sz="2800" b="1" dirty="0">
                <a:solidFill>
                  <a:srgbClr val="FF0000"/>
                </a:solidFill>
                <a:effectLst/>
              </a:rPr>
              <a:t>Педагог-психолог в  современном мире</a:t>
            </a:r>
            <a:r>
              <a:rPr lang="ru-RU" sz="2800" b="1" dirty="0" smtClean="0">
                <a:solidFill>
                  <a:srgbClr val="FF0000"/>
                </a:solidFill>
                <a:effectLst/>
              </a:rPr>
              <a:t>»</a:t>
            </a:r>
            <a:br>
              <a:rPr lang="ru-RU" sz="2800" b="1" dirty="0" smtClean="0">
                <a:solidFill>
                  <a:srgbClr val="FF0000"/>
                </a:solidFill>
                <a:effectLst/>
              </a:rPr>
            </a:br>
            <a:r>
              <a:rPr lang="ru-RU" sz="2800" b="1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b="1" dirty="0" smtClean="0">
                <a:solidFill>
                  <a:srgbClr val="FF0000"/>
                </a:solidFill>
                <a:effectLst/>
              </a:rPr>
            </a:br>
            <a:r>
              <a:rPr lang="ru-RU" sz="2800" b="1" dirty="0">
                <a:solidFill>
                  <a:srgbClr val="FF0000"/>
                </a:solidFill>
                <a:effectLst/>
              </a:rPr>
              <a:t/>
            </a:r>
            <a:br>
              <a:rPr lang="ru-RU" sz="2800" b="1" dirty="0">
                <a:solidFill>
                  <a:srgbClr val="FF0000"/>
                </a:solidFill>
                <a:effectLst/>
              </a:rPr>
            </a:br>
            <a:r>
              <a:rPr lang="ru-RU" sz="2800" b="1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800" b="1" dirty="0" smtClean="0">
                <a:solidFill>
                  <a:srgbClr val="FF0000"/>
                </a:solidFill>
                <a:effectLst/>
              </a:rPr>
            </a:br>
            <a:r>
              <a:rPr lang="ru-RU" sz="2800" b="1" dirty="0">
                <a:solidFill>
                  <a:schemeClr val="bg1"/>
                </a:solidFill>
                <a:effectLst/>
              </a:rPr>
              <a:t/>
            </a:r>
            <a:br>
              <a:rPr lang="ru-RU" sz="2800" b="1" dirty="0">
                <a:solidFill>
                  <a:schemeClr val="bg1"/>
                </a:solidFill>
                <a:effectLst/>
              </a:rPr>
            </a:br>
            <a:r>
              <a:rPr lang="ru-RU" sz="2000" b="1" dirty="0">
                <a:solidFill>
                  <a:schemeClr val="bg1"/>
                </a:solidFill>
                <a:effectLst/>
              </a:rPr>
              <a:t>«Чтобы перевернуть мир, </a:t>
            </a:r>
            <a:r>
              <a:rPr lang="ru-RU" sz="2000" b="1" dirty="0" smtClean="0">
                <a:solidFill>
                  <a:schemeClr val="bg1"/>
                </a:solidFill>
                <a:effectLst/>
              </a:rPr>
              <a:t>достаточно перевернуть </a:t>
            </a:r>
            <a:r>
              <a:rPr lang="ru-RU" sz="2000" b="1" dirty="0">
                <a:solidFill>
                  <a:schemeClr val="bg1"/>
                </a:solidFill>
                <a:effectLst/>
              </a:rPr>
              <a:t>представления людей об  этом мире»         </a:t>
            </a:r>
            <a:r>
              <a:rPr lang="ru-RU" sz="1200" b="1" dirty="0">
                <a:solidFill>
                  <a:schemeClr val="bg1"/>
                </a:solidFill>
                <a:effectLst/>
              </a:rPr>
              <a:t>                                                                                                         </a:t>
            </a:r>
            <a:r>
              <a:rPr lang="ru-RU" sz="1200" dirty="0">
                <a:solidFill>
                  <a:schemeClr val="bg1"/>
                </a:solidFill>
                <a:effectLst/>
              </a:rPr>
              <a:t/>
            </a:r>
            <a:br>
              <a:rPr lang="ru-RU" sz="1200" dirty="0">
                <a:solidFill>
                  <a:schemeClr val="bg1"/>
                </a:solidFill>
                <a:effectLst/>
              </a:rPr>
            </a:br>
            <a:r>
              <a:rPr lang="ru-RU" sz="1200" b="1" dirty="0">
                <a:solidFill>
                  <a:schemeClr val="bg1"/>
                </a:solidFill>
                <a:effectLst/>
              </a:rPr>
              <a:t> </a:t>
            </a:r>
            <a:r>
              <a:rPr lang="ru-RU" sz="1200" dirty="0">
                <a:solidFill>
                  <a:schemeClr val="bg1"/>
                </a:solidFill>
                <a:effectLst/>
              </a:rPr>
              <a:t/>
            </a:r>
            <a:br>
              <a:rPr lang="ru-RU" sz="1200" dirty="0">
                <a:solidFill>
                  <a:schemeClr val="bg1"/>
                </a:solidFill>
                <a:effectLst/>
              </a:rPr>
            </a:br>
            <a:r>
              <a:rPr lang="ru-RU" sz="1200" b="1" dirty="0">
                <a:solidFill>
                  <a:schemeClr val="bg1"/>
                </a:solidFill>
                <a:effectLst/>
              </a:rPr>
              <a:t>А. Миллер</a:t>
            </a:r>
            <a:r>
              <a:rPr lang="ru-RU" sz="1200" dirty="0">
                <a:solidFill>
                  <a:schemeClr val="bg1"/>
                </a:solidFill>
                <a:effectLst/>
              </a:rPr>
              <a:t/>
            </a:r>
            <a:br>
              <a:rPr lang="ru-RU" sz="1200" dirty="0">
                <a:solidFill>
                  <a:schemeClr val="bg1"/>
                </a:solidFill>
                <a:effectLst/>
              </a:rPr>
            </a:br>
            <a:r>
              <a:rPr lang="ru-RU" sz="1200" dirty="0">
                <a:solidFill>
                  <a:schemeClr val="bg1"/>
                </a:solidFill>
                <a:effectLst/>
              </a:rPr>
              <a:t> </a:t>
            </a:r>
            <a:r>
              <a:rPr lang="ru-RU" sz="1600" dirty="0">
                <a:solidFill>
                  <a:schemeClr val="bg1"/>
                </a:solidFill>
                <a:effectLst/>
              </a:rPr>
              <a:t/>
            </a:r>
            <a:br>
              <a:rPr lang="ru-RU" sz="1600" dirty="0">
                <a:solidFill>
                  <a:schemeClr val="bg1"/>
                </a:solidFill>
                <a:effectLst/>
              </a:rPr>
            </a:br>
            <a:r>
              <a:rPr lang="ru-RU" sz="1600" dirty="0">
                <a:solidFill>
                  <a:schemeClr val="bg1"/>
                </a:solidFill>
                <a:effectLst/>
              </a:rPr>
              <a:t>В жизни каждого человека наступает момент принятия важных решений, которые определяют его дальнейший путь. Я вспоминаю тот момент, когда впервые в моей голове промелькнуло смутное желание стать психологом.  В то время я уже  работала старшим воспитателем  ясли сада.  Время шло. И вот, после долгих поисков ответов на жизненные вопросы я наконец, сделала свой выбор.  И выбор мой был в пользу будущих поколений. Да-да, тех самых, что сегодня идут в садик, крепко держа за руку маму или папу. Чтобы у них-то точно получилось построить собственные счастливые семьи и передать эту модель своим детям. И те, в свою очередь смогли бы вырастить здоровых, уверенных в себе и счастливых детей!</a:t>
            </a:r>
            <a:br>
              <a:rPr lang="ru-RU" sz="1600" dirty="0">
                <a:solidFill>
                  <a:schemeClr val="bg1"/>
                </a:solidFill>
                <a:effectLst/>
              </a:rPr>
            </a:br>
            <a:r>
              <a:rPr lang="ru-RU" sz="1600" dirty="0">
                <a:solidFill>
                  <a:schemeClr val="bg1"/>
                </a:solidFill>
                <a:effectLst/>
              </a:rPr>
              <a:t> Работая уже практическим психологом в наркологическом диспансере, я все чаще задавалась вопросом: «Как же так получается, что самые близкие люди на свете, такие  как родители и дети, не могут найти общего языка?» или «Для чего ребёнку совершать такие поступки, которые непременно расстроят папу и маму и за которые он неизменно понесёт наказание?». Ведь и те и другие искренне хотят, чтобы у них «всё было хорошо»! Был сделан следующий выбор, я решила  посвятить себя работе с детьми в школе. Потому что ребенок – это чистый лист бумаги, что на нем напишешь, что заложишь, то и получится из него в дальнейшем. На этапе младшего школьного возраста, подросткового периода реальней оказать психологическую помощь во избежание возникновения различных форм зависимости от психоактивных веществ</a:t>
            </a:r>
            <a:r>
              <a:rPr lang="ru-RU" sz="1600" dirty="0">
                <a:effectLst/>
              </a:rPr>
              <a:t>, </a:t>
            </a:r>
            <a:r>
              <a:rPr lang="ru-RU" sz="1600" dirty="0">
                <a:solidFill>
                  <a:schemeClr val="bg1"/>
                </a:solidFill>
                <a:effectLst/>
              </a:rPr>
              <a:t>чем взрослой личности.  Вот уже 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3" name="Рисунок 2" descr="O:\Фото\ФОТО ВОРОНИНА\7 В И ПРОЕКТЫ 2 В\DSC0418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0"/>
            <a:ext cx="2617380" cy="234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8343323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9"/>
            <a:ext cx="8382000" cy="4875181"/>
          </a:xfrm>
        </p:spPr>
        <p:txBody>
          <a:bodyPr/>
          <a:lstStyle/>
          <a:p>
            <a:r>
              <a:rPr lang="ru-RU" sz="1600" dirty="0">
                <a:solidFill>
                  <a:schemeClr val="bg1"/>
                </a:solidFill>
                <a:effectLst/>
              </a:rPr>
              <a:t>основы семейных отношений, с самого начального этапа образования, поддержать ребенка в гармоничном развитии.</a:t>
            </a:r>
            <a:br>
              <a:rPr lang="ru-RU" sz="1600" dirty="0">
                <a:solidFill>
                  <a:schemeClr val="bg1"/>
                </a:solidFill>
                <a:effectLst/>
              </a:rPr>
            </a:br>
            <a:r>
              <a:rPr lang="ru-RU" sz="1600" dirty="0">
                <a:solidFill>
                  <a:schemeClr val="bg1"/>
                </a:solidFill>
                <a:effectLst/>
              </a:rPr>
              <a:t>Деятельность школьного психолога интересна, но в то же время  сложна и многогранна.  Я  являюсь вдохновителем,  наставником, учителем, утешителем….  Цель моей деятельности  - помочь детям смотреть на мир без страха и злобы, любить окружающую  тебя  действительность, черпать силы в маленьких мелочах повседневности, видеть то прекрасное, что есть внутри каждого из нас,  принимать на себя ответственность, за свои дела и поступки, совершать самостоятельный выбор, держать слово.   </a:t>
            </a:r>
            <a:br>
              <a:rPr lang="ru-RU" sz="1600" dirty="0">
                <a:solidFill>
                  <a:schemeClr val="bg1"/>
                </a:solidFill>
                <a:effectLst/>
              </a:rPr>
            </a:br>
            <a:r>
              <a:rPr lang="ru-RU" sz="1600" dirty="0">
                <a:solidFill>
                  <a:schemeClr val="bg1"/>
                </a:solidFill>
                <a:effectLst/>
              </a:rPr>
              <a:t>Я стараюсь, чтобы мои ученики  вышли за рамки привычного жизненного уклада и взглянули на себя по – новому, использовали каждое мгновение своей жизни с радостью и со смыслом, помочь раскрыть свою индивидуальность,  чтобы они пошли по жизни  достойными и способными людьми. </a:t>
            </a:r>
            <a:br>
              <a:rPr lang="ru-RU" sz="1600" dirty="0">
                <a:solidFill>
                  <a:schemeClr val="bg1"/>
                </a:solidFill>
                <a:effectLst/>
              </a:rPr>
            </a:br>
            <a:r>
              <a:rPr lang="ru-RU" sz="1600" dirty="0">
                <a:solidFill>
                  <a:schemeClr val="bg1"/>
                </a:solidFill>
                <a:effectLst/>
              </a:rPr>
              <a:t>Решение этих задач требует  от меня  огромного труда  над  совершенствованием своих знаний и личностных качеств.   Профессия наша не только глубокая, сложная, в ней достаточно и творчества. Нужно постоянно развиваться самой, придумывать интересные занятия, адаптировать под учеников имеющиеся программы. Быть просвещённым и развиваться в различных областях – профилактика и просвещение, основы проектной деятельности,  диагностические и коррекционные, развивающие методики. Постоянная исследовательская работа, постоянный анализ деятельности. </a:t>
            </a:r>
            <a:br>
              <a:rPr lang="ru-RU" sz="1600" dirty="0">
                <a:solidFill>
                  <a:schemeClr val="bg1"/>
                </a:solidFill>
                <a:effectLst/>
              </a:rPr>
            </a:br>
            <a:r>
              <a:rPr lang="ru-RU" sz="1600" dirty="0">
                <a:solidFill>
                  <a:schemeClr val="bg1"/>
                </a:solidFill>
                <a:effectLst/>
              </a:rPr>
              <a:t>Вечное движение!</a:t>
            </a:r>
            <a:br>
              <a:rPr lang="ru-RU" sz="1600" dirty="0">
                <a:solidFill>
                  <a:schemeClr val="bg1"/>
                </a:solidFill>
                <a:effectLst/>
              </a:rPr>
            </a:br>
            <a:r>
              <a:rPr lang="ru-RU" sz="1600" dirty="0">
                <a:solidFill>
                  <a:schemeClr val="bg1"/>
                </a:solidFill>
                <a:effectLst/>
              </a:rPr>
              <a:t>Мне нравится моя профессия! Педагог-психолог - это призвание души. Я с любовью встречаю новый рабочий день. Я готова делиться своими знания, опытом с окружающими, готова быть помощником, другом, наставником. </a:t>
            </a:r>
            <a:br>
              <a:rPr lang="ru-RU" sz="1600" dirty="0">
                <a:solidFill>
                  <a:schemeClr val="bg1"/>
                </a:solidFill>
                <a:effectLst/>
              </a:rPr>
            </a:br>
            <a:r>
              <a:rPr lang="ru-RU" sz="1600" dirty="0">
                <a:solidFill>
                  <a:schemeClr val="bg1"/>
                </a:solidFill>
                <a:effectLst/>
              </a:rPr>
              <a:t>Я психолог и это значит – многогранная, наполненная всеми красками жизнь. Приятно жить, осознавая, что кто-то на планете понял, как стать счастливей</a:t>
            </a:r>
            <a:r>
              <a:rPr lang="ru-RU" sz="1600" dirty="0" smtClean="0">
                <a:solidFill>
                  <a:schemeClr val="bg1"/>
                </a:solidFill>
                <a:effectLst/>
              </a:rPr>
              <a:t>.</a:t>
            </a:r>
            <a:br>
              <a:rPr lang="ru-RU" sz="1600" dirty="0" smtClean="0">
                <a:solidFill>
                  <a:schemeClr val="bg1"/>
                </a:solidFill>
                <a:effectLst/>
              </a:rPr>
            </a:br>
            <a:r>
              <a:rPr lang="ru-RU" sz="1600" dirty="0">
                <a:solidFill>
                  <a:schemeClr val="bg1"/>
                </a:solidFill>
                <a:effectLst/>
              </a:rPr>
              <a:t/>
            </a:r>
            <a:br>
              <a:rPr lang="ru-RU" sz="1600" dirty="0">
                <a:solidFill>
                  <a:schemeClr val="bg1"/>
                </a:solidFill>
                <a:effectLst/>
              </a:rPr>
            </a:br>
            <a:r>
              <a:rPr lang="ru-RU" sz="1600" dirty="0">
                <a:solidFill>
                  <a:schemeClr val="bg1"/>
                </a:solidFill>
                <a:effectLst/>
              </a:rPr>
              <a:t/>
            </a:r>
            <a:br>
              <a:rPr lang="ru-RU" sz="1600" dirty="0">
                <a:solidFill>
                  <a:schemeClr val="bg1"/>
                </a:solidFill>
                <a:effectLst/>
              </a:rPr>
            </a:b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3" name="Рисунок 2" descr="O:\Фото\ФОТО ВОРОНИНА\8В, 1Г - РОДИТЕЛИ\DSC0384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933056"/>
            <a:ext cx="300609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9119401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S010286748 (2)">
  <a:themeElements>
    <a:clrScheme name="Green Template-Template">
      <a:dk1>
        <a:srgbClr val="000000"/>
      </a:dk1>
      <a:lt1>
        <a:srgbClr val="FFFFFF"/>
      </a:lt1>
      <a:dk2>
        <a:srgbClr val="1F7335"/>
      </a:dk2>
      <a:lt2>
        <a:srgbClr val="C4FF8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0ED7B"/>
      </a:hlink>
      <a:folHlink>
        <a:srgbClr val="F3EB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Белый текст и шрифт Courier для слайдов с кодом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51DED46-D66D-454A-B8B2-8EE17CF4DC1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TS010286748 (2)</Template>
  <TotalTime>536</TotalTime>
  <Words>16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TS010286748 (2)</vt:lpstr>
      <vt:lpstr>Белый текст и шрифт Courier для слайдов с кодом</vt:lpstr>
      <vt:lpstr>  Эссе   «Педагог-психолог в  современном мире»     «Чтобы перевернуть мир, достаточно перевернуть представления людей об  этом мире»                                                                                                                     А. Миллер   В жизни каждого человека наступает момент принятия важных решений, которые определяют его дальнейший путь. Я вспоминаю тот момент, когда впервые в моей голове промелькнуло смутное желание стать психологом.  В то время я уже  работала старшим воспитателем  ясли сада.  Время шло. И вот, после долгих поисков ответов на жизненные вопросы я наконец, сделала свой выбор.  И выбор мой был в пользу будущих поколений. Да-да, тех самых, что сегодня идут в садик, крепко держа за руку маму или папу. Чтобы у них-то точно получилось построить собственные счастливые семьи и передать эту модель своим детям. И те, в свою очередь смогли бы вырастить здоровых, уверенных в себе и счастливых детей!  Работая уже практическим психологом в наркологическом диспансере, я все чаще задавалась вопросом: «Как же так получается, что самые близкие люди на свете, такие  как родители и дети, не могут найти общего языка?» или «Для чего ребёнку совершать такие поступки, которые непременно расстроят папу и маму и за которые он неизменно понесёт наказание?». Ведь и те и другие искренне хотят, чтобы у них «всё было хорошо»! Был сделан следующий выбор, я решила  посвятить себя работе с детьми в школе. Потому что ребенок – это чистый лист бумаги, что на нем напишешь, что заложишь, то и получится из него в дальнейшем. На этапе младшего школьного возраста, подросткового периода реальней оказать психологическую помощь во избежание возникновения различных форм зависимости от психоактивных веществ, чем взрослой личности.  Вот уже </vt:lpstr>
      <vt:lpstr>основы семейных отношений, с самого начального этапа образования, поддержать ребенка в гармоничном развитии. Деятельность школьного психолога интересна, но в то же время  сложна и многогранна.  Я  являюсь вдохновителем,  наставником, учителем, утешителем….  Цель моей деятельности  - помочь детям смотреть на мир без страха и злобы, любить окружающую  тебя  действительность, черпать силы в маленьких мелочах повседневности, видеть то прекрасное, что есть внутри каждого из нас,  принимать на себя ответственность, за свои дела и поступки, совершать самостоятельный выбор, держать слово.    Я стараюсь, чтобы мои ученики  вышли за рамки привычного жизненного уклада и взглянули на себя по – новому, использовали каждое мгновение своей жизни с радостью и со смыслом, помочь раскрыть свою индивидуальность,  чтобы они пошли по жизни  достойными и способными людьми.  Решение этих задач требует  от меня  огромного труда  над  совершенствованием своих знаний и личностных качеств.   Профессия наша не только глубокая, сложная, в ней достаточно и творчества. Нужно постоянно развиваться самой, придумывать интересные занятия, адаптировать под учеников имеющиеся программы. Быть просвещённым и развиваться в различных областях – профилактика и просвещение, основы проектной деятельности,  диагностические и коррекционные, развивающие методики. Постоянная исследовательская работа, постоянный анализ деятельности.  Вечное движение! Мне нравится моя профессия! Педагог-психолог - это призвание души. Я с любовью встречаю новый рабочий день. Я готова делиться своими знания, опытом с окружающими, готова быть помощником, другом, наставником.  Я психолог и это значит – многогранная, наполненная всеми красками жизнь. Приятно жить, осознавая, что кто-то на планете понял, как стать счастливей.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презентации</dc:title>
  <dc:creator>User</dc:creator>
  <cp:lastModifiedBy>User</cp:lastModifiedBy>
  <cp:revision>65</cp:revision>
  <dcterms:created xsi:type="dcterms:W3CDTF">2013-02-25T14:08:01Z</dcterms:created>
  <dcterms:modified xsi:type="dcterms:W3CDTF">2013-11-19T03:29:29Z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TC102867489990</vt:lpwstr>
  </property>
</Properties>
</file>