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2"/>
    <p:sldMasterId id="2147483674" r:id="rId3"/>
  </p:sldMasterIdLst>
  <p:notesMasterIdLst>
    <p:notesMasterId r:id="rId6"/>
  </p:notesMasterIdLst>
  <p:sldIdLst>
    <p:sldId id="382" r:id="rId4"/>
    <p:sldId id="383" r:id="rId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505E3EF-67EA-436B-97B2-0124C06EBD24}" styleName="Средний стиль 4 -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6834" autoAdjust="0"/>
    <p:restoredTop sz="94660"/>
  </p:normalViewPr>
  <p:slideViewPr>
    <p:cSldViewPr>
      <p:cViewPr varScale="1">
        <p:scale>
          <a:sx n="85" d="100"/>
          <a:sy n="85" d="100"/>
        </p:scale>
        <p:origin x="-78" y="-3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Master" Target="slideMasters/slideMaster2.xml"/><Relationship Id="rId7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2.xml"/><Relationship Id="rId10" Type="http://schemas.openxmlformats.org/officeDocument/2006/relationships/tableStyles" Target="tableStyles.xml"/><Relationship Id="rId4" Type="http://schemas.openxmlformats.org/officeDocument/2006/relationships/slide" Target="slides/slide1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1566858-6533-47C5-A008-48B7E0B61016}" type="datetimeFigureOut">
              <a:rPr lang="en-US" smtClean="0"/>
              <a:pPr/>
              <a:t>11/19/2013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55B13B-AB11-4E77-BAA8-F3086792A40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0773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30252" y="1905001"/>
            <a:ext cx="7681913" cy="1523495"/>
          </a:xfrm>
        </p:spPr>
        <p:txBody>
          <a:bodyPr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30250" y="4344989"/>
            <a:ext cx="7681913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Заголовок и объект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4"/>
            <a:ext cx="8382000" cy="2135969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Заголовок и объект">
    <p:bg bwMode="black"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white"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 bwMode="white">
          <a:xfrm>
            <a:off x="381000" y="1411554"/>
            <a:ext cx="8382000" cy="2135969"/>
          </a:xfrm>
        </p:spPr>
        <p:txBody>
          <a:bodyPr/>
          <a:lstStyle>
            <a:lvl1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1pPr>
            <a:lvl2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2pPr>
            <a:lvl3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3pPr>
            <a:lvl4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4pPr>
            <a:lvl5pPr>
              <a:buClr>
                <a:schemeClr val="tx1"/>
              </a:buClr>
              <a:buSzPct val="70000"/>
              <a:buFont typeface="Wingdings" pitchFamily="2" charset="2"/>
              <a:buChar char="l"/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Текст 6"/>
          <p:cNvSpPr>
            <a:spLocks noGrp="1"/>
          </p:cNvSpPr>
          <p:nvPr>
            <p:ph type="body" sz="quarter" idx="11"/>
          </p:nvPr>
        </p:nvSpPr>
        <p:spPr>
          <a:xfrm>
            <a:off x="1" y="6238876"/>
            <a:ext cx="9144001" cy="619125"/>
          </a:xfrm>
          <a:solidFill>
            <a:srgbClr val="FFFF99"/>
          </a:solidFill>
        </p:spPr>
        <p:txBody>
          <a:bodyPr wrap="square" lIns="152394" tIns="76197" rIns="152394" bIns="76197" anchor="b" anchorCtr="0">
            <a:noAutofit/>
          </a:bodyPr>
          <a:lstStyle>
            <a:lvl1pPr algn="r">
              <a:buFont typeface="Arial" pitchFamily="34" charset="0"/>
              <a:buNone/>
              <a:defRPr>
                <a:solidFill>
                  <a:srgbClr val="000000"/>
                </a:solidFill>
                <a:effectLst/>
                <a:latin typeface="+mj-lt"/>
              </a:defRPr>
            </a:lvl1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</p:spTree>
  </p:cSld>
  <p:clrMapOvr>
    <a:masterClrMapping/>
  </p:clrMapOvr>
  <p:transition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6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9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5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5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пользуется для слайдов с кодом программного обеспечени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722313" y="1905001"/>
            <a:ext cx="8040688" cy="21082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ролик, видео и прочие особые слайд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369219" y="649806"/>
            <a:ext cx="7043208" cy="1523494"/>
          </a:xfrm>
        </p:spPr>
        <p:txBody>
          <a:bodyPr anchor="ctr" anchorCtr="0">
            <a:noAutofit/>
          </a:bodyPr>
          <a:lstStyle>
            <a:lvl1pPr>
              <a:lnSpc>
                <a:spcPct val="90000"/>
              </a:lnSpc>
              <a:defRPr sz="5400"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68955" y="4344989"/>
            <a:ext cx="7043208" cy="461665"/>
          </a:xfrm>
        </p:spPr>
        <p:txBody>
          <a:bodyPr>
            <a:noAutofit/>
          </a:bodyPr>
          <a:lstStyle>
            <a:lvl1pPr marL="0" indent="0" algn="l">
              <a:lnSpc>
                <a:spcPct val="90000"/>
              </a:lnSpc>
              <a:spcBef>
                <a:spcPts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18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36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54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72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9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09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4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noProof="0" smtClean="0"/>
              <a:t>Образец подзаголовка</a:t>
            </a:r>
            <a:endParaRPr lang="ru-RU" noProof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10" hasCustomPrompt="1"/>
          </p:nvPr>
        </p:nvSpPr>
        <p:spPr>
          <a:xfrm>
            <a:off x="722049" y="2355850"/>
            <a:ext cx="7690115" cy="1384994"/>
          </a:xfrm>
        </p:spPr>
        <p:txBody>
          <a:bodyPr anchor="t" anchorCtr="0">
            <a:noAutofit/>
            <a:scene3d>
              <a:camera prst="orthographicFront"/>
              <a:lightRig rig="flat" dir="t"/>
            </a:scene3d>
            <a:sp3d extrusionH="88900" contourW="2540">
              <a:bevelT w="38100" h="31750"/>
              <a:contourClr>
                <a:srgbClr val="F4A234"/>
              </a:contourClr>
            </a:sp3d>
          </a:bodyPr>
          <a:lstStyle>
            <a:lvl1pPr marL="0" indent="0" algn="l">
              <a:buFont typeface="Arial" pitchFamily="34" charset="0"/>
              <a:buNone/>
              <a:defRPr kumimoji="0" lang="en-US" sz="7500" b="1" i="1" u="none" strike="noStrike" kern="1200" cap="none" spc="-642" normalizeH="0" baseline="0" noProof="0" dirty="0" smtClean="0">
                <a:ln w="11430"/>
                <a:gradFill>
                  <a:gsLst>
                    <a:gs pos="0">
                      <a:srgbClr val="FF9929">
                        <a:lumMod val="20000"/>
                        <a:lumOff val="80000"/>
                      </a:srgbClr>
                    </a:gs>
                    <a:gs pos="28000">
                      <a:srgbClr val="F8F57B"/>
                    </a:gs>
                    <a:gs pos="62000">
                      <a:srgbClr val="D5B953"/>
                    </a:gs>
                    <a:gs pos="88000">
                      <a:srgbClr val="D1943B"/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uLnTx/>
                <a:uFillTx/>
                <a:latin typeface="+mn-lt"/>
                <a:ea typeface="+mn-ea"/>
                <a:cs typeface="+mn-cs"/>
              </a:defRPr>
            </a:lvl1pPr>
          </a:lstStyle>
          <a:p>
            <a:pPr lvl="0"/>
            <a:r>
              <a:rPr lang="ru-RU" noProof="0" smtClean="0"/>
              <a:t>щелкните, чтобы…</a:t>
            </a:r>
          </a:p>
        </p:txBody>
      </p:sp>
    </p:spTree>
  </p:cSld>
  <p:clrMapOvr>
    <a:masterClrMapping/>
  </p:clrMapOvr>
  <p:transition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10"/>
          </p:nvPr>
        </p:nvSpPr>
        <p:spPr>
          <a:xfrm>
            <a:off x="381000" y="1411552"/>
            <a:ext cx="8382000" cy="21359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1000" y="1412875"/>
            <a:ext cx="8382000" cy="2135969"/>
          </a:xfrm>
        </p:spPr>
        <p:txBody>
          <a:bodyPr/>
          <a:lstStyle>
            <a:lvl1pPr>
              <a:lnSpc>
                <a:spcPct val="90000"/>
              </a:lnSpc>
              <a:defRPr/>
            </a:lvl1pPr>
            <a:lvl2pPr>
              <a:lnSpc>
                <a:spcPct val="90000"/>
              </a:lnSpc>
              <a:defRPr/>
            </a:lvl2pPr>
            <a:lvl3pPr>
              <a:lnSpc>
                <a:spcPct val="90000"/>
              </a:lnSpc>
              <a:defRPr/>
            </a:lvl3pPr>
            <a:lvl4pPr>
              <a:lnSpc>
                <a:spcPct val="90000"/>
              </a:lnSpc>
              <a:defRPr/>
            </a:lvl4pPr>
            <a:lvl5pPr>
              <a:lnSpc>
                <a:spcPct val="90000"/>
              </a:lnSpc>
              <a:defRPr/>
            </a:lvl5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000" y="1411553"/>
            <a:ext cx="4114800" cy="1742015"/>
          </a:xfrm>
        </p:spPr>
        <p:txBody>
          <a:bodyPr/>
          <a:lstStyle>
            <a:lvl1pPr marL="339976" indent="-339976">
              <a:lnSpc>
                <a:spcPct val="90000"/>
              </a:lnSpc>
              <a:defRPr sz="2800"/>
            </a:lvl1pPr>
            <a:lvl2pPr marL="673338" indent="-325424">
              <a:lnSpc>
                <a:spcPct val="90000"/>
              </a:lnSpc>
              <a:defRPr sz="2400"/>
            </a:lvl2pPr>
            <a:lvl3pPr marL="953785" indent="-288384">
              <a:lnSpc>
                <a:spcPct val="90000"/>
              </a:lnSpc>
              <a:defRPr sz="2000"/>
            </a:lvl3pPr>
            <a:lvl4pPr marL="1227618" indent="-273833">
              <a:lnSpc>
                <a:spcPct val="90000"/>
              </a:lnSpc>
              <a:defRPr sz="1800"/>
            </a:lvl4pPr>
            <a:lvl5pPr marL="1516002" indent="-280447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411553"/>
            <a:ext cx="4114800" cy="1742015"/>
          </a:xfrm>
        </p:spPr>
        <p:txBody>
          <a:bodyPr/>
          <a:lstStyle>
            <a:lvl1pPr marL="347914" indent="-347914">
              <a:lnSpc>
                <a:spcPct val="90000"/>
              </a:lnSpc>
              <a:defRPr sz="2800"/>
            </a:lvl1pPr>
            <a:lvl2pPr marL="673338" indent="-339976">
              <a:lnSpc>
                <a:spcPct val="90000"/>
              </a:lnSpc>
              <a:defRPr sz="2400"/>
            </a:lvl2pPr>
            <a:lvl3pPr marL="961722" indent="-302936">
              <a:lnSpc>
                <a:spcPct val="90000"/>
              </a:lnSpc>
              <a:defRPr sz="2000"/>
            </a:lvl3pPr>
            <a:lvl4pPr marL="1227618" indent="-265896">
              <a:lnSpc>
                <a:spcPct val="90000"/>
              </a:lnSpc>
              <a:defRPr sz="1800"/>
            </a:lvl4pPr>
            <a:lvl5pPr marL="1516002" indent="-273833">
              <a:lnSpc>
                <a:spcPct val="90000"/>
              </a:lnSpc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757803"/>
            <a:ext cx="4114800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80999" y="2174875"/>
            <a:ext cx="4114800" cy="1537344"/>
          </a:xfrm>
        </p:spPr>
        <p:txBody>
          <a:bodyPr/>
          <a:lstStyle>
            <a:lvl1pPr marL="281770" indent="-281770">
              <a:defRPr sz="2300"/>
            </a:lvl1pPr>
            <a:lvl2pPr marL="562218" indent="-265896">
              <a:defRPr sz="2000"/>
            </a:lvl2pPr>
            <a:lvl3pPr marL="813562" indent="-243407">
              <a:defRPr sz="1800"/>
            </a:lvl3pPr>
            <a:lvl4pPr marL="1050354" indent="-228856">
              <a:defRPr sz="1700"/>
            </a:lvl4pPr>
            <a:lvl5pPr marL="1279210" indent="-206367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981" y="1757803"/>
            <a:ext cx="4117019" cy="346249"/>
          </a:xfrm>
        </p:spPr>
        <p:txBody>
          <a:bodyPr anchor="b"/>
          <a:lstStyle>
            <a:lvl1pPr marL="0" indent="0">
              <a:lnSpc>
                <a:spcPct val="90000"/>
              </a:lnSpc>
              <a:spcBef>
                <a:spcPts val="0"/>
              </a:spcBef>
              <a:buNone/>
              <a:defRPr sz="2500" b="1"/>
            </a:lvl1pPr>
            <a:lvl2pPr marL="457182" indent="0">
              <a:buNone/>
              <a:defRPr sz="2000" b="1"/>
            </a:lvl2pPr>
            <a:lvl3pPr marL="914363" indent="0">
              <a:buNone/>
              <a:defRPr sz="1800" b="1"/>
            </a:lvl3pPr>
            <a:lvl4pPr marL="1371545" indent="0">
              <a:buNone/>
              <a:defRPr sz="1600" b="1"/>
            </a:lvl4pPr>
            <a:lvl5pPr marL="1828727" indent="0">
              <a:buNone/>
              <a:defRPr sz="1600" b="1"/>
            </a:lvl5pPr>
            <a:lvl6pPr marL="2285909" indent="0">
              <a:buNone/>
              <a:defRPr sz="1600" b="1"/>
            </a:lvl6pPr>
            <a:lvl7pPr marL="2743090" indent="0">
              <a:buNone/>
              <a:defRPr sz="1600" b="1"/>
            </a:lvl7pPr>
            <a:lvl8pPr marL="3200272" indent="0">
              <a:buNone/>
              <a:defRPr sz="1600" b="1"/>
            </a:lvl8pPr>
            <a:lvl9pPr marL="3657454" indent="0">
              <a:buNone/>
              <a:defRPr sz="1600" b="1"/>
            </a:lvl9pPr>
          </a:lstStyle>
          <a:p>
            <a:pPr lvl="0"/>
            <a:r>
              <a:rPr lang="ru-RU" noProof="0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117975" cy="1537344"/>
          </a:xfrm>
        </p:spPr>
        <p:txBody>
          <a:bodyPr/>
          <a:lstStyle>
            <a:lvl1pPr marL="296321" indent="-296321">
              <a:defRPr sz="2300"/>
            </a:lvl1pPr>
            <a:lvl2pPr marL="570155" indent="-273833">
              <a:defRPr sz="2000"/>
            </a:lvl2pPr>
            <a:lvl3pPr marL="821499" indent="-244730">
              <a:defRPr sz="1800"/>
            </a:lvl3pPr>
            <a:lvl4pPr marL="1050354" indent="-236793">
              <a:defRPr sz="1700"/>
            </a:lvl4pPr>
            <a:lvl5pPr marL="1279210" indent="-220919">
              <a:defRPr sz="17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</p:spTree>
  </p:cSld>
  <p:clrMapOvr>
    <a:masterClrMapping/>
  </p:clrMapOvr>
  <p:transition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WALKIN: печать с использованием оттенков серог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9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412876"/>
            <a:ext cx="8382000" cy="2135969"/>
          </a:xfrm>
          <a:prstGeom prst="rect">
            <a:avLst/>
          </a:prstGeom>
        </p:spPr>
        <p:txBody>
          <a:bodyPr vert="horz" lIns="0" tIns="0" rIns="0" bIns="0" rtlCol="0">
            <a:sp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  <p:sldLayoutId id="2147483661" r:id="rId12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50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396875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5"/>
        </a:buBlip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914400" indent="-3968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258888" indent="-344488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4963" indent="-346075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1941513" indent="-336550" algn="l" defTabSz="914363" rtl="0" eaLnBrk="1" latinLnBrk="0" hangingPunct="1">
        <a:lnSpc>
          <a:spcPct val="90000"/>
        </a:lnSpc>
        <a:spcBef>
          <a:spcPct val="20000"/>
        </a:spcBef>
        <a:buFontTx/>
        <a:buBlip>
          <a:blip r:embed="rId16"/>
        </a:buBlip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white rectangle.png"/>
          <p:cNvPicPr>
            <a:picLocks noChangeAspect="1"/>
          </p:cNvPicPr>
          <p:nvPr/>
        </p:nvPicPr>
        <p:blipFill>
          <a:blip r:embed="rId4"/>
          <a:srcRect b="10453"/>
          <a:stretch>
            <a:fillRect/>
          </a:stretch>
        </p:blipFill>
        <p:spPr>
          <a:xfrm>
            <a:off x="0" y="1299706"/>
            <a:ext cx="9144000" cy="5558294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9"/>
            <a:ext cx="8382000" cy="664797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r>
              <a:rPr lang="ru-RU" noProof="0" smtClean="0"/>
              <a:t>Образец заголовка</a:t>
            </a:r>
            <a:endParaRPr lang="ru-RU" noProof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2" y="1905001"/>
            <a:ext cx="8040688" cy="210826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lvl="0"/>
            <a:r>
              <a:rPr lang="ru-RU" noProof="0" dirty="0" smtClean="0"/>
              <a:t>Образец текста</a:t>
            </a:r>
          </a:p>
          <a:p>
            <a:pPr lvl="1"/>
            <a:r>
              <a:rPr lang="ru-RU" noProof="0" dirty="0" smtClean="0"/>
              <a:t>Второй уровень</a:t>
            </a:r>
          </a:p>
          <a:p>
            <a:pPr lvl="2"/>
            <a:r>
              <a:rPr lang="ru-RU" noProof="0" dirty="0" smtClean="0"/>
              <a:t>Третий уровень</a:t>
            </a:r>
          </a:p>
          <a:p>
            <a:pPr lvl="3"/>
            <a:r>
              <a:rPr lang="ru-RU" noProof="0" dirty="0" smtClean="0"/>
              <a:t>Четвертый уровень</a:t>
            </a:r>
          </a:p>
          <a:p>
            <a:pPr lvl="4"/>
            <a:r>
              <a:rPr lang="ru-RU" noProof="0" dirty="0" smtClean="0"/>
              <a:t>Пятый уровень</a:t>
            </a:r>
            <a:endParaRPr lang="ru-RU" noProof="0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ransition>
    <p:fade/>
  </p:transition>
  <p:txStyles>
    <p:titleStyle>
      <a:lvl1pPr algn="l" defTabSz="914363" rtl="0" eaLnBrk="1" latinLnBrk="0" hangingPunct="1">
        <a:lnSpc>
          <a:spcPct val="90000"/>
        </a:lnSpc>
        <a:spcBef>
          <a:spcPct val="0"/>
        </a:spcBef>
        <a:buNone/>
        <a:defRPr lang="en-US" sz="4800" b="0" kern="1200" cap="none" spc="-125" dirty="0" smtClean="0">
          <a:ln w="3175">
            <a:noFill/>
          </a:ln>
          <a:gradFill flip="none" rotWithShape="1">
            <a:gsLst>
              <a:gs pos="0">
                <a:srgbClr val="FFFFB9"/>
              </a:gs>
              <a:gs pos="36000">
                <a:srgbClr val="FFFF99"/>
              </a:gs>
              <a:gs pos="86000">
                <a:srgbClr val="F6AE1E"/>
              </a:gs>
            </a:gsLst>
            <a:lin ang="5400000" scaled="0"/>
            <a:tileRect/>
          </a:gra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latin typeface="+mj-lt"/>
          <a:ea typeface="+mn-ea"/>
          <a:cs typeface="Arial" charset="0"/>
        </a:defRPr>
      </a:lvl1pPr>
    </p:titleStyle>
    <p:bodyStyle>
      <a:lvl1pPr marL="0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30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1pPr>
      <a:lvl2pPr marL="384954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8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2pPr>
      <a:lvl3pPr marL="761970" indent="-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3pPr>
      <a:lvl4pPr marL="1094009" indent="7937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4pPr>
      <a:lvl5pPr marL="1426047" indent="0" algn="l" defTabSz="914363" rtl="0" eaLnBrk="1" latinLnBrk="0" hangingPunct="1">
        <a:lnSpc>
          <a:spcPct val="90000"/>
        </a:lnSpc>
        <a:spcBef>
          <a:spcPct val="20000"/>
        </a:spcBef>
        <a:buFont typeface="Arial" pitchFamily="34" charset="0"/>
        <a:buNone/>
        <a:defRPr sz="2400" b="1" kern="1200">
          <a:solidFill>
            <a:schemeClr val="tx1"/>
          </a:solidFill>
          <a:latin typeface="Courier New" pitchFamily="49" charset="0"/>
          <a:ea typeface="+mn-ea"/>
          <a:cs typeface="Courier New" pitchFamily="49" charset="0"/>
        </a:defRPr>
      </a:lvl5pPr>
      <a:lvl6pPr marL="2514499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681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8863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045" indent="-228591" algn="l" defTabSz="914363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18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363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545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727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5909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090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272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454" algn="l" defTabSz="91436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9"/>
            <a:ext cx="8382000" cy="6592574"/>
          </a:xfrm>
        </p:spPr>
        <p:txBody>
          <a:bodyPr/>
          <a:lstStyle/>
          <a:p>
            <a:r>
              <a:rPr lang="ru-RU" sz="1200" dirty="0">
                <a:effectLst/>
              </a:rPr>
              <a:t/>
            </a:r>
            <a:br>
              <a:rPr lang="ru-RU" sz="1200" dirty="0">
                <a:effectLst/>
              </a:rPr>
            </a:br>
            <a:r>
              <a:rPr lang="ru-RU" sz="1200" b="1" dirty="0">
                <a:effectLst/>
              </a:rPr>
              <a:t> </a:t>
            </a:r>
            <a:r>
              <a:rPr lang="ru-RU" sz="2800" b="1" dirty="0">
                <a:solidFill>
                  <a:srgbClr val="FF0000"/>
                </a:solidFill>
                <a:effectLst/>
              </a:rPr>
              <a:t>Эссе  </a:t>
            </a:r>
            <a:r>
              <a:rPr lang="ru-RU" sz="2800" b="1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effectLst/>
              </a:rPr>
            </a:br>
            <a:r>
              <a:rPr lang="ru-RU" sz="2800" b="1" dirty="0" smtClean="0">
                <a:solidFill>
                  <a:srgbClr val="FF0000"/>
                </a:solidFill>
                <a:effectLst/>
              </a:rPr>
              <a:t>«</a:t>
            </a:r>
            <a:r>
              <a:rPr lang="ru-RU" sz="2800" b="1" dirty="0">
                <a:solidFill>
                  <a:srgbClr val="FF0000"/>
                </a:solidFill>
                <a:effectLst/>
              </a:rPr>
              <a:t>Педагог-психолог в  современном мире</a:t>
            </a:r>
            <a:r>
              <a:rPr lang="ru-RU" sz="2800" b="1" dirty="0" smtClean="0">
                <a:solidFill>
                  <a:srgbClr val="FF0000"/>
                </a:solidFill>
                <a:effectLst/>
              </a:rPr>
              <a:t>»</a:t>
            </a:r>
            <a:br>
              <a:rPr lang="ru-RU" sz="2800" b="1" dirty="0" smtClean="0">
                <a:solidFill>
                  <a:srgbClr val="FF0000"/>
                </a:solidFill>
                <a:effectLst/>
              </a:rPr>
            </a:br>
            <a:r>
              <a:rPr lang="ru-RU" sz="2800" b="1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effectLst/>
              </a:rPr>
            </a:br>
            <a:r>
              <a:rPr lang="ru-RU" sz="2800" b="1" dirty="0">
                <a:solidFill>
                  <a:srgbClr val="FF0000"/>
                </a:solidFill>
                <a:effectLst/>
              </a:rPr>
              <a:t/>
            </a:r>
            <a:br>
              <a:rPr lang="ru-RU" sz="2800" b="1" dirty="0">
                <a:solidFill>
                  <a:srgbClr val="FF0000"/>
                </a:solidFill>
                <a:effectLst/>
              </a:rPr>
            </a:br>
            <a:r>
              <a:rPr lang="ru-RU" sz="2800" b="1" dirty="0" smtClean="0">
                <a:solidFill>
                  <a:srgbClr val="FF0000"/>
                </a:solidFill>
                <a:effectLst/>
              </a:rPr>
              <a:t/>
            </a:r>
            <a:br>
              <a:rPr lang="ru-RU" sz="2800" b="1" dirty="0" smtClean="0">
                <a:solidFill>
                  <a:srgbClr val="FF0000"/>
                </a:solidFill>
                <a:effectLst/>
              </a:rPr>
            </a:br>
            <a:r>
              <a:rPr lang="ru-RU" sz="2800" b="1" dirty="0">
                <a:solidFill>
                  <a:schemeClr val="bg1"/>
                </a:solidFill>
                <a:effectLst/>
              </a:rPr>
              <a:t/>
            </a:r>
            <a:br>
              <a:rPr lang="ru-RU" sz="2800" b="1" dirty="0">
                <a:solidFill>
                  <a:schemeClr val="bg1"/>
                </a:solidFill>
                <a:effectLst/>
              </a:rPr>
            </a:br>
            <a:r>
              <a:rPr lang="ru-RU" sz="2000" b="1" dirty="0">
                <a:solidFill>
                  <a:schemeClr val="bg1"/>
                </a:solidFill>
                <a:effectLst/>
              </a:rPr>
              <a:t>«Чтобы перевернуть мир, </a:t>
            </a:r>
            <a:r>
              <a:rPr lang="ru-RU" sz="2000" b="1" dirty="0" smtClean="0">
                <a:solidFill>
                  <a:schemeClr val="bg1"/>
                </a:solidFill>
                <a:effectLst/>
              </a:rPr>
              <a:t>достаточно перевернуть </a:t>
            </a:r>
            <a:r>
              <a:rPr lang="ru-RU" sz="2000" b="1" dirty="0">
                <a:solidFill>
                  <a:schemeClr val="bg1"/>
                </a:solidFill>
                <a:effectLst/>
              </a:rPr>
              <a:t>представления людей об  этом мире»         </a:t>
            </a:r>
            <a:r>
              <a:rPr lang="ru-RU" sz="1200" b="1" dirty="0">
                <a:solidFill>
                  <a:schemeClr val="bg1"/>
                </a:solidFill>
                <a:effectLst/>
              </a:rPr>
              <a:t>                                                                                                         </a:t>
            </a:r>
            <a:r>
              <a:rPr lang="ru-RU" sz="1200" dirty="0">
                <a:solidFill>
                  <a:schemeClr val="bg1"/>
                </a:solidFill>
                <a:effectLst/>
              </a:rPr>
              <a:t/>
            </a:r>
            <a:br>
              <a:rPr lang="ru-RU" sz="1200" dirty="0">
                <a:solidFill>
                  <a:schemeClr val="bg1"/>
                </a:solidFill>
                <a:effectLst/>
              </a:rPr>
            </a:br>
            <a:r>
              <a:rPr lang="ru-RU" sz="1200" b="1" dirty="0">
                <a:solidFill>
                  <a:schemeClr val="bg1"/>
                </a:solidFill>
                <a:effectLst/>
              </a:rPr>
              <a:t> </a:t>
            </a:r>
            <a:r>
              <a:rPr lang="ru-RU" sz="1200" dirty="0">
                <a:solidFill>
                  <a:schemeClr val="bg1"/>
                </a:solidFill>
                <a:effectLst/>
              </a:rPr>
              <a:t/>
            </a:r>
            <a:br>
              <a:rPr lang="ru-RU" sz="1200" dirty="0">
                <a:solidFill>
                  <a:schemeClr val="bg1"/>
                </a:solidFill>
                <a:effectLst/>
              </a:rPr>
            </a:br>
            <a:r>
              <a:rPr lang="ru-RU" sz="1200" b="1" dirty="0">
                <a:solidFill>
                  <a:schemeClr val="bg1"/>
                </a:solidFill>
                <a:effectLst/>
              </a:rPr>
              <a:t>А. Миллер</a:t>
            </a:r>
            <a:r>
              <a:rPr lang="ru-RU" sz="1200" dirty="0">
                <a:solidFill>
                  <a:schemeClr val="bg1"/>
                </a:solidFill>
                <a:effectLst/>
              </a:rPr>
              <a:t/>
            </a:r>
            <a:br>
              <a:rPr lang="ru-RU" sz="1200" dirty="0">
                <a:solidFill>
                  <a:schemeClr val="bg1"/>
                </a:solidFill>
                <a:effectLst/>
              </a:rPr>
            </a:br>
            <a:r>
              <a:rPr lang="ru-RU" sz="1200" dirty="0">
                <a:solidFill>
                  <a:schemeClr val="bg1"/>
                </a:solidFill>
                <a:effectLst/>
              </a:rPr>
              <a:t> </a:t>
            </a:r>
            <a:r>
              <a:rPr lang="ru-RU" sz="1600" dirty="0">
                <a:solidFill>
                  <a:schemeClr val="bg1"/>
                </a:solidFill>
                <a:effectLst/>
              </a:rPr>
              <a:t/>
            </a:r>
            <a:br>
              <a:rPr lang="ru-RU" sz="1600" dirty="0">
                <a:solidFill>
                  <a:schemeClr val="bg1"/>
                </a:solidFill>
                <a:effectLst/>
              </a:rPr>
            </a:br>
            <a:r>
              <a:rPr lang="ru-RU" sz="1600" dirty="0">
                <a:solidFill>
                  <a:schemeClr val="bg1"/>
                </a:solidFill>
                <a:effectLst/>
              </a:rPr>
              <a:t>В жизни каждого человека наступает момент принятия важных решений, которые определяют его дальнейший путь. Я вспоминаю тот момент, когда впервые в моей голове промелькнуло смутное желание стать психологом.  В то время я уже  работала старшим воспитателем  ясли сада.  Время шло. И вот, после долгих поисков ответов на жизненные вопросы я наконец, сделала свой выбор.  И выбор мой был в пользу будущих поколений. Да-да, тех самых, что сегодня идут в садик, крепко держа за руку маму или папу. Чтобы у них-то точно получилось построить собственные счастливые семьи и передать эту модель своим детям. И те, в свою очередь смогли бы вырастить здоровых, уверенных в себе и счастливых детей!</a:t>
            </a:r>
            <a:br>
              <a:rPr lang="ru-RU" sz="1600" dirty="0">
                <a:solidFill>
                  <a:schemeClr val="bg1"/>
                </a:solidFill>
                <a:effectLst/>
              </a:rPr>
            </a:br>
            <a:r>
              <a:rPr lang="ru-RU" sz="1600" dirty="0">
                <a:solidFill>
                  <a:schemeClr val="bg1"/>
                </a:solidFill>
                <a:effectLst/>
              </a:rPr>
              <a:t> Работая уже практическим психологом в наркологическом диспансере, я все чаще задавалась вопросом: «Как же так получается, что самые близкие люди на свете, такие  как родители и дети, не могут найти общего языка?» или «Для чего ребёнку совершать такие поступки, которые непременно расстроят папу и маму и за которые он неизменно понесёт наказание?». Ведь и те и другие искренне хотят, чтобы у них «всё было хорошо»! Был сделан следующий выбор, я решила  посвятить себя работе с детьми в школе. Потому что ребенок – это чистый лист бумаги, что на нем напишешь, что заложишь, то и получится из него в дальнейшем. На этапе младшего школьного возраста, подросткового периода реальней оказать психологическую помощь во избежание возникновения различных форм зависимости от психоактивных веществ</a:t>
            </a:r>
            <a:r>
              <a:rPr lang="ru-RU" sz="1600" dirty="0">
                <a:effectLst/>
              </a:rPr>
              <a:t>, </a:t>
            </a:r>
            <a:r>
              <a:rPr lang="ru-RU" sz="1600" dirty="0">
                <a:solidFill>
                  <a:schemeClr val="bg1"/>
                </a:solidFill>
                <a:effectLst/>
              </a:rPr>
              <a:t>чем взрослой личности.  Вот уже </a:t>
            </a: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3" name="Рисунок 2" descr="O:\Фото\ФОТО ВОРОНИНА\7 В И ПРОЕКТЫ 2 В\DSC04180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516216" y="0"/>
            <a:ext cx="2617380" cy="23488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383433233"/>
      </p:ext>
    </p:extLst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30189"/>
            <a:ext cx="8382000" cy="4875181"/>
          </a:xfrm>
        </p:spPr>
        <p:txBody>
          <a:bodyPr/>
          <a:lstStyle/>
          <a:p>
            <a:r>
              <a:rPr lang="ru-RU" sz="1600" dirty="0">
                <a:solidFill>
                  <a:schemeClr val="bg1"/>
                </a:solidFill>
                <a:effectLst/>
              </a:rPr>
              <a:t>основы семейных отношений, с самого начального этапа образования, поддержать ребенка в гармоничном развитии.</a:t>
            </a:r>
            <a:br>
              <a:rPr lang="ru-RU" sz="1600" dirty="0">
                <a:solidFill>
                  <a:schemeClr val="bg1"/>
                </a:solidFill>
                <a:effectLst/>
              </a:rPr>
            </a:br>
            <a:r>
              <a:rPr lang="ru-RU" sz="1600" dirty="0">
                <a:solidFill>
                  <a:schemeClr val="bg1"/>
                </a:solidFill>
                <a:effectLst/>
              </a:rPr>
              <a:t>Деятельность школьного психолога интересна, но в то же время  сложна и многогранна.  Я  являюсь вдохновителем,  наставником, учителем, утешителем….  Цель моей деятельности  - помочь детям смотреть на мир без страха и злобы, любить окружающую  тебя  действительность, черпать силы в маленьких мелочах повседневности, видеть то прекрасное, что есть внутри каждого из нас,  принимать на себя ответственность, за свои дела и поступки, совершать самостоятельный выбор, держать слово.   </a:t>
            </a:r>
            <a:br>
              <a:rPr lang="ru-RU" sz="1600" dirty="0">
                <a:solidFill>
                  <a:schemeClr val="bg1"/>
                </a:solidFill>
                <a:effectLst/>
              </a:rPr>
            </a:br>
            <a:r>
              <a:rPr lang="ru-RU" sz="1600" dirty="0">
                <a:solidFill>
                  <a:schemeClr val="bg1"/>
                </a:solidFill>
                <a:effectLst/>
              </a:rPr>
              <a:t>Я стараюсь, чтобы мои ученики  вышли за рамки привычного жизненного уклада и взглянули на себя по – новому, использовали каждое мгновение своей жизни с радостью и со смыслом, помочь раскрыть свою индивидуальность,  чтобы они пошли по жизни  достойными и способными людьми. </a:t>
            </a:r>
            <a:br>
              <a:rPr lang="ru-RU" sz="1600" dirty="0">
                <a:solidFill>
                  <a:schemeClr val="bg1"/>
                </a:solidFill>
                <a:effectLst/>
              </a:rPr>
            </a:br>
            <a:r>
              <a:rPr lang="ru-RU" sz="1600" dirty="0">
                <a:solidFill>
                  <a:schemeClr val="bg1"/>
                </a:solidFill>
                <a:effectLst/>
              </a:rPr>
              <a:t>Решение этих задач требует  от меня  огромного труда  над  совершенствованием своих знаний и личностных качеств.   Профессия наша не только глубокая, сложная, в ней достаточно и творчества. Нужно постоянно развиваться самой, придумывать интересные занятия, адаптировать под учеников имеющиеся программы. Быть просвещённым и развиваться в различных областях – профилактика и просвещение, основы проектной деятельности,  диагностические и коррекционные, развивающие методики. Постоянная исследовательская работа, постоянный анализ деятельности. </a:t>
            </a:r>
            <a:br>
              <a:rPr lang="ru-RU" sz="1600" dirty="0">
                <a:solidFill>
                  <a:schemeClr val="bg1"/>
                </a:solidFill>
                <a:effectLst/>
              </a:rPr>
            </a:br>
            <a:r>
              <a:rPr lang="ru-RU" sz="1600" dirty="0">
                <a:solidFill>
                  <a:schemeClr val="bg1"/>
                </a:solidFill>
                <a:effectLst/>
              </a:rPr>
              <a:t>Вечное движение!</a:t>
            </a:r>
            <a:br>
              <a:rPr lang="ru-RU" sz="1600" dirty="0">
                <a:solidFill>
                  <a:schemeClr val="bg1"/>
                </a:solidFill>
                <a:effectLst/>
              </a:rPr>
            </a:br>
            <a:r>
              <a:rPr lang="ru-RU" sz="1600" dirty="0">
                <a:solidFill>
                  <a:schemeClr val="bg1"/>
                </a:solidFill>
                <a:effectLst/>
              </a:rPr>
              <a:t>Мне нравится моя профессия! Педагог-психолог - это призвание души. Я с любовью встречаю новый рабочий день. Я готова делиться своими знания, опытом с окружающими, готова быть помощником, другом, наставником. </a:t>
            </a:r>
            <a:br>
              <a:rPr lang="ru-RU" sz="1600" dirty="0">
                <a:solidFill>
                  <a:schemeClr val="bg1"/>
                </a:solidFill>
                <a:effectLst/>
              </a:rPr>
            </a:br>
            <a:r>
              <a:rPr lang="ru-RU" sz="1600" dirty="0">
                <a:solidFill>
                  <a:schemeClr val="bg1"/>
                </a:solidFill>
                <a:effectLst/>
              </a:rPr>
              <a:t>Я психолог и это значит – многогранная, наполненная всеми красками жизнь. Приятно жить, осознавая, что кто-то на планете понял, как стать счастливей</a:t>
            </a:r>
            <a:r>
              <a:rPr lang="ru-RU" sz="1600" dirty="0" smtClean="0">
                <a:solidFill>
                  <a:schemeClr val="bg1"/>
                </a:solidFill>
                <a:effectLst/>
              </a:rPr>
              <a:t>.</a:t>
            </a:r>
            <a:br>
              <a:rPr lang="ru-RU" sz="1600" dirty="0" smtClean="0">
                <a:solidFill>
                  <a:schemeClr val="bg1"/>
                </a:solidFill>
                <a:effectLst/>
              </a:rPr>
            </a:br>
            <a:r>
              <a:rPr lang="ru-RU" sz="1600" dirty="0">
                <a:solidFill>
                  <a:schemeClr val="bg1"/>
                </a:solidFill>
                <a:effectLst/>
              </a:rPr>
              <a:t/>
            </a:r>
            <a:br>
              <a:rPr lang="ru-RU" sz="1600" dirty="0">
                <a:solidFill>
                  <a:schemeClr val="bg1"/>
                </a:solidFill>
                <a:effectLst/>
              </a:rPr>
            </a:br>
            <a:r>
              <a:rPr lang="ru-RU" sz="1600" dirty="0">
                <a:solidFill>
                  <a:schemeClr val="bg1"/>
                </a:solidFill>
                <a:effectLst/>
              </a:rPr>
              <a:t/>
            </a:r>
            <a:br>
              <a:rPr lang="ru-RU" sz="1600" dirty="0">
                <a:solidFill>
                  <a:schemeClr val="bg1"/>
                </a:solidFill>
                <a:effectLst/>
              </a:rPr>
            </a:br>
            <a:endParaRPr lang="ru-RU" sz="1600" dirty="0">
              <a:solidFill>
                <a:schemeClr val="bg1"/>
              </a:solidFill>
            </a:endParaRPr>
          </a:p>
        </p:txBody>
      </p:sp>
      <p:pic>
        <p:nvPicPr>
          <p:cNvPr id="3" name="Рисунок 2" descr="O:\Фото\ФОТО ВОРОНИНА\8В, 1Г - РОДИТЕЛИ\DSC03845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40152" y="3933056"/>
            <a:ext cx="3006090" cy="2676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91194016"/>
      </p:ext>
    </p:extLst>
  </p:cSld>
  <p:clrMapOvr>
    <a:masterClrMapping/>
  </p:clrMapOvr>
  <p:transition>
    <p:fade/>
  </p:transition>
</p:sld>
</file>

<file path=ppt/theme/theme1.xml><?xml version="1.0" encoding="utf-8"?>
<a:theme xmlns:a="http://schemas.openxmlformats.org/drawingml/2006/main" name="TS010286748 (2)">
  <a:themeElements>
    <a:clrScheme name="Green Template-Template">
      <a:dk1>
        <a:srgbClr val="000000"/>
      </a:dk1>
      <a:lt1>
        <a:srgbClr val="FFFFFF"/>
      </a:lt1>
      <a:dk2>
        <a:srgbClr val="1F7335"/>
      </a:dk2>
      <a:lt2>
        <a:srgbClr val="C4FF89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0ED7B"/>
      </a:hlink>
      <a:folHlink>
        <a:srgbClr val="F3EB4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91436" tIns="45718" rIns="91436" bIns="45718" numCol="1" rtlCol="0" anchor="ctr" anchorCtr="0" compatLnSpc="1">
        <a:prstTxWarp prst="textNoShape">
          <a:avLst/>
        </a:prstTxWarp>
      </a:bodyPr>
      <a:lstStyle>
        <a:defPPr algn="ctr" defTabSz="914099" fontAlgn="base">
          <a:spcBef>
            <a:spcPct val="0"/>
          </a:spcBef>
          <a:spcAft>
            <a:spcPct val="0"/>
          </a:spcAft>
          <a:defRPr sz="2300" dirty="0" smtClean="0">
            <a:solidFill>
              <a:srgbClr val="FFFFFF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Белый текст и шрифт Courier для слайдов с кодом">
  <a:themeElements>
    <a:clrScheme name="Blue Template-Template">
      <a:dk1>
        <a:srgbClr val="000000"/>
      </a:dk1>
      <a:lt1>
        <a:srgbClr val="FFFFFF"/>
      </a:lt1>
      <a:dk2>
        <a:srgbClr val="050595"/>
      </a:dk2>
      <a:lt2>
        <a:srgbClr val="FFFFFF"/>
      </a:lt2>
      <a:accent1>
        <a:srgbClr val="FFC000"/>
      </a:accent1>
      <a:accent2>
        <a:srgbClr val="3497AE"/>
      </a:accent2>
      <a:accent3>
        <a:srgbClr val="DF8045"/>
      </a:accent3>
      <a:accent4>
        <a:srgbClr val="7DCC2E"/>
      </a:accent4>
      <a:accent5>
        <a:srgbClr val="FF9929"/>
      </a:accent5>
      <a:accent6>
        <a:srgbClr val="7D3DA1"/>
      </a:accent6>
      <a:hlink>
        <a:srgbClr val="F3EB4F"/>
      </a:hlink>
      <a:folHlink>
        <a:srgbClr val="7DDDF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ln>
          <a:headEnd type="none" w="med" len="med"/>
          <a:tailEnd type="none" w="med" len="med"/>
        </a:ln>
      </a:spPr>
      <a:bodyPr vert="horz" wrap="square" lIns="109728" tIns="54864" rIns="109728" bIns="54864" numCol="1" rtlCol="0" anchor="ctr" anchorCtr="0" compatLnSpc="1">
        <a:prstTxWarp prst="textNoShape">
          <a:avLst/>
        </a:prstTxWarp>
      </a:bodyPr>
      <a:lstStyle>
        <a:defPPr marL="0" marR="0" indent="0" algn="ctr" defTabSz="10969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sz="2800" b="0" i="0" u="none" strike="noStrike" cap="none" normalizeH="0" baseline="0" dirty="0" smtClean="0">
            <a:solidFill>
              <a:schemeClr val="tx1"/>
            </a:solidFill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Segoe" pitchFamily="34" charset="0"/>
          </a:defRPr>
        </a:defPPr>
      </a:lstStyle>
      <a:style>
        <a:lnRef idx="0">
          <a:schemeClr val="accent2"/>
        </a:lnRef>
        <a:fillRef idx="3">
          <a:schemeClr val="accent2"/>
        </a:fillRef>
        <a:effectRef idx="3">
          <a:schemeClr val="accent2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651DED46-D66D-454A-B8B2-8EE17CF4DC11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TS010286748 (2)</Template>
  <TotalTime>536</TotalTime>
  <Words>16</Words>
  <Application>Microsoft Office PowerPoint</Application>
  <PresentationFormat>Экран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</vt:i4>
      </vt:variant>
    </vt:vector>
  </HeadingPairs>
  <TitlesOfParts>
    <vt:vector size="4" baseType="lpstr">
      <vt:lpstr>TS010286748 (2)</vt:lpstr>
      <vt:lpstr>Белый текст и шрифт Courier для слайдов с кодом</vt:lpstr>
      <vt:lpstr>  Эссе   «Педагог-психолог в  современном мире»     «Чтобы перевернуть мир, достаточно перевернуть представления людей об  этом мире»                                                                                                                     А. Миллер   В жизни каждого человека наступает момент принятия важных решений, которые определяют его дальнейший путь. Я вспоминаю тот момент, когда впервые в моей голове промелькнуло смутное желание стать психологом.  В то время я уже  работала старшим воспитателем  ясли сада.  Время шло. И вот, после долгих поисков ответов на жизненные вопросы я наконец, сделала свой выбор.  И выбор мой был в пользу будущих поколений. Да-да, тех самых, что сегодня идут в садик, крепко держа за руку маму или папу. Чтобы у них-то точно получилось построить собственные счастливые семьи и передать эту модель своим детям. И те, в свою очередь смогли бы вырастить здоровых, уверенных в себе и счастливых детей!  Работая уже практическим психологом в наркологическом диспансере, я все чаще задавалась вопросом: «Как же так получается, что самые близкие люди на свете, такие  как родители и дети, не могут найти общего языка?» или «Для чего ребёнку совершать такие поступки, которые непременно расстроят папу и маму и за которые он неизменно понесёт наказание?». Ведь и те и другие искренне хотят, чтобы у них «всё было хорошо»! Был сделан следующий выбор, я решила  посвятить себя работе с детьми в школе. Потому что ребенок – это чистый лист бумаги, что на нем напишешь, что заложишь, то и получится из него в дальнейшем. На этапе младшего школьного возраста, подросткового периода реальней оказать психологическую помощь во избежание возникновения различных форм зависимости от психоактивных веществ, чем взрослой личности.  Вот уже </vt:lpstr>
      <vt:lpstr>основы семейных отношений, с самого начального этапа образования, поддержать ребенка в гармоничном развитии. Деятельность школьного психолога интересна, но в то же время  сложна и многогранна.  Я  являюсь вдохновителем,  наставником, учителем, утешителем….  Цель моей деятельности  - помочь детям смотреть на мир без страха и злобы, любить окружающую  тебя  действительность, черпать силы в маленьких мелочах повседневности, видеть то прекрасное, что есть внутри каждого из нас,  принимать на себя ответственность, за свои дела и поступки, совершать самостоятельный выбор, держать слово.    Я стараюсь, чтобы мои ученики  вышли за рамки привычного жизненного уклада и взглянули на себя по – новому, использовали каждое мгновение своей жизни с радостью и со смыслом, помочь раскрыть свою индивидуальность,  чтобы они пошли по жизни  достойными и способными людьми.  Решение этих задач требует  от меня  огромного труда  над  совершенствованием своих знаний и личностных качеств.   Профессия наша не только глубокая, сложная, в ней достаточно и творчества. Нужно постоянно развиваться самой, придумывать интересные занятия, адаптировать под учеников имеющиеся программы. Быть просвещённым и развиваться в различных областях – профилактика и просвещение, основы проектной деятельности,  диагностические и коррекционные, развивающие методики. Постоянная исследовательская работа, постоянный анализ деятельности.  Вечное движение! Мне нравится моя профессия! Педагог-психолог - это призвание души. Я с любовью встречаю новый рабочий день. Я готова делиться своими знания, опытом с окружающими, готова быть помощником, другом, наставником.  Я психолог и это значит – многогранная, наполненная всеми красками жизнь. Приятно жить, осознавая, что кто-то на планете понял, как стать счастливей.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Заголовок презентации</dc:title>
  <dc:creator>User</dc:creator>
  <cp:lastModifiedBy>User</cp:lastModifiedBy>
  <cp:revision>65</cp:revision>
  <dcterms:created xsi:type="dcterms:W3CDTF">2013-02-25T14:08:01Z</dcterms:created>
  <dcterms:modified xsi:type="dcterms:W3CDTF">2013-11-19T03:29:29Z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TC102867489990</vt:lpwstr>
  </property>
</Properties>
</file>