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9" r:id="rId3"/>
    <p:sldId id="267" r:id="rId4"/>
    <p:sldId id="268" r:id="rId5"/>
    <p:sldId id="269" r:id="rId6"/>
    <p:sldId id="277" r:id="rId7"/>
    <p:sldId id="271" r:id="rId8"/>
    <p:sldId id="272" r:id="rId9"/>
    <p:sldId id="273" r:id="rId10"/>
    <p:sldId id="274" r:id="rId11"/>
    <p:sldId id="275" r:id="rId12"/>
    <p:sldId id="276" r:id="rId13"/>
    <p:sldId id="266" r:id="rId14"/>
    <p:sldId id="278" r:id="rId15"/>
    <p:sldId id="257" r:id="rId16"/>
    <p:sldId id="258" r:id="rId17"/>
    <p:sldId id="259" r:id="rId18"/>
    <p:sldId id="260" r:id="rId19"/>
    <p:sldId id="261"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9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BB116556-74B5-4293-974A-E51FF37C9CDD}" type="datetimeFigureOut">
              <a:rPr lang="ru-RU"/>
              <a:pPr>
                <a:defRPr/>
              </a:pPr>
              <a:t>14.11.2013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7E9000A-57AF-4177-9DF7-A00C070DB5E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63AD791-84EF-4435-8A6C-689D6C1FA4A2}" type="datetimeFigureOut">
              <a:rPr lang="ru-RU"/>
              <a:pPr>
                <a:defRPr/>
              </a:pPr>
              <a:t>14.11.2013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9AA41A2-09FF-4760-893D-F23B71DE562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52A45AE-50C7-47D5-99DD-94197F63B9C7}" type="datetimeFigureOut">
              <a:rPr lang="ru-RU"/>
              <a:pPr>
                <a:defRPr/>
              </a:pPr>
              <a:t>14.11.2013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54FF0E7-4B65-460C-BEA0-9F66A9407855}"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p:spPr>
          <p:txBody>
            <a:bodyPr/>
            <a:lstStyle/>
            <a:p>
              <a:pPr>
                <a:defRPr/>
              </a:pPr>
              <a:endParaRPr lang="ru-RU">
                <a:solidFill>
                  <a:prstClr val="black"/>
                </a:solidFill>
              </a:endParaRPr>
            </a:p>
          </p:txBody>
        </p:sp>
        <p:sp>
          <p:nvSpPr>
            <p:cNvPr id="7" name="Freeform 18"/>
            <p:cNvSpPr>
              <a:spLocks/>
            </p:cNvSpPr>
            <p:nvPr/>
          </p:nvSpPr>
          <p:spPr bwMode="hidden">
            <a:xfrm>
              <a:off x="-308538" y="4319027"/>
              <a:ext cx="8280254" cy="1208092"/>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p:spPr>
          <p:txBody>
            <a:bodyPr/>
            <a:lstStyle/>
            <a:p>
              <a:pPr>
                <a:defRPr/>
              </a:pPr>
              <a:endParaRPr lang="ru-RU">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p:spPr>
          <p:txBody>
            <a:bodyPr/>
            <a:lstStyle/>
            <a:p>
              <a:pPr>
                <a:defRPr/>
              </a:pPr>
              <a:endParaRPr lang="ru-RU">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p:spPr>
          <p:txBody>
            <a:bodyPr/>
            <a:lstStyle/>
            <a:p>
              <a:pPr>
                <a:defRPr/>
              </a:pPr>
              <a:endParaRPr lang="ru-RU">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p:spPr>
          <p:txBody>
            <a:bodyPr/>
            <a:lstStyle/>
            <a:p>
              <a:pPr>
                <a:defRPr/>
              </a:pPr>
              <a:endParaRPr lang="ru-RU">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1"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ru-RU"/>
          </a:p>
        </p:txBody>
      </p:sp>
      <p:sp>
        <p:nvSpPr>
          <p:cNvPr id="12"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ru-RU"/>
          </a:p>
        </p:txBody>
      </p:sp>
      <p:sp>
        <p:nvSpPr>
          <p:cNvPr id="13"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34AF350F-57A3-46D4-9F7F-B491FEB844AD}"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ru-RU"/>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ru-RU"/>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E8CB2D97-9B41-4F9D-975F-5F290EF6757B}"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14"/>
          <p:cNvSpPr>
            <a:spLocks/>
          </p:cNvSpPr>
          <p:nvPr/>
        </p:nvSpPr>
        <p:spPr bwMode="hidden">
          <a:xfrm>
            <a:off x="6046788" y="4203700"/>
            <a:ext cx="2876550" cy="714375"/>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p:spPr>
        <p:txBody>
          <a:bodyPr/>
          <a:lstStyle/>
          <a:p>
            <a:pPr>
              <a:defRPr/>
            </a:pPr>
            <a:endParaRPr lang="ru-RU">
              <a:solidFill>
                <a:prstClr val="black"/>
              </a:solidFill>
            </a:endParaRPr>
          </a:p>
        </p:txBody>
      </p:sp>
      <p:sp>
        <p:nvSpPr>
          <p:cNvPr id="6" name="Freeform 18"/>
          <p:cNvSpPr>
            <a:spLocks/>
          </p:cNvSpPr>
          <p:nvPr/>
        </p:nvSpPr>
        <p:spPr bwMode="hidden">
          <a:xfrm>
            <a:off x="2619375" y="4075113"/>
            <a:ext cx="5545138" cy="850900"/>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p:spPr>
        <p:txBody>
          <a:bodyPr/>
          <a:lstStyle/>
          <a:p>
            <a:pPr>
              <a:defRPr/>
            </a:pPr>
            <a:endParaRPr lang="ru-RU">
              <a:solidFill>
                <a:prstClr val="black"/>
              </a:solidFill>
            </a:endParaRPr>
          </a:p>
        </p:txBody>
      </p:sp>
      <p:sp>
        <p:nvSpPr>
          <p:cNvPr id="7" name="Freeform 22"/>
          <p:cNvSpPr>
            <a:spLocks/>
          </p:cNvSpPr>
          <p:nvPr/>
        </p:nvSpPr>
        <p:spPr bwMode="hidden">
          <a:xfrm>
            <a:off x="2828925" y="4087813"/>
            <a:ext cx="5467350" cy="77470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p:spPr>
        <p:txBody>
          <a:bodyPr/>
          <a:lstStyle/>
          <a:p>
            <a:pPr>
              <a:defRPr/>
            </a:pPr>
            <a:endParaRPr lang="ru-RU">
              <a:solidFill>
                <a:prstClr val="black"/>
              </a:solidFill>
            </a:endParaRPr>
          </a:p>
        </p:txBody>
      </p:sp>
      <p:sp>
        <p:nvSpPr>
          <p:cNvPr id="8" name="Freeform 26"/>
          <p:cNvSpPr>
            <a:spLocks/>
          </p:cNvSpPr>
          <p:nvPr/>
        </p:nvSpPr>
        <p:spPr bwMode="hidden">
          <a:xfrm>
            <a:off x="5610225" y="4073525"/>
            <a:ext cx="3306763" cy="652463"/>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p:spPr>
        <p:txBody>
          <a:bodyPr/>
          <a:lstStyle/>
          <a:p>
            <a:pPr>
              <a:defRPr/>
            </a:pPr>
            <a:endParaRPr lang="ru-RU">
              <a:solidFill>
                <a:prstClr val="black"/>
              </a:solidFill>
            </a:endParaRPr>
          </a:p>
        </p:txBody>
      </p:sp>
      <p:sp useBgFill="1">
        <p:nvSpPr>
          <p:cNvPr id="9" name="Freeform 10"/>
          <p:cNvSpPr>
            <a:spLocks/>
          </p:cNvSpPr>
          <p:nvPr/>
        </p:nvSpPr>
        <p:spPr bwMode="hidden">
          <a:xfrm>
            <a:off x="211138" y="4059238"/>
            <a:ext cx="8723312" cy="1328737"/>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p:spPr>
        <p:txBody>
          <a:bodyPr/>
          <a:lstStyle/>
          <a:p>
            <a:pPr>
              <a:defRPr/>
            </a:pPr>
            <a:endParaRPr lang="ru-RU">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ru-RU"/>
          </a:p>
        </p:txBody>
      </p:sp>
      <p:sp>
        <p:nvSpPr>
          <p:cNvPr id="11"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ru-RU"/>
          </a:p>
        </p:txBody>
      </p:sp>
      <p:sp>
        <p:nvSpPr>
          <p:cNvPr id="12"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D24F25A0-5AF2-45C8-8CBC-7D97F4FDD7FA}"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fontAlgn="auto">
              <a:spcBef>
                <a:spcPts val="0"/>
              </a:spcBef>
              <a:spcAft>
                <a:spcPts val="0"/>
              </a:spcAft>
              <a:defRPr>
                <a:latin typeface="+mn-lt"/>
              </a:defRPr>
            </a:lvl1pPr>
          </a:lstStyle>
          <a:p>
            <a:pPr>
              <a:defRPr/>
            </a:pPr>
            <a:endParaRPr lang="ru-RU"/>
          </a:p>
        </p:txBody>
      </p:sp>
      <p:sp>
        <p:nvSpPr>
          <p:cNvPr id="6" name="Footer Placeholder 4"/>
          <p:cNvSpPr>
            <a:spLocks noGrp="1"/>
          </p:cNvSpPr>
          <p:nvPr>
            <p:ph type="ftr" sz="quarter" idx="16"/>
          </p:nvPr>
        </p:nvSpPr>
        <p:spPr/>
        <p:txBody>
          <a:bodyPr/>
          <a:lstStyle>
            <a:lvl1pPr fontAlgn="auto">
              <a:spcBef>
                <a:spcPts val="0"/>
              </a:spcBef>
              <a:spcAft>
                <a:spcPts val="0"/>
              </a:spcAft>
              <a:defRPr>
                <a:latin typeface="+mn-lt"/>
              </a:defRPr>
            </a:lvl1pPr>
          </a:lstStyle>
          <a:p>
            <a:pPr>
              <a:defRPr/>
            </a:pPr>
            <a:endParaRPr lang="ru-RU"/>
          </a:p>
        </p:txBody>
      </p:sp>
      <p:sp>
        <p:nvSpPr>
          <p:cNvPr id="7" name="Slide Number Placeholder 5"/>
          <p:cNvSpPr>
            <a:spLocks noGrp="1"/>
          </p:cNvSpPr>
          <p:nvPr>
            <p:ph type="sldNum" sz="quarter" idx="17"/>
          </p:nvPr>
        </p:nvSpPr>
        <p:spPr/>
        <p:txBody>
          <a:bodyPr/>
          <a:lstStyle>
            <a:lvl1pPr fontAlgn="auto">
              <a:spcBef>
                <a:spcPts val="0"/>
              </a:spcBef>
              <a:spcAft>
                <a:spcPts val="0"/>
              </a:spcAft>
              <a:defRPr>
                <a:latin typeface="+mn-lt"/>
              </a:defRPr>
            </a:lvl1pPr>
          </a:lstStyle>
          <a:p>
            <a:pPr>
              <a:defRPr/>
            </a:pPr>
            <a:fld id="{68F63235-6331-4481-B3C0-FE2DAC61C330}"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ru-RU"/>
          </a:p>
        </p:txBody>
      </p:sp>
      <p:sp>
        <p:nvSpPr>
          <p:cNvPr id="8"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ru-RU"/>
          </a:p>
        </p:txBody>
      </p:sp>
      <p:sp>
        <p:nvSpPr>
          <p:cNvPr id="9"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D9984BBF-F792-445E-8EAB-C896D0F7BAE1}"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ru-RU"/>
          </a:p>
        </p:txBody>
      </p:sp>
      <p:sp>
        <p:nvSpPr>
          <p:cNvPr id="4"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ru-RU"/>
          </a:p>
        </p:txBody>
      </p:sp>
      <p:sp>
        <p:nvSpPr>
          <p:cNvPr id="5"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FB4A993A-6AB6-4A79-AB74-6AA224CF3288}"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p:spPr>
          <p:txBody>
            <a:bodyPr/>
            <a:lstStyle/>
            <a:p>
              <a:pPr>
                <a:defRPr/>
              </a:pPr>
              <a:endParaRPr lang="ru-RU">
                <a:solidFill>
                  <a:prstClr val="black"/>
                </a:solidFill>
              </a:endParaRPr>
            </a:p>
          </p:txBody>
        </p:sp>
        <p:sp>
          <p:nvSpPr>
            <p:cNvPr id="5" name="Freeform 18"/>
            <p:cNvSpPr>
              <a:spLocks/>
            </p:cNvSpPr>
            <p:nvPr/>
          </p:nvSpPr>
          <p:spPr bwMode="hidden">
            <a:xfrm>
              <a:off x="-308667" y="4319028"/>
              <a:ext cx="8279020" cy="1208091"/>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p:spPr>
          <p:txBody>
            <a:bodyPr/>
            <a:lstStyle/>
            <a:p>
              <a:pPr>
                <a:defRPr/>
              </a:pPr>
              <a:endParaRPr lang="ru-RU">
                <a:solidFill>
                  <a:prstClr val="black"/>
                </a:solidFill>
              </a:endParaRPr>
            </a:p>
          </p:txBody>
        </p:sp>
        <p:sp>
          <p:nvSpPr>
            <p:cNvPr id="6" name="Freeform 22"/>
            <p:cNvSpPr>
              <a:spLocks/>
            </p:cNvSpPr>
            <p:nvPr/>
          </p:nvSpPr>
          <p:spPr bwMode="hidden">
            <a:xfrm>
              <a:off x="4286" y="4334834"/>
              <a:ext cx="8165219" cy="110196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p:spPr>
          <p:txBody>
            <a:bodyPr/>
            <a:lstStyle/>
            <a:p>
              <a:pPr>
                <a:defRPr/>
              </a:pPr>
              <a:endParaRPr lang="ru-RU">
                <a:solidFill>
                  <a:prstClr val="black"/>
                </a:solidFill>
              </a:endParaRPr>
            </a:p>
          </p:txBody>
        </p:sp>
        <p:sp>
          <p:nvSpPr>
            <p:cNvPr id="7" name="Freeform 26"/>
            <p:cNvSpPr>
              <a:spLocks/>
            </p:cNvSpPr>
            <p:nvPr/>
          </p:nvSpPr>
          <p:spPr bwMode="hidden">
            <a:xfrm>
              <a:off x="4155651" y="4316769"/>
              <a:ext cx="4940859" cy="925827"/>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p:spPr>
          <p:txBody>
            <a:bodyPr/>
            <a:lstStyle/>
            <a:p>
              <a:pPr>
                <a:defRPr/>
              </a:pPr>
              <a:endParaRPr lang="ru-RU">
                <a:solidFill>
                  <a:prstClr val="black"/>
                </a:solidFill>
              </a:endParaRPr>
            </a:p>
          </p:txBody>
        </p:sp>
        <p:sp useBgFill="1">
          <p:nvSpPr>
            <p:cNvPr id="8" name="Freeform 10"/>
            <p:cNvSpPr>
              <a:spLocks/>
            </p:cNvSpPr>
            <p:nvPr/>
          </p:nvSpPr>
          <p:spPr bwMode="hidden">
            <a:xfrm>
              <a:off x="-3905251" y="4294188"/>
              <a:ext cx="13027839"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p:spPr>
          <p:txBody>
            <a:bodyPr/>
            <a:lstStyle/>
            <a:p>
              <a:pPr>
                <a:defRPr/>
              </a:pPr>
              <a:endParaRPr lang="ru-RU">
                <a:solidFill>
                  <a:prstClr val="black"/>
                </a:solidFill>
              </a:endParaRPr>
            </a:p>
          </p:txBody>
        </p:sp>
      </p:grpSp>
      <p:sp>
        <p:nvSpPr>
          <p:cNvPr id="9" name="Date Placeholder 1"/>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ru-RU"/>
          </a:p>
        </p:txBody>
      </p:sp>
      <p:sp>
        <p:nvSpPr>
          <p:cNvPr id="10" name="Footer Placeholder 2"/>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ru-RU"/>
          </a:p>
        </p:txBody>
      </p:sp>
      <p:sp>
        <p:nvSpPr>
          <p:cNvPr id="11" name="Slide Number Placeholder 3"/>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8BFEEB9C-5DDE-4EA3-AB89-812D44C2ACCB}"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p:spPr>
          <p:txBody>
            <a:bodyPr/>
            <a:lstStyle/>
            <a:p>
              <a:pPr>
                <a:defRPr/>
              </a:pPr>
              <a:endParaRPr lang="ru-RU">
                <a:solidFill>
                  <a:prstClr val="black"/>
                </a:solidFill>
              </a:endParaRPr>
            </a:p>
          </p:txBody>
        </p:sp>
        <p:sp>
          <p:nvSpPr>
            <p:cNvPr id="8" name="Freeform 18"/>
            <p:cNvSpPr>
              <a:spLocks/>
            </p:cNvSpPr>
            <p:nvPr/>
          </p:nvSpPr>
          <p:spPr bwMode="hidden">
            <a:xfrm>
              <a:off x="-308538" y="4318998"/>
              <a:ext cx="8280254" cy="1208906"/>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p:spPr>
          <p:txBody>
            <a:bodyPr/>
            <a:lstStyle/>
            <a:p>
              <a:pPr>
                <a:defRPr/>
              </a:pPr>
              <a:endParaRPr lang="ru-RU">
                <a:solidFill>
                  <a:prstClr val="black"/>
                </a:solidFill>
              </a:endParaRPr>
            </a:p>
          </p:txBody>
        </p:sp>
        <p:sp>
          <p:nvSpPr>
            <p:cNvPr id="9" name="Freeform 22"/>
            <p:cNvSpPr>
              <a:spLocks/>
            </p:cNvSpPr>
            <p:nvPr/>
          </p:nvSpPr>
          <p:spPr bwMode="hidden">
            <a:xfrm>
              <a:off x="4014" y="4334786"/>
              <a:ext cx="8164231" cy="1102902"/>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p:spPr>
          <p:txBody>
            <a:bodyPr/>
            <a:lstStyle/>
            <a:p>
              <a:pPr>
                <a:defRPr/>
              </a:pPr>
              <a:endParaRPr lang="ru-RU">
                <a:solidFill>
                  <a:prstClr val="black"/>
                </a:solidFill>
              </a:endParaRPr>
            </a:p>
          </p:txBody>
        </p:sp>
        <p:sp>
          <p:nvSpPr>
            <p:cNvPr id="10" name="Freeform 26"/>
            <p:cNvSpPr>
              <a:spLocks/>
            </p:cNvSpPr>
            <p:nvPr/>
          </p:nvSpPr>
          <p:spPr bwMode="hidden">
            <a:xfrm>
              <a:off x="4157164" y="4316742"/>
              <a:ext cx="4939265" cy="926979"/>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p:spPr>
          <p:txBody>
            <a:bodyPr/>
            <a:lstStyle/>
            <a:p>
              <a:pPr>
                <a:defRPr/>
              </a:pPr>
              <a:endParaRPr lang="ru-RU">
                <a:solidFill>
                  <a:prstClr val="black"/>
                </a:solidFill>
              </a:endParaRPr>
            </a:p>
          </p:txBody>
        </p:sp>
        <p:sp useBgFill="1">
          <p:nvSpPr>
            <p:cNvPr id="11" name="Freeform 28"/>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p:spPr>
          <p:txBody>
            <a:bodyPr/>
            <a:lstStyle/>
            <a:p>
              <a:pPr>
                <a:defRPr/>
              </a:pPr>
              <a:endParaRPr lang="ru-RU">
                <a:solidFill>
                  <a:prstClr val="black"/>
                </a:solidFill>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ru-RU"/>
          </a:p>
        </p:txBody>
      </p:sp>
      <p:sp>
        <p:nvSpPr>
          <p:cNvPr id="13" name="Footer Placeholder 5"/>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ru-RU"/>
          </a:p>
        </p:txBody>
      </p:sp>
      <p:sp>
        <p:nvSpPr>
          <p:cNvPr id="14" name="Slide Number Placeholder 6"/>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A96DDAF9-21F2-46A5-AD3A-07F537A3FDA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F85DE83-D1D0-44B0-8825-54BEB9682E80}" type="datetimeFigureOut">
              <a:rPr lang="ru-RU"/>
              <a:pPr>
                <a:defRPr/>
              </a:pPr>
              <a:t>14.11.2013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6A37740-3357-45E3-A087-B9B3A360C536}"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p:spPr>
          <p:txBody>
            <a:bodyPr/>
            <a:lstStyle/>
            <a:p>
              <a:pPr>
                <a:defRPr/>
              </a:pPr>
              <a:endParaRPr lang="ru-RU">
                <a:solidFill>
                  <a:prstClr val="black"/>
                </a:solidFill>
              </a:endParaRPr>
            </a:p>
          </p:txBody>
        </p:sp>
        <p:sp>
          <p:nvSpPr>
            <p:cNvPr id="8" name="Freeform 18"/>
            <p:cNvSpPr>
              <a:spLocks/>
            </p:cNvSpPr>
            <p:nvPr/>
          </p:nvSpPr>
          <p:spPr bwMode="hidden">
            <a:xfrm>
              <a:off x="-308538" y="4319027"/>
              <a:ext cx="8280254" cy="1208092"/>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p:spPr>
          <p:txBody>
            <a:bodyPr/>
            <a:lstStyle/>
            <a:p>
              <a:pPr>
                <a:defRPr/>
              </a:pPr>
              <a:endParaRPr lang="ru-RU">
                <a:solidFill>
                  <a:prstClr val="black"/>
                </a:solidFill>
              </a:endParaRPr>
            </a:p>
          </p:txBody>
        </p:sp>
        <p:sp>
          <p:nvSpPr>
            <p:cNvPr id="9" name="Freeform 22"/>
            <p:cNvSpPr>
              <a:spLocks/>
            </p:cNvSpPr>
            <p:nvPr/>
          </p:nvSpPr>
          <p:spPr bwMode="hidden">
            <a:xfrm>
              <a:off x="4014" y="4334834"/>
              <a:ext cx="8164231" cy="110196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p:spPr>
          <p:txBody>
            <a:bodyPr/>
            <a:lstStyle/>
            <a:p>
              <a:pPr>
                <a:defRPr/>
              </a:pPr>
              <a:endParaRPr lang="ru-RU">
                <a:solidFill>
                  <a:prstClr val="black"/>
                </a:solidFill>
              </a:endParaRPr>
            </a:p>
          </p:txBody>
        </p:sp>
        <p:sp>
          <p:nvSpPr>
            <p:cNvPr id="10" name="Freeform 26"/>
            <p:cNvSpPr>
              <a:spLocks/>
            </p:cNvSpPr>
            <p:nvPr/>
          </p:nvSpPr>
          <p:spPr bwMode="hidden">
            <a:xfrm>
              <a:off x="4157164" y="4316769"/>
              <a:ext cx="4939265" cy="925827"/>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p:spPr>
          <p:txBody>
            <a:bodyPr/>
            <a:lstStyle/>
            <a:p>
              <a:pPr>
                <a:defRPr/>
              </a:pPr>
              <a:endParaRPr lang="ru-RU">
                <a:solidFill>
                  <a:prstClr val="black"/>
                </a:solidFill>
              </a:endParaRPr>
            </a:p>
          </p:txBody>
        </p:sp>
        <p:sp useBgFill="1">
          <p:nvSpPr>
            <p:cNvPr id="11" name="Freeform 10"/>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p:spPr>
          <p:txBody>
            <a:bodyPr/>
            <a:lstStyle/>
            <a:p>
              <a:pPr>
                <a:defRPr/>
              </a:pPr>
              <a:endParaRPr lang="ru-RU">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ru-RU"/>
          </a:p>
        </p:txBody>
      </p:sp>
      <p:sp>
        <p:nvSpPr>
          <p:cNvPr id="13" name="Footer Placeholder 5"/>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ru-RU"/>
          </a:p>
        </p:txBody>
      </p:sp>
      <p:sp>
        <p:nvSpPr>
          <p:cNvPr id="14" name="Slide Number Placeholder 6"/>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78A7D85A-1686-4012-8B0A-210BD3920429}"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ru-RU"/>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ru-RU"/>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33CE0376-E629-49E1-8D8D-9BBE20C48EB0}"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p:spPr>
          <p:txBody>
            <a:bodyPr/>
            <a:lstStyle/>
            <a:p>
              <a:pPr>
                <a:defRPr/>
              </a:pPr>
              <a:endParaRPr lang="ru-RU">
                <a:solidFill>
                  <a:prstClr val="black"/>
                </a:solidFill>
              </a:endParaRPr>
            </a:p>
          </p:txBody>
        </p:sp>
        <p:sp>
          <p:nvSpPr>
            <p:cNvPr id="7" name="Freeform 18"/>
            <p:cNvSpPr>
              <a:spLocks/>
            </p:cNvSpPr>
            <p:nvPr/>
          </p:nvSpPr>
          <p:spPr bwMode="hidden">
            <a:xfrm>
              <a:off x="-308538" y="4318998"/>
              <a:ext cx="8280254" cy="1208906"/>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p:spPr>
          <p:txBody>
            <a:bodyPr/>
            <a:lstStyle/>
            <a:p>
              <a:pPr>
                <a:defRPr/>
              </a:pPr>
              <a:endParaRPr lang="ru-RU">
                <a:solidFill>
                  <a:prstClr val="black"/>
                </a:solidFill>
              </a:endParaRPr>
            </a:p>
          </p:txBody>
        </p:sp>
        <p:sp>
          <p:nvSpPr>
            <p:cNvPr id="8" name="Freeform 22"/>
            <p:cNvSpPr>
              <a:spLocks/>
            </p:cNvSpPr>
            <p:nvPr/>
          </p:nvSpPr>
          <p:spPr bwMode="hidden">
            <a:xfrm>
              <a:off x="4014" y="4334786"/>
              <a:ext cx="8164231" cy="1102902"/>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p:spPr>
          <p:txBody>
            <a:bodyPr/>
            <a:lstStyle/>
            <a:p>
              <a:pPr>
                <a:defRPr/>
              </a:pPr>
              <a:endParaRPr lang="ru-RU">
                <a:solidFill>
                  <a:prstClr val="black"/>
                </a:solidFill>
              </a:endParaRPr>
            </a:p>
          </p:txBody>
        </p:sp>
        <p:sp>
          <p:nvSpPr>
            <p:cNvPr id="9" name="Freeform 26"/>
            <p:cNvSpPr>
              <a:spLocks/>
            </p:cNvSpPr>
            <p:nvPr/>
          </p:nvSpPr>
          <p:spPr bwMode="hidden">
            <a:xfrm>
              <a:off x="4157164" y="4316742"/>
              <a:ext cx="4939265" cy="926979"/>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p:spPr>
          <p:txBody>
            <a:bodyPr/>
            <a:lstStyle/>
            <a:p>
              <a:pPr>
                <a:defRPr/>
              </a:pPr>
              <a:endParaRPr lang="ru-RU">
                <a:solidFill>
                  <a:prstClr val="black"/>
                </a:solidFill>
              </a:endParaRPr>
            </a:p>
          </p:txBody>
        </p:sp>
        <p:sp useBgFill="1">
          <p:nvSpPr>
            <p:cNvPr id="10" name="Freeform 19"/>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p:spPr>
          <p:txBody>
            <a:bodyPr/>
            <a:lstStyle/>
            <a:p>
              <a:pPr>
                <a:defRPr/>
              </a:pPr>
              <a:endParaRPr lang="ru-RU">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ru-RU"/>
          </a:p>
        </p:txBody>
      </p:sp>
      <p:sp>
        <p:nvSpPr>
          <p:cNvPr id="12"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ru-RU"/>
          </a:p>
        </p:txBody>
      </p:sp>
      <p:sp>
        <p:nvSpPr>
          <p:cNvPr id="13"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F519F4E3-9023-415B-9620-6E106659FC0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4044C65-873D-4967-958D-A3E1D36E4811}" type="datetimeFigureOut">
              <a:rPr lang="ru-RU"/>
              <a:pPr>
                <a:defRPr/>
              </a:pPr>
              <a:t>14.11.2013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717E83A-5D79-421C-9659-A079AE85F1F3}"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8FE40140-2353-451E-BB51-3391A0F3B3C4}" type="datetimeFigureOut">
              <a:rPr lang="ru-RU"/>
              <a:pPr>
                <a:defRPr/>
              </a:pPr>
              <a:t>14.11.2013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45B62CC-C410-443F-BB49-994E84EE1CC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8702A44-6730-46A4-A4A8-B6713C4D57AA}" type="datetimeFigureOut">
              <a:rPr lang="ru-RU"/>
              <a:pPr>
                <a:defRPr/>
              </a:pPr>
              <a:t>14.11.2013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54BB87D6-923E-4B89-ADBA-673107EBFE6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B467E9BC-51EC-4317-898A-6F1EE6555FE5}" type="datetimeFigureOut">
              <a:rPr lang="ru-RU"/>
              <a:pPr>
                <a:defRPr/>
              </a:pPr>
              <a:t>14.11.2013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B69D4987-2C5A-4459-B1EA-D0EA4982DA7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18E8772-1125-4240-90DD-6778A292F3AC}" type="datetimeFigureOut">
              <a:rPr lang="ru-RU"/>
              <a:pPr>
                <a:defRPr/>
              </a:pPr>
              <a:t>14.11.2013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AEC172D-4CCB-4D8A-8C6E-54062E5D951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1EF2A99-1A3B-4928-9BC7-32761D93D93B}" type="datetimeFigureOut">
              <a:rPr lang="ru-RU"/>
              <a:pPr>
                <a:defRPr/>
              </a:pPr>
              <a:t>14.11.2013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25B9252-5700-42D2-A7A4-13520BF4551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A41A3E1-AC4F-48C5-B0AD-9234B9E7209D}" type="datetimeFigureOut">
              <a:rPr lang="ru-RU"/>
              <a:pPr>
                <a:defRPr/>
              </a:pPr>
              <a:t>14.11.2013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0565DD8-3B63-4827-B85A-6700637F76A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6EF8FB7-2B93-4E21-B1E5-A0E609722CD2}" type="datetimeFigureOut">
              <a:rPr lang="ru-RU"/>
              <a:pPr>
                <a:defRPr/>
              </a:pPr>
              <a:t>14.11.2013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5B39DCC-FCDF-468C-B094-C3DC257FEB3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13315"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006" y="4499677"/>
              <a:ext cx="4295986" cy="1016152"/>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p:spPr>
          <p:txBody>
            <a:bodyPr/>
            <a:lstStyle/>
            <a:p>
              <a:pPr>
                <a:defRPr/>
              </a:pPr>
              <a:endParaRPr lang="ru-RU">
                <a:solidFill>
                  <a:prstClr val="black"/>
                </a:solidFill>
              </a:endParaRPr>
            </a:p>
          </p:txBody>
        </p:sp>
        <p:sp>
          <p:nvSpPr>
            <p:cNvPr id="1034" name="Freeform 18"/>
            <p:cNvSpPr>
              <a:spLocks/>
            </p:cNvSpPr>
            <p:nvPr/>
          </p:nvSpPr>
          <p:spPr bwMode="hidden">
            <a:xfrm>
              <a:off x="-308667" y="4319028"/>
              <a:ext cx="8279020" cy="1208091"/>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p:spPr>
          <p:txBody>
            <a:bodyPr/>
            <a:lstStyle/>
            <a:p>
              <a:pPr>
                <a:defRPr/>
              </a:pPr>
              <a:endParaRPr lang="ru-RU">
                <a:solidFill>
                  <a:prstClr val="black"/>
                </a:solidFill>
              </a:endParaRPr>
            </a:p>
          </p:txBody>
        </p:sp>
        <p:sp>
          <p:nvSpPr>
            <p:cNvPr id="1035" name="Freeform 22"/>
            <p:cNvSpPr>
              <a:spLocks/>
            </p:cNvSpPr>
            <p:nvPr/>
          </p:nvSpPr>
          <p:spPr bwMode="hidden">
            <a:xfrm>
              <a:off x="4286" y="4334834"/>
              <a:ext cx="8165219" cy="110196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p:spPr>
          <p:txBody>
            <a:bodyPr/>
            <a:lstStyle/>
            <a:p>
              <a:pPr>
                <a:defRPr/>
              </a:pPr>
              <a:endParaRPr lang="ru-RU">
                <a:solidFill>
                  <a:prstClr val="black"/>
                </a:solidFill>
              </a:endParaRPr>
            </a:p>
          </p:txBody>
        </p:sp>
        <p:sp>
          <p:nvSpPr>
            <p:cNvPr id="1036" name="Freeform 26"/>
            <p:cNvSpPr>
              <a:spLocks/>
            </p:cNvSpPr>
            <p:nvPr/>
          </p:nvSpPr>
          <p:spPr bwMode="hidden">
            <a:xfrm>
              <a:off x="4155651" y="4316769"/>
              <a:ext cx="4940859" cy="925827"/>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p:spPr>
          <p:txBody>
            <a:bodyPr/>
            <a:lstStyle/>
            <a:p>
              <a:pPr>
                <a:defRPr/>
              </a:pPr>
              <a:endParaRPr lang="ru-RU">
                <a:solidFill>
                  <a:prstClr val="black"/>
                </a:solidFill>
              </a:endParaRPr>
            </a:p>
          </p:txBody>
        </p:sp>
        <p:sp useBgFill="1">
          <p:nvSpPr>
            <p:cNvPr id="1037" name="Freeform 10"/>
            <p:cNvSpPr>
              <a:spLocks/>
            </p:cNvSpPr>
            <p:nvPr/>
          </p:nvSpPr>
          <p:spPr bwMode="hidden">
            <a:xfrm>
              <a:off x="-3905251" y="4294188"/>
              <a:ext cx="13027839"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p:spPr>
          <p:txBody>
            <a:bodyPr/>
            <a:lstStyle/>
            <a:p>
              <a:pPr>
                <a:defRPr/>
              </a:pPr>
              <a:endParaRPr lang="ru-RU">
                <a:solidFill>
                  <a:prstClr val="black"/>
                </a:solidFill>
              </a:endParaRPr>
            </a:p>
          </p:txBody>
        </p:sp>
      </p:grpSp>
      <p:sp>
        <p:nvSpPr>
          <p:cNvPr id="13316"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a:solidFill>
                  <a:srgbClr val="073E87"/>
                </a:solidFill>
              </a:defRPr>
            </a:lvl1pPr>
          </a:lstStyle>
          <a:p>
            <a:pPr>
              <a:defRPr/>
            </a:pPr>
            <a:endParaRPr lang="ru-RU"/>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rgbClr val="073E87"/>
                </a:solidFill>
              </a:defRPr>
            </a:lvl1pPr>
          </a:lstStyle>
          <a:p>
            <a:pPr>
              <a:defRPr/>
            </a:pPr>
            <a:endParaRPr lang="ru-RU"/>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defRPr sz="1000">
                <a:solidFill>
                  <a:srgbClr val="073E87"/>
                </a:solidFill>
              </a:defRPr>
            </a:lvl1pPr>
          </a:lstStyle>
          <a:p>
            <a:pPr>
              <a:defRPr/>
            </a:pPr>
            <a:fld id="{7ED26872-0579-4C36-A5BB-F07CCB5D6E2D}" type="slidenum">
              <a:rPr lang="ru-RU"/>
              <a:pPr>
                <a:defRPr/>
              </a:pPr>
              <a:t>‹#›</a:t>
            </a:fld>
            <a:endParaRPr lang="ru-RU"/>
          </a:p>
        </p:txBody>
      </p:sp>
      <p:sp>
        <p:nvSpPr>
          <p:cNvPr id="13320"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2967335"/>
            <a:ext cx="6624736" cy="1446550"/>
          </a:xfrm>
          <a:prstGeom prst="rect">
            <a:avLst/>
          </a:prstGeom>
        </p:spPr>
        <p:txBody>
          <a:bodyPr wrap="square">
            <a:spAutoFit/>
          </a:bodyPr>
          <a:lstStyle/>
          <a:p>
            <a:pPr algn="ctr"/>
            <a:r>
              <a:rPr lang="ru-RU" sz="2800" b="1" i="1" dirty="0">
                <a:effectLst>
                  <a:outerShdw blurRad="38100" dist="38100" dir="2700000" algn="tl">
                    <a:srgbClr val="000000">
                      <a:alpha val="43137"/>
                    </a:srgbClr>
                  </a:outerShdw>
                </a:effectLst>
                <a:latin typeface="Times New Roman" pitchFamily="18" charset="0"/>
                <a:cs typeface="Times New Roman" pitchFamily="18" charset="0"/>
              </a:rPr>
              <a:t>№82 ЖББ орта  </a:t>
            </a:r>
            <a:r>
              <a:rPr lang="ru-RU" sz="2800" b="1" i="1" dirty="0" err="1">
                <a:effectLst>
                  <a:outerShdw blurRad="38100" dist="38100" dir="2700000" algn="tl">
                    <a:srgbClr val="000000">
                      <a:alpha val="43137"/>
                    </a:srgbClr>
                  </a:outerShdw>
                </a:effectLst>
                <a:latin typeface="Times New Roman" pitchFamily="18" charset="0"/>
                <a:cs typeface="Times New Roman" pitchFamily="18" charset="0"/>
              </a:rPr>
              <a:t>мектептің</a:t>
            </a:r>
            <a:r>
              <a:rPr lang="ru-RU" sz="2800" b="1" i="1" dirty="0">
                <a:effectLst>
                  <a:outerShdw blurRad="38100" dist="38100" dir="2700000" algn="tl">
                    <a:srgbClr val="000000">
                      <a:alpha val="43137"/>
                    </a:srgbClr>
                  </a:outerShdw>
                </a:effectLst>
                <a:latin typeface="Times New Roman" pitchFamily="18" charset="0"/>
                <a:cs typeface="Times New Roman" pitchFamily="18" charset="0"/>
              </a:rPr>
              <a:t> </a:t>
            </a:r>
            <a:endParaRPr lang="ru-RU" sz="2800" b="1"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sz="28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800" b="1" i="1" dirty="0" err="1">
                <a:effectLst>
                  <a:outerShdw blurRad="38100" dist="38100" dir="2700000" algn="tl">
                    <a:srgbClr val="000000">
                      <a:alpha val="43137"/>
                    </a:srgbClr>
                  </a:outerShdw>
                </a:effectLst>
                <a:latin typeface="Times New Roman" pitchFamily="18" charset="0"/>
                <a:cs typeface="Times New Roman" pitchFamily="18" charset="0"/>
              </a:rPr>
              <a:t>қазақ</a:t>
            </a:r>
            <a:r>
              <a:rPr lang="ru-RU" sz="2800" b="1" i="1" dirty="0">
                <a:effectLst>
                  <a:outerShdw blurRad="38100" dist="38100" dir="2700000" algn="tl">
                    <a:srgbClr val="000000">
                      <a:alpha val="43137"/>
                    </a:srgbClr>
                  </a:outerShdw>
                </a:effectLst>
                <a:latin typeface="Times New Roman" pitchFamily="18" charset="0"/>
                <a:cs typeface="Times New Roman" pitchFamily="18" charset="0"/>
              </a:rPr>
              <a:t> </a:t>
            </a:r>
            <a:r>
              <a:rPr lang="ru-RU" sz="2800" b="1" i="1" dirty="0" err="1">
                <a:effectLst>
                  <a:outerShdw blurRad="38100" dist="38100" dir="2700000" algn="tl">
                    <a:srgbClr val="000000">
                      <a:alpha val="43137"/>
                    </a:srgbClr>
                  </a:outerShdw>
                </a:effectLst>
                <a:latin typeface="Times New Roman" pitchFamily="18" charset="0"/>
                <a:cs typeface="Times New Roman" pitchFamily="18" charset="0"/>
              </a:rPr>
              <a:t>тілі</a:t>
            </a:r>
            <a:r>
              <a:rPr lang="ru-RU" sz="2800" b="1" i="1" dirty="0">
                <a:effectLst>
                  <a:outerShdw blurRad="38100" dist="38100" dir="2700000" algn="tl">
                    <a:srgbClr val="000000">
                      <a:alpha val="43137"/>
                    </a:srgbClr>
                  </a:outerShdw>
                </a:effectLst>
                <a:latin typeface="Times New Roman" pitchFamily="18" charset="0"/>
                <a:cs typeface="Times New Roman" pitchFamily="18" charset="0"/>
              </a:rPr>
              <a:t>  мен </a:t>
            </a:r>
            <a:r>
              <a:rPr lang="ru-RU" sz="2800" b="1" i="1" dirty="0" err="1">
                <a:effectLst>
                  <a:outerShdw blurRad="38100" dist="38100" dir="2700000" algn="tl">
                    <a:srgbClr val="000000">
                      <a:alpha val="43137"/>
                    </a:srgbClr>
                  </a:outerShdw>
                </a:effectLst>
                <a:latin typeface="Times New Roman" pitchFamily="18" charset="0"/>
                <a:cs typeface="Times New Roman" pitchFamily="18" charset="0"/>
              </a:rPr>
              <a:t>әдебиеті</a:t>
            </a:r>
            <a:r>
              <a:rPr lang="ru-RU" sz="2800" b="1" i="1" dirty="0">
                <a:effectLst>
                  <a:outerShdw blurRad="38100" dist="38100" dir="2700000" algn="tl">
                    <a:srgbClr val="000000">
                      <a:alpha val="43137"/>
                    </a:srgbClr>
                  </a:outerShdw>
                </a:effectLst>
                <a:latin typeface="Times New Roman" pitchFamily="18" charset="0"/>
                <a:cs typeface="Times New Roman" pitchFamily="18" charset="0"/>
              </a:rPr>
              <a:t> </a:t>
            </a:r>
            <a:r>
              <a:rPr lang="ru-RU" sz="2800" b="1" i="1" dirty="0" err="1">
                <a:effectLst>
                  <a:outerShdw blurRad="38100" dist="38100" dir="2700000" algn="tl">
                    <a:srgbClr val="000000">
                      <a:alpha val="43137"/>
                    </a:srgbClr>
                  </a:outerShdw>
                </a:effectLst>
                <a:latin typeface="Times New Roman" pitchFamily="18" charset="0"/>
                <a:cs typeface="Times New Roman" pitchFamily="18" charset="0"/>
              </a:rPr>
              <a:t>пәні</a:t>
            </a:r>
            <a:r>
              <a:rPr lang="ru-RU" sz="2800" b="1" i="1" dirty="0">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ru-RU" sz="2800" b="1" i="1" dirty="0" err="1">
                <a:effectLst>
                  <a:outerShdw blurRad="38100" dist="38100" dir="2700000" algn="tl">
                    <a:srgbClr val="000000">
                      <a:alpha val="43137"/>
                    </a:srgbClr>
                  </a:outerShdw>
                </a:effectLst>
                <a:latin typeface="Times New Roman" pitchFamily="18" charset="0"/>
                <a:cs typeface="Times New Roman" pitchFamily="18" charset="0"/>
              </a:rPr>
              <a:t>мұғалімі</a:t>
            </a:r>
            <a:r>
              <a:rPr lang="ru-RU" sz="2800" b="1" i="1" dirty="0">
                <a:effectLst>
                  <a:outerShdw blurRad="38100" dist="38100" dir="2700000" algn="tl">
                    <a:srgbClr val="000000">
                      <a:alpha val="43137"/>
                    </a:srgbClr>
                  </a:outerShdw>
                </a:effectLst>
                <a:latin typeface="Times New Roman" pitchFamily="18" charset="0"/>
                <a:cs typeface="Times New Roman" pitchFamily="18" charset="0"/>
              </a:rPr>
              <a:t>  </a:t>
            </a:r>
            <a:r>
              <a:rPr lang="ru-RU" sz="2800" b="1" i="1" dirty="0" err="1">
                <a:effectLst>
                  <a:outerShdw blurRad="38100" dist="38100" dir="2700000" algn="tl">
                    <a:srgbClr val="000000">
                      <a:alpha val="43137"/>
                    </a:srgbClr>
                  </a:outerShdw>
                </a:effectLst>
                <a:latin typeface="Times New Roman" pitchFamily="18" charset="0"/>
                <a:cs typeface="Times New Roman" pitchFamily="18" charset="0"/>
              </a:rPr>
              <a:t>Казыбаева</a:t>
            </a:r>
            <a:r>
              <a:rPr lang="ru-RU" sz="2800" b="1" i="1" dirty="0">
                <a:effectLst>
                  <a:outerShdw blurRad="38100" dist="38100" dir="2700000" algn="tl">
                    <a:srgbClr val="000000">
                      <a:alpha val="43137"/>
                    </a:srgbClr>
                  </a:outerShdw>
                </a:effectLst>
                <a:latin typeface="Times New Roman" pitchFamily="18" charset="0"/>
                <a:cs typeface="Times New Roman" pitchFamily="18" charset="0"/>
              </a:rPr>
              <a:t> </a:t>
            </a:r>
            <a:r>
              <a:rPr lang="ru-RU" sz="2800" b="1" i="1" dirty="0" err="1">
                <a:effectLst>
                  <a:outerShdw blurRad="38100" dist="38100" dir="2700000" algn="tl">
                    <a:srgbClr val="000000">
                      <a:alpha val="43137"/>
                    </a:srgbClr>
                  </a:outerShdw>
                </a:effectLst>
                <a:latin typeface="Times New Roman" pitchFamily="18" charset="0"/>
                <a:cs typeface="Times New Roman" pitchFamily="18" charset="0"/>
              </a:rPr>
              <a:t>Жанар</a:t>
            </a:r>
            <a:r>
              <a:rPr lang="ru-RU" sz="2800" b="1" i="1" dirty="0">
                <a:effectLst>
                  <a:outerShdw blurRad="38100" dist="38100" dir="2700000" algn="tl">
                    <a:srgbClr val="000000">
                      <a:alpha val="43137"/>
                    </a:srgbClr>
                  </a:outerShdw>
                </a:effectLst>
                <a:latin typeface="Times New Roman" pitchFamily="18" charset="0"/>
                <a:cs typeface="Times New Roman" pitchFamily="18" charset="0"/>
              </a:rPr>
              <a:t> </a:t>
            </a:r>
            <a:r>
              <a:rPr lang="ru-RU" sz="3200" b="1" i="1" dirty="0" err="1">
                <a:effectLst>
                  <a:outerShdw blurRad="38100" dist="38100" dir="2700000" algn="tl">
                    <a:srgbClr val="000000">
                      <a:alpha val="43137"/>
                    </a:srgbClr>
                  </a:outerShdw>
                </a:effectLst>
                <a:latin typeface="Times New Roman" pitchFamily="18" charset="0"/>
                <a:cs typeface="Times New Roman" pitchFamily="18" charset="0"/>
              </a:rPr>
              <a:t>Калеловна</a:t>
            </a:r>
            <a:r>
              <a:rPr lang="ru-RU" sz="2800" b="1" i="1" dirty="0">
                <a:effectLst>
                  <a:outerShdw blurRad="38100" dist="38100" dir="2700000" algn="tl">
                    <a:srgbClr val="000000">
                      <a:alpha val="43137"/>
                    </a:srgbClr>
                  </a:outerShdw>
                </a:effectLst>
                <a:latin typeface="Times New Roman" pitchFamily="18" charset="0"/>
                <a:cs typeface="Times New Roman" pitchFamily="18" charset="0"/>
              </a:rPr>
              <a:t> </a:t>
            </a:r>
          </a:p>
        </p:txBody>
      </p:sp>
    </p:spTree>
    <p:extLst>
      <p:ext uri="{BB962C8B-B14F-4D97-AF65-F5344CB8AC3E}">
        <p14:creationId xmlns:p14="http://schemas.microsoft.com/office/powerpoint/2010/main" val="30412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221648828"/>
              </p:ext>
            </p:extLst>
          </p:nvPr>
        </p:nvGraphicFramePr>
        <p:xfrm>
          <a:off x="533400" y="304800"/>
          <a:ext cx="8001000" cy="6248400"/>
        </p:xfrm>
        <a:graphic>
          <a:graphicData uri="http://schemas.openxmlformats.org/drawingml/2006/table">
            <a:tbl>
              <a:tblPr/>
              <a:tblGrid>
                <a:gridCol w="3795713"/>
                <a:gridCol w="4205287"/>
              </a:tblGrid>
              <a:tr h="6248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Ереуіл атқа ер салмай,</a:t>
                      </a:r>
                      <a:endParaRPr kumimoji="0" lang="ru-RU"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Егеулі найза қолға алмай,</a:t>
                      </a:r>
                      <a:endParaRPr kumimoji="0" lang="ru-RU"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Еңку-еңку жер шалмай,</a:t>
                      </a:r>
                      <a:endParaRPr kumimoji="0" lang="ru-RU"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Қоңыр салқын төске алмай,</a:t>
                      </a:r>
                      <a:endParaRPr kumimoji="0" lang="ru-RU"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Тебіңгі терге  шірімей,</a:t>
                      </a:r>
                      <a:endParaRPr kumimoji="0" lang="ru-RU"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Терлігі майдай ерімей,</a:t>
                      </a:r>
                      <a:endParaRPr kumimoji="0" lang="ru-RU"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Алты малта ас болмай,</a:t>
                      </a:r>
                      <a:endParaRPr kumimoji="0" lang="ru-RU"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Өзіңнен туған жас бала</a:t>
                      </a:r>
                      <a:endParaRPr kumimoji="0" lang="ru-RU"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Сақалы шығып жат болмай,</a:t>
                      </a:r>
                      <a:endParaRPr kumimoji="0" lang="ru-RU"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Ат үстінде күн көрмей,</a:t>
                      </a:r>
                      <a:endParaRPr kumimoji="0" lang="ru-RU"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Ашаршылық,  шөл көрмей,</a:t>
                      </a:r>
                      <a:endParaRPr kumimoji="0" lang="ru-RU"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Ер төсектен безінбей,</a:t>
                      </a:r>
                      <a:endParaRPr kumimoji="0" lang="ru-RU"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Ұлы түске ұрынбай,</a:t>
                      </a:r>
                      <a:endParaRPr kumimoji="0" lang="ru-RU"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Түн қатып жүріп, түс қашпай,</a:t>
                      </a:r>
                      <a:endParaRPr kumimoji="0" lang="ru-RU"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Тебіңгі теріс тағынбай,</a:t>
                      </a:r>
                      <a:endParaRPr kumimoji="0" lang="ru-RU"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Темір қазық жастанбай,</a:t>
                      </a:r>
                      <a:endParaRPr kumimoji="0" lang="ru-RU"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Қу толағай бастанбай,</a:t>
                      </a:r>
                      <a:endParaRPr kumimoji="0" lang="ru-RU"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Ерлердің ісі бітер ме?!</a:t>
                      </a:r>
                      <a:endParaRPr kumimoji="0" lang="ru-RU"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Осы үзіндіде 19 жол бар. Бәрі бір-ақ шумақ. Соның ішінде ұйқассызы тек екі-ақ жол. Басқаларының ұйқастары бірдей болып келген. Міне, осылай келген ұйқастарды шұбыртпалы ұйқас дейді</a:t>
                      </a:r>
                      <a:endParaRPr kumimoji="0" lang="ru-RU"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Шұбыртпалы ұйқас</a:t>
                      </a:r>
                      <a:endParaRPr kumimoji="0" lang="ru-RU"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Махамбет, Абай, Жамбыл т.б. халық ақындарының өлеңдерінде көп кездесетін ұйқастың бір түрі - шұбыртпалы ұйқас. Шұбыртпалы ұйқаста өлеңнің барлық жолдары да ұйқасып отырады. Ұйқаспайтын жол не бір, не екі, онда да, ой бітер жердегі аяққы жолы ғана ұйқастан тыс қалады. Бір шумақтағы жолдардың бәрі бір ұйқаспен келеді</a:t>
                      </a:r>
                      <a:endParaRPr kumimoji="0" lang="ru-RU"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Прямоугольник 1"/>
          <p:cNvSpPr>
            <a:spLocks noChangeArrowheads="1"/>
          </p:cNvSpPr>
          <p:nvPr/>
        </p:nvSpPr>
        <p:spPr bwMode="auto">
          <a:xfrm>
            <a:off x="457200" y="1582738"/>
            <a:ext cx="8382000" cy="3378200"/>
          </a:xfrm>
          <a:prstGeom prst="rect">
            <a:avLst/>
          </a:prstGeom>
          <a:noFill/>
          <a:ln w="9525">
            <a:noFill/>
            <a:miter lim="800000"/>
            <a:headEnd/>
            <a:tailEnd/>
          </a:ln>
        </p:spPr>
        <p:txBody>
          <a:bodyPr>
            <a:spAutoFit/>
          </a:bodyPr>
          <a:lstStyle/>
          <a:p>
            <a:r>
              <a:rPr lang="ru-RU" sz="2400" b="1" u="sng">
                <a:solidFill>
                  <a:srgbClr val="000000"/>
                </a:solidFill>
                <a:latin typeface="Times New Roman" pitchFamily="18" charset="0"/>
                <a:cs typeface="Times New Roman" pitchFamily="18" charset="0"/>
              </a:rPr>
              <a:t>Ақын тілінің сөздігін құрастыру </a:t>
            </a:r>
            <a:endParaRPr lang="ru-RU" sz="2400">
              <a:solidFill>
                <a:srgbClr val="000000"/>
              </a:solidFill>
              <a:latin typeface="Times New Roman" pitchFamily="18" charset="0"/>
              <a:cs typeface="Times New Roman" pitchFamily="18" charset="0"/>
            </a:endParaRPr>
          </a:p>
          <a:p>
            <a:r>
              <a:rPr lang="ru-RU" sz="2400" b="1">
                <a:solidFill>
                  <a:srgbClr val="000000"/>
                </a:solidFill>
                <a:latin typeface="Times New Roman" pitchFamily="18" charset="0"/>
                <a:cs typeface="Times New Roman" pitchFamily="18" charset="0"/>
              </a:rPr>
              <a:t>Ереуіл ат- ұзақ жортуға арналған төзімді ат.</a:t>
            </a:r>
          </a:p>
          <a:p>
            <a:r>
              <a:rPr lang="ru-RU" sz="2400" b="1">
                <a:solidFill>
                  <a:srgbClr val="000000"/>
                </a:solidFill>
                <a:latin typeface="Times New Roman" pitchFamily="18" charset="0"/>
                <a:cs typeface="Times New Roman" pitchFamily="18" charset="0"/>
              </a:rPr>
              <a:t>Тебінгі - тоқым қысқа болғанда, аяқ киім мен шалбар балағын қорғайтын, ер тұрман құрамына қатысатын әбзелдің бірі </a:t>
            </a:r>
          </a:p>
          <a:p>
            <a:r>
              <a:rPr lang="ru-RU" sz="2400" b="1">
                <a:solidFill>
                  <a:srgbClr val="000000"/>
                </a:solidFill>
                <a:latin typeface="Times New Roman" pitchFamily="18" charset="0"/>
                <a:cs typeface="Times New Roman" pitchFamily="18" charset="0"/>
              </a:rPr>
              <a:t>Терлік – тоқымның астына салатын киіздің бір түрі .</a:t>
            </a:r>
          </a:p>
          <a:p>
            <a:r>
              <a:rPr lang="ru-RU" sz="2400" b="1">
                <a:solidFill>
                  <a:srgbClr val="000000"/>
                </a:solidFill>
                <a:latin typeface="Times New Roman" pitchFamily="18" charset="0"/>
                <a:cs typeface="Times New Roman" pitchFamily="18" charset="0"/>
              </a:rPr>
              <a:t>Малта – сүзбеден сығып, домалатып дайындаған уақ құрт.</a:t>
            </a:r>
          </a:p>
          <a:p>
            <a:r>
              <a:rPr lang="ru-RU" sz="2400" b="1">
                <a:solidFill>
                  <a:srgbClr val="000000"/>
                </a:solidFill>
                <a:latin typeface="Times New Roman" pitchFamily="18" charset="0"/>
                <a:cs typeface="Times New Roman" pitchFamily="18" charset="0"/>
              </a:rPr>
              <a:t>Өзегі талу – шаршау, ашығу </a:t>
            </a:r>
          </a:p>
          <a:p>
            <a:r>
              <a:rPr lang="ru-RU" sz="2400" b="1">
                <a:solidFill>
                  <a:srgbClr val="000000"/>
                </a:solidFill>
                <a:latin typeface="Times New Roman" pitchFamily="18" charset="0"/>
                <a:cs typeface="Times New Roman" pitchFamily="18" charset="0"/>
              </a:rPr>
              <a:t>Темір қазық- жұлдыз </a:t>
            </a:r>
            <a:endParaRPr lang="ru-RU" sz="240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2"/>
          <a:srcRect/>
          <a:stretch>
            <a:fillRect/>
          </a:stretch>
        </p:blipFill>
        <p:spPr bwMode="auto">
          <a:xfrm>
            <a:off x="2411413" y="36513"/>
            <a:ext cx="4464050" cy="592137"/>
          </a:xfrm>
          <a:prstGeom prst="rect">
            <a:avLst/>
          </a:prstGeom>
          <a:noFill/>
          <a:ln w="9525">
            <a:noFill/>
            <a:miter lim="800000"/>
            <a:headEnd/>
            <a:tailEnd/>
          </a:ln>
        </p:spPr>
      </p:pic>
      <p:sp>
        <p:nvSpPr>
          <p:cNvPr id="2" name="Прямоугольник 1"/>
          <p:cNvSpPr/>
          <p:nvPr/>
        </p:nvSpPr>
        <p:spPr>
          <a:xfrm>
            <a:off x="125413" y="623888"/>
            <a:ext cx="4572000" cy="646112"/>
          </a:xfrm>
          <a:prstGeom prst="rect">
            <a:avLst/>
          </a:prstGeom>
        </p:spPr>
        <p:txBody>
          <a:bodyPr>
            <a:spAutoFit/>
          </a:bodyPr>
          <a:lstStyle/>
          <a:p>
            <a:pPr fontAlgn="auto">
              <a:spcBef>
                <a:spcPts val="0"/>
              </a:spcBef>
              <a:spcAft>
                <a:spcPts val="0"/>
              </a:spcAft>
              <a:defRPr/>
            </a:pPr>
            <a:r>
              <a:rPr lang="ru-RU" b="1" dirty="0" err="1">
                <a:effectLst>
                  <a:outerShdw blurRad="38100" dist="38100" dir="2700000" algn="tl">
                    <a:srgbClr val="000000">
                      <a:alpha val="43137"/>
                    </a:srgbClr>
                  </a:outerShdw>
                </a:effectLst>
                <a:latin typeface="Times New Roman" pitchFamily="18" charset="0"/>
                <a:cs typeface="Times New Roman" pitchFamily="18" charset="0"/>
              </a:rPr>
              <a:t>Ереуіл</a:t>
            </a:r>
            <a:r>
              <a:rPr lang="ru-RU" b="1" dirty="0">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effectLst>
                  <a:outerShdw blurRad="38100" dist="38100" dir="2700000" algn="tl">
                    <a:srgbClr val="000000">
                      <a:alpha val="43137"/>
                    </a:srgbClr>
                  </a:outerShdw>
                </a:effectLst>
                <a:latin typeface="Times New Roman" pitchFamily="18" charset="0"/>
                <a:cs typeface="Times New Roman" pitchFamily="18" charset="0"/>
              </a:rPr>
              <a:t>атқа</a:t>
            </a:r>
            <a:r>
              <a:rPr lang="ru-RU" b="1" dirty="0">
                <a:effectLst>
                  <a:outerShdw blurRad="38100" dist="38100" dir="2700000" algn="tl">
                    <a:srgbClr val="000000">
                      <a:alpha val="43137"/>
                    </a:srgbClr>
                  </a:outerShdw>
                </a:effectLst>
                <a:latin typeface="Times New Roman" pitchFamily="18" charset="0"/>
                <a:cs typeface="Times New Roman" pitchFamily="18" charset="0"/>
              </a:rPr>
              <a:t> ер </a:t>
            </a:r>
            <a:r>
              <a:rPr lang="ru-RU" b="1" dirty="0" err="1">
                <a:effectLst>
                  <a:outerShdw blurRad="38100" dist="38100" dir="2700000" algn="tl">
                    <a:srgbClr val="000000">
                      <a:alpha val="43137"/>
                    </a:srgbClr>
                  </a:outerShdw>
                </a:effectLst>
                <a:latin typeface="Times New Roman" pitchFamily="18" charset="0"/>
                <a:cs typeface="Times New Roman" pitchFamily="18" charset="0"/>
              </a:rPr>
              <a:t>салмай</a:t>
            </a:r>
            <a:r>
              <a:rPr lang="ru-RU" b="1" dirty="0">
                <a:effectLst>
                  <a:outerShdw blurRad="38100" dist="38100" dir="2700000" algn="tl">
                    <a:srgbClr val="000000">
                      <a:alpha val="43137"/>
                    </a:srgbClr>
                  </a:outerShdw>
                </a:effectLst>
                <a:latin typeface="Times New Roman" pitchFamily="18" charset="0"/>
                <a:cs typeface="Times New Roman" pitchFamily="18" charset="0"/>
              </a:rPr>
              <a:t>,</a:t>
            </a:r>
          </a:p>
          <a:p>
            <a:pPr fontAlgn="auto">
              <a:spcBef>
                <a:spcPts val="0"/>
              </a:spcBef>
              <a:spcAft>
                <a:spcPts val="0"/>
              </a:spcAft>
              <a:defRPr/>
            </a:pPr>
            <a:r>
              <a:rPr lang="ru-RU" b="1" dirty="0" err="1">
                <a:effectLst>
                  <a:outerShdw blurRad="38100" dist="38100" dir="2700000" algn="tl">
                    <a:srgbClr val="000000">
                      <a:alpha val="43137"/>
                    </a:srgbClr>
                  </a:outerShdw>
                </a:effectLst>
                <a:latin typeface="Times New Roman" pitchFamily="18" charset="0"/>
                <a:cs typeface="Times New Roman" pitchFamily="18" charset="0"/>
              </a:rPr>
              <a:t>Еңку-еңку</a:t>
            </a:r>
            <a:r>
              <a:rPr lang="ru-RU" b="1" dirty="0">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effectLst>
                  <a:outerShdw blurRad="38100" dist="38100" dir="2700000" algn="tl">
                    <a:srgbClr val="000000">
                      <a:alpha val="43137"/>
                    </a:srgbClr>
                  </a:outerShdw>
                </a:effectLst>
                <a:latin typeface="Times New Roman" pitchFamily="18" charset="0"/>
                <a:cs typeface="Times New Roman" pitchFamily="18" charset="0"/>
              </a:rPr>
              <a:t>жер</a:t>
            </a:r>
            <a:r>
              <a:rPr lang="ru-RU" b="1" dirty="0">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effectLst>
                  <a:outerShdw blurRad="38100" dist="38100" dir="2700000" algn="tl">
                    <a:srgbClr val="000000">
                      <a:alpha val="43137"/>
                    </a:srgbClr>
                  </a:outerShdw>
                </a:effectLst>
                <a:latin typeface="Times New Roman" pitchFamily="18" charset="0"/>
                <a:cs typeface="Times New Roman" pitchFamily="18" charset="0"/>
              </a:rPr>
              <a:t>шалмай</a:t>
            </a:r>
            <a:r>
              <a:rPr lang="ru-RU" b="1" dirty="0">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4" name="Прямоугольник с двумя скругленными противолежащими углами 3"/>
          <p:cNvSpPr/>
          <p:nvPr/>
        </p:nvSpPr>
        <p:spPr>
          <a:xfrm>
            <a:off x="2843213" y="628650"/>
            <a:ext cx="6175375" cy="1287463"/>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деген</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жолдарымен</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еңку-еңку</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барар</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жолдың</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айшылық</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алыстығының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әрі</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ауырлығын</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жеткізетін</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болса</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еңкудің</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қайталану</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күшейткіш</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мәнге</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ие</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болған</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Еңку-еңку</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жер</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қалайда</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игерілуі</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керек</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Егер</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де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оның</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игерілу</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міндет</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болмаса</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ол</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өлеңге</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осыншалық</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аса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мән</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беріліп</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айтылмас</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та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еді</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Осы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игеруге</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ұмытылдырып</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тұрған</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қажеттілік</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азаттық</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үшін</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күрес</a:t>
            </a:r>
            <a:endPar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Прямоугольник 4"/>
          <p:cNvSpPr/>
          <p:nvPr/>
        </p:nvSpPr>
        <p:spPr>
          <a:xfrm>
            <a:off x="134938" y="1916113"/>
            <a:ext cx="4572000" cy="647700"/>
          </a:xfrm>
          <a:prstGeom prst="rect">
            <a:avLst/>
          </a:prstGeom>
        </p:spPr>
        <p:txBody>
          <a:bodyPr>
            <a:spAutoFit/>
          </a:bodyPr>
          <a:lstStyle/>
          <a:p>
            <a:pPr fontAlgn="auto">
              <a:spcBef>
                <a:spcPts val="0"/>
              </a:spcBef>
              <a:spcAft>
                <a:spcPts val="0"/>
              </a:spcAft>
              <a:defRPr/>
            </a:pPr>
            <a:r>
              <a:rPr lang="ru-RU" b="1" dirty="0" err="1">
                <a:effectLst>
                  <a:outerShdw blurRad="38100" dist="38100" dir="2700000" algn="tl">
                    <a:srgbClr val="000000">
                      <a:alpha val="43137"/>
                    </a:srgbClr>
                  </a:outerShdw>
                </a:effectLst>
                <a:latin typeface="Times New Roman" pitchFamily="18" charset="0"/>
                <a:cs typeface="Times New Roman" pitchFamily="18" charset="0"/>
              </a:rPr>
              <a:t>Тебінгі</a:t>
            </a:r>
            <a:r>
              <a:rPr lang="ru-RU" b="1" dirty="0">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effectLst>
                  <a:outerShdw blurRad="38100" dist="38100" dir="2700000" algn="tl">
                    <a:srgbClr val="000000">
                      <a:alpha val="43137"/>
                    </a:srgbClr>
                  </a:outerShdw>
                </a:effectLst>
                <a:latin typeface="Times New Roman" pitchFamily="18" charset="0"/>
                <a:cs typeface="Times New Roman" pitchFamily="18" charset="0"/>
              </a:rPr>
              <a:t>терге</a:t>
            </a:r>
            <a:r>
              <a:rPr lang="ru-RU" b="1" dirty="0">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effectLst>
                  <a:outerShdw blurRad="38100" dist="38100" dir="2700000" algn="tl">
                    <a:srgbClr val="000000">
                      <a:alpha val="43137"/>
                    </a:srgbClr>
                  </a:outerShdw>
                </a:effectLst>
                <a:latin typeface="Times New Roman" pitchFamily="18" charset="0"/>
                <a:cs typeface="Times New Roman" pitchFamily="18" charset="0"/>
              </a:rPr>
              <a:t>шірімей</a:t>
            </a:r>
            <a:r>
              <a:rPr lang="ru-RU" b="1" dirty="0">
                <a:effectLst>
                  <a:outerShdw blurRad="38100" dist="38100" dir="2700000" algn="tl">
                    <a:srgbClr val="000000">
                      <a:alpha val="43137"/>
                    </a:srgbClr>
                  </a:outerShdw>
                </a:effectLst>
                <a:latin typeface="Times New Roman" pitchFamily="18" charset="0"/>
                <a:cs typeface="Times New Roman" pitchFamily="18" charset="0"/>
              </a:rPr>
              <a:t>, </a:t>
            </a:r>
          </a:p>
          <a:p>
            <a:pPr fontAlgn="auto">
              <a:spcBef>
                <a:spcPts val="0"/>
              </a:spcBef>
              <a:spcAft>
                <a:spcPts val="0"/>
              </a:spcAft>
              <a:defRPr/>
            </a:pPr>
            <a:r>
              <a:rPr lang="ru-RU" b="1" dirty="0" err="1">
                <a:effectLst>
                  <a:outerShdw blurRad="38100" dist="38100" dir="2700000" algn="tl">
                    <a:srgbClr val="000000">
                      <a:alpha val="43137"/>
                    </a:srgbClr>
                  </a:outerShdw>
                </a:effectLst>
                <a:latin typeface="Times New Roman" pitchFamily="18" charset="0"/>
                <a:cs typeface="Times New Roman" pitchFamily="18" charset="0"/>
              </a:rPr>
              <a:t>Терлігі</a:t>
            </a:r>
            <a:r>
              <a:rPr lang="ru-RU" b="1" dirty="0">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effectLst>
                  <a:outerShdw blurRad="38100" dist="38100" dir="2700000" algn="tl">
                    <a:srgbClr val="000000">
                      <a:alpha val="43137"/>
                    </a:srgbClr>
                  </a:outerShdw>
                </a:effectLst>
                <a:latin typeface="Times New Roman" pitchFamily="18" charset="0"/>
                <a:cs typeface="Times New Roman" pitchFamily="18" charset="0"/>
              </a:rPr>
              <a:t>майдай</a:t>
            </a:r>
            <a:r>
              <a:rPr lang="ru-RU" b="1" dirty="0">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effectLst>
                  <a:outerShdw blurRad="38100" dist="38100" dir="2700000" algn="tl">
                    <a:srgbClr val="000000">
                      <a:alpha val="43137"/>
                    </a:srgbClr>
                  </a:outerShdw>
                </a:effectLst>
                <a:latin typeface="Times New Roman" pitchFamily="18" charset="0"/>
                <a:cs typeface="Times New Roman" pitchFamily="18" charset="0"/>
              </a:rPr>
              <a:t>ірімей</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Прямоугольник с одним скругленным углом 5"/>
          <p:cNvSpPr/>
          <p:nvPr/>
        </p:nvSpPr>
        <p:spPr>
          <a:xfrm>
            <a:off x="2824163" y="2058988"/>
            <a:ext cx="6173787" cy="1008062"/>
          </a:xfrm>
          <a:prstGeom prst="round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Тебінгінің</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әбден</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тер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сіңіп</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шіріп</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тозатындай</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ал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терлігінің</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майдай</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іріп</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яғни</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үгітіліп</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таусылатындай</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шаққа</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жету</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үшін</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қанша</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жаз</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бен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қыс</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өтетінін</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айтады</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Төзімділіктің</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өзінің</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тоз-тозы</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шыққанын</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көрсету</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арқылы</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ақын</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ұзақ</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уақыттың</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суретін</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қашап</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шықты</a:t>
            </a:r>
            <a:r>
              <a:rPr lang="ru-RU"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7" name="Прямоугольник 6"/>
          <p:cNvSpPr/>
          <p:nvPr/>
        </p:nvSpPr>
        <p:spPr>
          <a:xfrm>
            <a:off x="41275" y="3284538"/>
            <a:ext cx="4572000" cy="585787"/>
          </a:xfrm>
          <a:prstGeom prst="rect">
            <a:avLst/>
          </a:prstGeom>
        </p:spPr>
        <p:txBody>
          <a:bodyPr>
            <a:spAutoFit/>
          </a:bodyPr>
          <a:lstStyle/>
          <a:p>
            <a:pPr fontAlgn="auto">
              <a:spcBef>
                <a:spcPts val="0"/>
              </a:spcBef>
              <a:spcAft>
                <a:spcPts val="0"/>
              </a:spcAft>
              <a:defRPr/>
            </a:pPr>
            <a:r>
              <a:rPr lang="ru-RU" sz="1600" b="1" dirty="0" err="1">
                <a:effectLst>
                  <a:outerShdw blurRad="38100" dist="38100" dir="2700000" algn="tl">
                    <a:srgbClr val="000000">
                      <a:alpha val="43137"/>
                    </a:srgbClr>
                  </a:outerShdw>
                </a:effectLst>
                <a:latin typeface="Times New Roman" pitchFamily="18" charset="0"/>
                <a:cs typeface="Times New Roman" pitchFamily="18" charset="0"/>
              </a:rPr>
              <a:t>Өзіңнен</a:t>
            </a:r>
            <a:r>
              <a:rPr lang="ru-RU" sz="1600" b="1" dirty="0">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err="1">
                <a:effectLst>
                  <a:outerShdw blurRad="38100" dist="38100" dir="2700000" algn="tl">
                    <a:srgbClr val="000000">
                      <a:alpha val="43137"/>
                    </a:srgbClr>
                  </a:outerShdw>
                </a:effectLst>
                <a:latin typeface="Times New Roman" pitchFamily="18" charset="0"/>
                <a:cs typeface="Times New Roman" pitchFamily="18" charset="0"/>
              </a:rPr>
              <a:t>туған</a:t>
            </a:r>
            <a:r>
              <a:rPr lang="ru-RU" sz="1600" b="1" dirty="0">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err="1">
                <a:effectLst>
                  <a:outerShdw blurRad="38100" dist="38100" dir="2700000" algn="tl">
                    <a:srgbClr val="000000">
                      <a:alpha val="43137"/>
                    </a:srgbClr>
                  </a:outerShdw>
                </a:effectLst>
                <a:latin typeface="Times New Roman" pitchFamily="18" charset="0"/>
                <a:cs typeface="Times New Roman" pitchFamily="18" charset="0"/>
              </a:rPr>
              <a:t>жас</a:t>
            </a:r>
            <a:r>
              <a:rPr lang="ru-RU" sz="1600" b="1" dirty="0">
                <a:effectLst>
                  <a:outerShdw blurRad="38100" dist="38100" dir="2700000" algn="tl">
                    <a:srgbClr val="000000">
                      <a:alpha val="43137"/>
                    </a:srgbClr>
                  </a:outerShdw>
                </a:effectLst>
                <a:latin typeface="Times New Roman" pitchFamily="18" charset="0"/>
                <a:cs typeface="Times New Roman" pitchFamily="18" charset="0"/>
              </a:rPr>
              <a:t> бала,</a:t>
            </a:r>
          </a:p>
          <a:p>
            <a:pPr fontAlgn="auto">
              <a:spcBef>
                <a:spcPts val="0"/>
              </a:spcBef>
              <a:spcAft>
                <a:spcPts val="0"/>
              </a:spcAft>
              <a:defRPr/>
            </a:pPr>
            <a:r>
              <a:rPr lang="ru-RU" sz="1600" b="1" dirty="0" err="1">
                <a:effectLst>
                  <a:outerShdw blurRad="38100" dist="38100" dir="2700000" algn="tl">
                    <a:srgbClr val="000000">
                      <a:alpha val="43137"/>
                    </a:srgbClr>
                  </a:outerShdw>
                </a:effectLst>
                <a:latin typeface="Times New Roman" pitchFamily="18" charset="0"/>
                <a:cs typeface="Times New Roman" pitchFamily="18" charset="0"/>
              </a:rPr>
              <a:t>Сақалы</a:t>
            </a:r>
            <a:r>
              <a:rPr lang="ru-RU" sz="1600" b="1" dirty="0">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err="1">
                <a:effectLst>
                  <a:outerShdw blurRad="38100" dist="38100" dir="2700000" algn="tl">
                    <a:srgbClr val="000000">
                      <a:alpha val="43137"/>
                    </a:srgbClr>
                  </a:outerShdw>
                </a:effectLst>
                <a:latin typeface="Times New Roman" pitchFamily="18" charset="0"/>
                <a:cs typeface="Times New Roman" pitchFamily="18" charset="0"/>
              </a:rPr>
              <a:t>шығып</a:t>
            </a:r>
            <a:r>
              <a:rPr lang="ru-RU" sz="1600" b="1" dirty="0">
                <a:effectLst>
                  <a:outerShdw blurRad="38100" dist="38100" dir="2700000" algn="tl">
                    <a:srgbClr val="000000">
                      <a:alpha val="43137"/>
                    </a:srgbClr>
                  </a:outerShdw>
                </a:effectLst>
                <a:latin typeface="Times New Roman" pitchFamily="18" charset="0"/>
                <a:cs typeface="Times New Roman" pitchFamily="18" charset="0"/>
              </a:rPr>
              <a:t> жат  </a:t>
            </a:r>
            <a:r>
              <a:rPr lang="ru-RU" sz="1600" b="1" dirty="0" err="1">
                <a:effectLst>
                  <a:outerShdw blurRad="38100" dist="38100" dir="2700000" algn="tl">
                    <a:srgbClr val="000000">
                      <a:alpha val="43137"/>
                    </a:srgbClr>
                  </a:outerShdw>
                </a:effectLst>
                <a:latin typeface="Times New Roman" pitchFamily="18" charset="0"/>
                <a:cs typeface="Times New Roman" pitchFamily="18" charset="0"/>
              </a:rPr>
              <a:t>болмай</a:t>
            </a:r>
            <a:r>
              <a:rPr lang="ru-RU" sz="1600" b="1" dirty="0">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8" name="Прямоугольник 7"/>
          <p:cNvSpPr/>
          <p:nvPr/>
        </p:nvSpPr>
        <p:spPr>
          <a:xfrm>
            <a:off x="134938" y="4724400"/>
            <a:ext cx="4572000" cy="1201738"/>
          </a:xfrm>
          <a:prstGeom prst="rect">
            <a:avLst/>
          </a:prstGeom>
        </p:spPr>
        <p:txBody>
          <a:bodyPr>
            <a:spAutoFit/>
          </a:bodyPr>
          <a:lstStyle/>
          <a:p>
            <a:pPr fontAlgn="auto">
              <a:spcBef>
                <a:spcPts val="0"/>
              </a:spcBef>
              <a:spcAft>
                <a:spcPts val="0"/>
              </a:spcAft>
              <a:defRPr/>
            </a:pPr>
            <a:r>
              <a:rPr lang="ru-RU" b="1" dirty="0" err="1">
                <a:effectLst>
                  <a:outerShdw blurRad="38100" dist="38100" dir="2700000" algn="tl">
                    <a:srgbClr val="000000">
                      <a:alpha val="43137"/>
                    </a:srgbClr>
                  </a:outerShdw>
                </a:effectLst>
                <a:latin typeface="Times New Roman" pitchFamily="18" charset="0"/>
                <a:cs typeface="Times New Roman" pitchFamily="18" charset="0"/>
              </a:rPr>
              <a:t>Ат</a:t>
            </a:r>
            <a:r>
              <a:rPr lang="ru-RU" b="1" dirty="0">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effectLst>
                  <a:outerShdw blurRad="38100" dist="38100" dir="2700000" algn="tl">
                    <a:srgbClr val="000000">
                      <a:alpha val="43137"/>
                    </a:srgbClr>
                  </a:outerShdw>
                </a:effectLst>
                <a:latin typeface="Times New Roman" pitchFamily="18" charset="0"/>
                <a:cs typeface="Times New Roman" pitchFamily="18" charset="0"/>
              </a:rPr>
              <a:t>үстінде</a:t>
            </a:r>
            <a:r>
              <a:rPr lang="ru-RU" b="1" dirty="0">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effectLst>
                  <a:outerShdw blurRad="38100" dist="38100" dir="2700000" algn="tl">
                    <a:srgbClr val="000000">
                      <a:alpha val="43137"/>
                    </a:srgbClr>
                  </a:outerShdw>
                </a:effectLst>
                <a:latin typeface="Times New Roman" pitchFamily="18" charset="0"/>
                <a:cs typeface="Times New Roman" pitchFamily="18" charset="0"/>
              </a:rPr>
              <a:t>күн</a:t>
            </a:r>
            <a:r>
              <a:rPr lang="ru-RU" b="1" dirty="0">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effectLst>
                  <a:outerShdw blurRad="38100" dist="38100" dir="2700000" algn="tl">
                    <a:srgbClr val="000000">
                      <a:alpha val="43137"/>
                    </a:srgbClr>
                  </a:outerShdw>
                </a:effectLst>
                <a:latin typeface="Times New Roman" pitchFamily="18" charset="0"/>
                <a:cs typeface="Times New Roman" pitchFamily="18" charset="0"/>
              </a:rPr>
              <a:t>көрмей</a:t>
            </a:r>
            <a:r>
              <a:rPr lang="ru-RU" b="1" dirty="0">
                <a:effectLst>
                  <a:outerShdw blurRad="38100" dist="38100" dir="2700000" algn="tl">
                    <a:srgbClr val="000000">
                      <a:alpha val="43137"/>
                    </a:srgbClr>
                  </a:outerShdw>
                </a:effectLst>
                <a:latin typeface="Times New Roman" pitchFamily="18" charset="0"/>
                <a:cs typeface="Times New Roman" pitchFamily="18" charset="0"/>
              </a:rPr>
              <a:t>,</a:t>
            </a:r>
          </a:p>
          <a:p>
            <a:pPr fontAlgn="auto">
              <a:spcBef>
                <a:spcPts val="0"/>
              </a:spcBef>
              <a:spcAft>
                <a:spcPts val="0"/>
              </a:spcAft>
              <a:defRPr/>
            </a:pPr>
            <a:r>
              <a:rPr lang="ru-RU" b="1" dirty="0" err="1">
                <a:effectLst>
                  <a:outerShdw blurRad="38100" dist="38100" dir="2700000" algn="tl">
                    <a:srgbClr val="000000">
                      <a:alpha val="43137"/>
                    </a:srgbClr>
                  </a:outerShdw>
                </a:effectLst>
                <a:latin typeface="Times New Roman" pitchFamily="18" charset="0"/>
                <a:cs typeface="Times New Roman" pitchFamily="18" charset="0"/>
              </a:rPr>
              <a:t>Ашаршылық</a:t>
            </a:r>
            <a:r>
              <a:rPr lang="ru-RU" b="1" dirty="0">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effectLst>
                  <a:outerShdw blurRad="38100" dist="38100" dir="2700000" algn="tl">
                    <a:srgbClr val="000000">
                      <a:alpha val="43137"/>
                    </a:srgbClr>
                  </a:outerShdw>
                </a:effectLst>
                <a:latin typeface="Times New Roman" pitchFamily="18" charset="0"/>
                <a:cs typeface="Times New Roman" pitchFamily="18" charset="0"/>
              </a:rPr>
              <a:t>шөл</a:t>
            </a:r>
            <a:r>
              <a:rPr lang="ru-RU" b="1" dirty="0">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effectLst>
                  <a:outerShdw blurRad="38100" dist="38100" dir="2700000" algn="tl">
                    <a:srgbClr val="000000">
                      <a:alpha val="43137"/>
                    </a:srgbClr>
                  </a:outerShdw>
                </a:effectLst>
                <a:latin typeface="Times New Roman" pitchFamily="18" charset="0"/>
                <a:cs typeface="Times New Roman" pitchFamily="18" charset="0"/>
              </a:rPr>
              <a:t>көрмей</a:t>
            </a:r>
            <a:r>
              <a:rPr lang="ru-RU" b="1" dirty="0">
                <a:effectLst>
                  <a:outerShdw blurRad="38100" dist="38100" dir="2700000" algn="tl">
                    <a:srgbClr val="000000">
                      <a:alpha val="43137"/>
                    </a:srgbClr>
                  </a:outerShdw>
                </a:effectLst>
                <a:latin typeface="Times New Roman" pitchFamily="18" charset="0"/>
                <a:cs typeface="Times New Roman" pitchFamily="18" charset="0"/>
              </a:rPr>
              <a:t>,</a:t>
            </a:r>
          </a:p>
          <a:p>
            <a:pPr fontAlgn="auto">
              <a:spcBef>
                <a:spcPts val="0"/>
              </a:spcBef>
              <a:spcAft>
                <a:spcPts val="0"/>
              </a:spcAft>
              <a:defRPr/>
            </a:pPr>
            <a:r>
              <a:rPr lang="ru-RU" b="1" dirty="0">
                <a:effectLst>
                  <a:outerShdw blurRad="38100" dist="38100" dir="2700000" algn="tl">
                    <a:srgbClr val="000000">
                      <a:alpha val="43137"/>
                    </a:srgbClr>
                  </a:outerShdw>
                </a:effectLst>
                <a:latin typeface="Times New Roman" pitchFamily="18" charset="0"/>
                <a:cs typeface="Times New Roman" pitchFamily="18" charset="0"/>
              </a:rPr>
              <a:t>Ер </a:t>
            </a:r>
            <a:r>
              <a:rPr lang="ru-RU" b="1" dirty="0" err="1">
                <a:effectLst>
                  <a:outerShdw blurRad="38100" dist="38100" dir="2700000" algn="tl">
                    <a:srgbClr val="000000">
                      <a:alpha val="43137"/>
                    </a:srgbClr>
                  </a:outerShdw>
                </a:effectLst>
                <a:latin typeface="Times New Roman" pitchFamily="18" charset="0"/>
                <a:cs typeface="Times New Roman" pitchFamily="18" charset="0"/>
              </a:rPr>
              <a:t>төсектен</a:t>
            </a:r>
            <a:r>
              <a:rPr lang="ru-RU" b="1" dirty="0">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effectLst>
                  <a:outerShdw blurRad="38100" dist="38100" dir="2700000" algn="tl">
                    <a:srgbClr val="000000">
                      <a:alpha val="43137"/>
                    </a:srgbClr>
                  </a:outerShdw>
                </a:effectLst>
                <a:latin typeface="Times New Roman" pitchFamily="18" charset="0"/>
                <a:cs typeface="Times New Roman" pitchFamily="18" charset="0"/>
              </a:rPr>
              <a:t>безінбей</a:t>
            </a:r>
            <a:r>
              <a:rPr lang="ru-RU" b="1" dirty="0">
                <a:effectLst>
                  <a:outerShdw blurRad="38100" dist="38100" dir="2700000" algn="tl">
                    <a:srgbClr val="000000">
                      <a:alpha val="43137"/>
                    </a:srgbClr>
                  </a:outerShdw>
                </a:effectLst>
                <a:latin typeface="Times New Roman" pitchFamily="18" charset="0"/>
                <a:cs typeface="Times New Roman" pitchFamily="18" charset="0"/>
              </a:rPr>
              <a:t>,</a:t>
            </a:r>
          </a:p>
          <a:p>
            <a:pPr fontAlgn="auto">
              <a:spcBef>
                <a:spcPts val="0"/>
              </a:spcBef>
              <a:spcAft>
                <a:spcPts val="0"/>
              </a:spcAft>
              <a:defRPr/>
            </a:pPr>
            <a:r>
              <a:rPr lang="ru-RU" b="1" dirty="0" err="1">
                <a:effectLst>
                  <a:outerShdw blurRad="38100" dist="38100" dir="2700000" algn="tl">
                    <a:srgbClr val="000000">
                      <a:alpha val="43137"/>
                    </a:srgbClr>
                  </a:outerShdw>
                </a:effectLst>
                <a:latin typeface="Times New Roman" pitchFamily="18" charset="0"/>
                <a:cs typeface="Times New Roman" pitchFamily="18" charset="0"/>
              </a:rPr>
              <a:t>Ұлы</a:t>
            </a:r>
            <a:r>
              <a:rPr lang="ru-RU" b="1" dirty="0">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effectLst>
                  <a:outerShdw blurRad="38100" dist="38100" dir="2700000" algn="tl">
                    <a:srgbClr val="000000">
                      <a:alpha val="43137"/>
                    </a:srgbClr>
                  </a:outerShdw>
                </a:effectLst>
                <a:latin typeface="Times New Roman" pitchFamily="18" charset="0"/>
                <a:cs typeface="Times New Roman" pitchFamily="18" charset="0"/>
              </a:rPr>
              <a:t>түске</a:t>
            </a:r>
            <a:r>
              <a:rPr lang="ru-RU" b="1" dirty="0">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effectLst>
                  <a:outerShdw blurRad="38100" dist="38100" dir="2700000" algn="tl">
                    <a:srgbClr val="000000">
                      <a:alpha val="43137"/>
                    </a:srgbClr>
                  </a:outerShdw>
                </a:effectLst>
                <a:latin typeface="Times New Roman" pitchFamily="18" charset="0"/>
                <a:cs typeface="Times New Roman" pitchFamily="18" charset="0"/>
              </a:rPr>
              <a:t>ұрынбай</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Прямоугольник с одним скругленным углом 10"/>
          <p:cNvSpPr/>
          <p:nvPr/>
        </p:nvSpPr>
        <p:spPr>
          <a:xfrm>
            <a:off x="2987675" y="3284538"/>
            <a:ext cx="6075363" cy="1657350"/>
          </a:xfrm>
          <a:prstGeom prst="round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деген</a:t>
            </a:r>
            <a:r>
              <a:rPr lang="ru-RU"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де </a:t>
            </a:r>
            <a:r>
              <a:rPr lang="ru-RU" sz="16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уақыттың</a:t>
            </a:r>
            <a:r>
              <a:rPr lang="ru-RU"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көрсеткіші</a:t>
            </a:r>
            <a:r>
              <a:rPr lang="ru-RU"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Баланың</a:t>
            </a:r>
            <a:r>
              <a:rPr lang="ru-RU"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өзі</a:t>
            </a:r>
            <a:r>
              <a:rPr lang="ru-RU"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шал  </a:t>
            </a:r>
            <a:r>
              <a:rPr lang="ru-RU" sz="16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болуы</a:t>
            </a:r>
            <a:r>
              <a:rPr lang="ru-RU"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азаттық</a:t>
            </a:r>
            <a:r>
              <a:rPr lang="ru-RU"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үшін</a:t>
            </a:r>
            <a:r>
              <a:rPr lang="ru-RU"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күрестің</a:t>
            </a:r>
            <a:r>
              <a:rPr lang="ru-RU"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ұзақ</a:t>
            </a:r>
            <a:r>
              <a:rPr lang="ru-RU"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 </a:t>
            </a:r>
            <a:r>
              <a:rPr lang="ru-RU" sz="16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бір</a:t>
            </a:r>
            <a:r>
              <a:rPr lang="ru-RU"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ұрпақты</a:t>
            </a:r>
            <a:r>
              <a:rPr lang="ru-RU"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қартайтатындай</a:t>
            </a:r>
            <a:r>
              <a:rPr lang="ru-RU"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алайда</a:t>
            </a:r>
            <a:r>
              <a:rPr lang="ru-RU"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сенің</a:t>
            </a:r>
            <a:r>
              <a:rPr lang="ru-RU"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оған</a:t>
            </a:r>
            <a:r>
              <a:rPr lang="ru-RU"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шыдауың</a:t>
            </a:r>
            <a:r>
              <a:rPr lang="ru-RU"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керек</a:t>
            </a:r>
            <a:r>
              <a:rPr lang="ru-RU"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екенін</a:t>
            </a:r>
            <a:r>
              <a:rPr lang="ru-RU"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баса  </a:t>
            </a:r>
            <a:r>
              <a:rPr lang="ru-RU" sz="16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айтады</a:t>
            </a:r>
            <a:r>
              <a:rPr lang="ru-RU"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Бұл</a:t>
            </a:r>
            <a:r>
              <a:rPr lang="ru-RU"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бостандыққа</a:t>
            </a:r>
            <a:r>
              <a:rPr lang="ru-RU"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кететін</a:t>
            </a:r>
            <a:r>
              <a:rPr lang="ru-RU"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уақыт</a:t>
            </a:r>
            <a:endParaRPr lang="ru-RU"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Прямоугольник с двумя скругленными соседними углами 11"/>
          <p:cNvSpPr/>
          <p:nvPr/>
        </p:nvSpPr>
        <p:spPr>
          <a:xfrm>
            <a:off x="3143250" y="5218113"/>
            <a:ext cx="6030913" cy="1416050"/>
          </a:xfrm>
          <a:prstGeom prst="round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Көтерліске</a:t>
            </a:r>
            <a:r>
              <a:rPr lang="ru-RU"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шығар</a:t>
            </a:r>
            <a:r>
              <a:rPr lang="ru-RU"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болса</a:t>
            </a:r>
            <a:r>
              <a:rPr lang="ru-RU"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көретін</a:t>
            </a:r>
            <a:r>
              <a:rPr lang="ru-RU"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азабын</a:t>
            </a:r>
            <a:r>
              <a:rPr lang="ru-RU"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шынайы</a:t>
            </a:r>
            <a:r>
              <a:rPr lang="ru-RU"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жыр</a:t>
            </a:r>
            <a:r>
              <a:rPr lang="ru-RU"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арқылы</a:t>
            </a:r>
            <a:r>
              <a:rPr lang="ru-RU"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айқын</a:t>
            </a:r>
            <a:r>
              <a:rPr lang="ru-RU"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анық</a:t>
            </a:r>
            <a:r>
              <a:rPr lang="ru-RU"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жырлап</a:t>
            </a:r>
            <a:r>
              <a:rPr lang="ru-RU"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тұр</a:t>
            </a:r>
            <a:r>
              <a:rPr lang="ru-RU"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000"/>
                                        <p:tgtEl>
                                          <p:spTgt spid="12"/>
                                        </p:tgtEl>
                                      </p:cBhvr>
                                    </p:animEffect>
                                    <p:anim calcmode="lin" valueType="num">
                                      <p:cBhvr>
                                        <p:cTn id="38" dur="2000" fill="hold"/>
                                        <p:tgtEl>
                                          <p:spTgt spid="12"/>
                                        </p:tgtEl>
                                        <p:attrNameLst>
                                          <p:attrName>ppt_w</p:attrName>
                                        </p:attrNameLst>
                                      </p:cBhvr>
                                      <p:tavLst>
                                        <p:tav tm="0" fmla="#ppt_w*sin(2.5*pi*$)">
                                          <p:val>
                                            <p:fltVal val="0"/>
                                          </p:val>
                                        </p:tav>
                                        <p:tav tm="100000">
                                          <p:val>
                                            <p:fltVal val="1"/>
                                          </p:val>
                                        </p:tav>
                                      </p:tavLst>
                                    </p:anim>
                                    <p:anim calcmode="lin" valueType="num">
                                      <p:cBhvr>
                                        <p:cTn id="3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sz="3100" b="1" dirty="0">
                <a:effectLst>
                  <a:outerShdw blurRad="38100" dist="38100" dir="2700000" algn="tl">
                    <a:srgbClr val="000000">
                      <a:alpha val="43137"/>
                    </a:srgbClr>
                  </a:outerShdw>
                </a:effectLst>
                <a:latin typeface="Times New Roman" pitchFamily="18" charset="0"/>
                <a:cs typeface="Times New Roman" pitchFamily="18" charset="0"/>
              </a:rPr>
              <a:t>Махамбет  </a:t>
            </a:r>
            <a:r>
              <a:rPr lang="ru-RU" sz="3100" b="1" dirty="0" err="1">
                <a:effectLst>
                  <a:outerShdw blurRad="38100" dist="38100" dir="2700000" algn="tl">
                    <a:srgbClr val="000000">
                      <a:alpha val="43137"/>
                    </a:srgbClr>
                  </a:outerShdw>
                </a:effectLst>
                <a:latin typeface="Times New Roman" pitchFamily="18" charset="0"/>
                <a:cs typeface="Times New Roman" pitchFamily="18" charset="0"/>
              </a:rPr>
              <a:t>поэзиясының</a:t>
            </a:r>
            <a:r>
              <a:rPr lang="ru-RU" sz="3100" b="1" dirty="0">
                <a:effectLst>
                  <a:outerShdw blurRad="38100" dist="38100" dir="2700000" algn="tl">
                    <a:srgbClr val="000000">
                      <a:alpha val="43137"/>
                    </a:srgbClr>
                  </a:outerShdw>
                </a:effectLst>
                <a:latin typeface="Times New Roman" pitchFamily="18" charset="0"/>
                <a:cs typeface="Times New Roman" pitchFamily="18" charset="0"/>
              </a:rPr>
              <a:t> </a:t>
            </a:r>
            <a:r>
              <a:rPr lang="ru-RU" sz="3100" b="1" dirty="0" err="1">
                <a:effectLst>
                  <a:outerShdw blurRad="38100" dist="38100" dir="2700000" algn="tl">
                    <a:srgbClr val="000000">
                      <a:alpha val="43137"/>
                    </a:srgbClr>
                  </a:outerShdw>
                </a:effectLst>
                <a:latin typeface="Times New Roman" pitchFamily="18" charset="0"/>
                <a:cs typeface="Times New Roman" pitchFamily="18" charset="0"/>
              </a:rPr>
              <a:t>құрылысы</a:t>
            </a:r>
            <a:r>
              <a:rPr lang="ru-RU" sz="3100" b="1" dirty="0">
                <a:effectLst>
                  <a:outerShdw blurRad="38100" dist="38100" dir="2700000" algn="tl">
                    <a:srgbClr val="000000">
                      <a:alpha val="43137"/>
                    </a:srgbClr>
                  </a:outerShdw>
                </a:effectLst>
                <a:latin typeface="Times New Roman" pitchFamily="18" charset="0"/>
                <a:cs typeface="Times New Roman" pitchFamily="18" charset="0"/>
              </a:rPr>
              <a:t/>
            </a:r>
            <a:br>
              <a:rPr lang="ru-RU" sz="3100" b="1" dirty="0">
                <a:effectLst>
                  <a:outerShdw blurRad="38100" dist="38100" dir="2700000" algn="tl">
                    <a:srgbClr val="000000">
                      <a:alpha val="43137"/>
                    </a:srgbClr>
                  </a:outerShdw>
                </a:effectLst>
                <a:latin typeface="Times New Roman" pitchFamily="18" charset="0"/>
                <a:cs typeface="Times New Roman" pitchFamily="18" charset="0"/>
              </a:rPr>
            </a:br>
            <a:r>
              <a:rPr lang="ru-RU" sz="3100" b="1" dirty="0">
                <a:effectLst>
                  <a:outerShdw blurRad="38100" dist="38100" dir="2700000" algn="tl">
                    <a:srgbClr val="000000">
                      <a:alpha val="43137"/>
                    </a:srgbClr>
                  </a:outerShdw>
                </a:effectLst>
                <a:latin typeface="Times New Roman" pitchFamily="18" charset="0"/>
                <a:cs typeface="Times New Roman" pitchFamily="18" charset="0"/>
              </a:rPr>
              <a:t>1.    </a:t>
            </a:r>
            <a:r>
              <a:rPr lang="ru-RU" sz="3100" b="1" dirty="0" err="1">
                <a:effectLst>
                  <a:outerShdw blurRad="38100" dist="38100" dir="2700000" algn="tl">
                    <a:srgbClr val="000000">
                      <a:alpha val="43137"/>
                    </a:srgbClr>
                  </a:outerShdw>
                </a:effectLst>
                <a:latin typeface="Times New Roman" pitchFamily="18" charset="0"/>
                <a:cs typeface="Times New Roman" pitchFamily="18" charset="0"/>
              </a:rPr>
              <a:t>Бунақ</a:t>
            </a:r>
            <a:r>
              <a:rPr lang="ru-RU" sz="3100" b="1" dirty="0">
                <a:effectLst>
                  <a:outerShdw blurRad="38100" dist="38100" dir="2700000" algn="tl">
                    <a:srgbClr val="000000">
                      <a:alpha val="43137"/>
                    </a:srgbClr>
                  </a:outerShdw>
                </a:effectLst>
                <a:latin typeface="Times New Roman" pitchFamily="18" charset="0"/>
                <a:cs typeface="Times New Roman" pitchFamily="18" charset="0"/>
              </a:rPr>
              <a:t>,  </a:t>
            </a:r>
            <a:r>
              <a:rPr lang="ru-RU" sz="3100" b="1" dirty="0" err="1">
                <a:effectLst>
                  <a:outerShdw blurRad="38100" dist="38100" dir="2700000" algn="tl">
                    <a:srgbClr val="000000">
                      <a:alpha val="43137"/>
                    </a:srgbClr>
                  </a:outerShdw>
                </a:effectLst>
                <a:latin typeface="Times New Roman" pitchFamily="18" charset="0"/>
                <a:cs typeface="Times New Roman" pitchFamily="18" charset="0"/>
              </a:rPr>
              <a:t>шумақ</a:t>
            </a:r>
            <a:r>
              <a:rPr lang="ru-RU" sz="3100" b="1" dirty="0">
                <a:effectLst>
                  <a:outerShdw blurRad="38100" dist="38100" dir="2700000" algn="tl">
                    <a:srgbClr val="000000">
                      <a:alpha val="43137"/>
                    </a:srgbClr>
                  </a:outerShdw>
                </a:effectLst>
                <a:latin typeface="Times New Roman" pitchFamily="18" charset="0"/>
                <a:cs typeface="Times New Roman" pitchFamily="18" charset="0"/>
              </a:rPr>
              <a:t>,  </a:t>
            </a:r>
            <a:r>
              <a:rPr lang="ru-RU" sz="3100" b="1" dirty="0" err="1">
                <a:effectLst>
                  <a:outerShdw blurRad="38100" dist="38100" dir="2700000" algn="tl">
                    <a:srgbClr val="000000">
                      <a:alpha val="43137"/>
                    </a:srgbClr>
                  </a:outerShdw>
                </a:effectLst>
                <a:latin typeface="Times New Roman" pitchFamily="18" charset="0"/>
                <a:cs typeface="Times New Roman" pitchFamily="18" charset="0"/>
              </a:rPr>
              <a:t>ұйқас</a:t>
            </a:r>
            <a:r>
              <a:rPr lang="ru-RU" sz="3100" b="1" dirty="0">
                <a:effectLst>
                  <a:outerShdw blurRad="38100" dist="38100" dir="2700000" algn="tl">
                    <a:srgbClr val="000000">
                      <a:alpha val="43137"/>
                    </a:srgbClr>
                  </a:outerShdw>
                </a:effectLst>
                <a:latin typeface="Times New Roman" pitchFamily="18" charset="0"/>
                <a:cs typeface="Times New Roman" pitchFamily="18" charset="0"/>
              </a:rPr>
              <a:t>  </a:t>
            </a:r>
            <a:r>
              <a:rPr lang="ru-RU" sz="3100" b="1" dirty="0" err="1">
                <a:effectLst>
                  <a:outerShdw blurRad="38100" dist="38100" dir="2700000" algn="tl">
                    <a:srgbClr val="000000">
                      <a:alpha val="43137"/>
                    </a:srgbClr>
                  </a:outerShdw>
                </a:effectLst>
                <a:latin typeface="Times New Roman" pitchFamily="18" charset="0"/>
                <a:cs typeface="Times New Roman" pitchFamily="18" charset="0"/>
              </a:rPr>
              <a:t>түріне</a:t>
            </a:r>
            <a:r>
              <a:rPr lang="ru-RU" sz="3100" b="1" dirty="0">
                <a:effectLst>
                  <a:outerShdw blurRad="38100" dist="38100" dir="2700000" algn="tl">
                    <a:srgbClr val="000000">
                      <a:alpha val="43137"/>
                    </a:srgbClr>
                  </a:outerShdw>
                </a:effectLst>
                <a:latin typeface="Times New Roman" pitchFamily="18" charset="0"/>
                <a:cs typeface="Times New Roman" pitchFamily="18" charset="0"/>
              </a:rPr>
              <a:t>  </a:t>
            </a:r>
            <a:r>
              <a:rPr lang="ru-RU" sz="3100" b="1" dirty="0" err="1">
                <a:effectLst>
                  <a:outerShdw blurRad="38100" dist="38100" dir="2700000" algn="tl">
                    <a:srgbClr val="000000">
                      <a:alpha val="43137"/>
                    </a:srgbClr>
                  </a:outerShdw>
                </a:effectLst>
                <a:latin typeface="Times New Roman" pitchFamily="18" charset="0"/>
                <a:cs typeface="Times New Roman" pitchFamily="18" charset="0"/>
              </a:rPr>
              <a:t>талдау</a:t>
            </a:r>
            <a:r>
              <a:rPr lang="ru-RU" sz="3100" b="1" dirty="0">
                <a:effectLst>
                  <a:outerShdw blurRad="38100" dist="38100" dir="2700000" algn="tl">
                    <a:srgbClr val="000000">
                      <a:alpha val="43137"/>
                    </a:srgbClr>
                  </a:outerShdw>
                </a:effectLst>
                <a:latin typeface="Times New Roman" pitchFamily="18" charset="0"/>
                <a:cs typeface="Times New Roman" pitchFamily="18" charset="0"/>
              </a:rPr>
              <a:t> </a:t>
            </a:r>
            <a:r>
              <a:rPr lang="ru-RU" dirty="0"/>
              <a:t/>
            </a:r>
            <a:br>
              <a:rPr lang="ru-RU" dirty="0"/>
            </a:br>
            <a:endParaRPr lang="ru-RU" dirty="0"/>
          </a:p>
        </p:txBody>
      </p:sp>
      <p:graphicFrame>
        <p:nvGraphicFramePr>
          <p:cNvPr id="4" name="Таблица 3"/>
          <p:cNvGraphicFramePr>
            <a:graphicFrameLocks noGrp="1"/>
          </p:cNvGraphicFramePr>
          <p:nvPr/>
        </p:nvGraphicFramePr>
        <p:xfrm>
          <a:off x="250825" y="1484313"/>
          <a:ext cx="8424863" cy="3931920"/>
        </p:xfrm>
        <a:graphic>
          <a:graphicData uri="http://schemas.openxmlformats.org/drawingml/2006/table">
            <a:tbl>
              <a:tblPr/>
              <a:tblGrid>
                <a:gridCol w="4213225"/>
                <a:gridCol w="4211638"/>
              </a:tblGrid>
              <a:tr h="1944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Е реулі атқа ер салмай,  </a:t>
                      </a:r>
                      <a:endPar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Егеулі найза қолға алмай,</a:t>
                      </a:r>
                      <a:endPar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Еңку-еңку жер шалмай, </a:t>
                      </a:r>
                      <a:endPar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Қоңыр салқын төске алмай,</a:t>
                      </a:r>
                      <a:endPar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Тебіңгі терге  шірімей,</a:t>
                      </a:r>
                      <a:endPar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Терлігі майдай ерімей,</a:t>
                      </a:r>
                      <a:endPar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Алты малта ас болмай,</a:t>
                      </a:r>
                      <a:endPar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Өзіңнен туған жас бала</a:t>
                      </a:r>
                      <a:endPar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Сақалы шығып жат болмай,</a:t>
                      </a:r>
                      <a:endPar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Ат үстінде күн көрмей,</a:t>
                      </a:r>
                      <a:endPar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Ашаршылық,  шөл көрмей,</a:t>
                      </a:r>
                      <a:endPar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Ер төсектен безінбей,</a:t>
                      </a:r>
                      <a:endPar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Ұлы түске ұрынбай,</a:t>
                      </a:r>
                      <a:endPar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Түн қатып жүріп, түс қашпай,</a:t>
                      </a:r>
                      <a:endPar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Тебіңгі теріс тағынбай,</a:t>
                      </a:r>
                      <a:endPar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Темір қазық жастанбай,</a:t>
                      </a:r>
                      <a:endPar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Қу толағай бастанбай,</a:t>
                      </a:r>
                      <a:endPar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Ерлердің ісі бітер ме?!</a:t>
                      </a:r>
                      <a:endPar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4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200" b="1" i="0" u="none" strike="noStrike" cap="none" normalizeH="0" baseline="0" smtClean="0">
                          <a:ln>
                            <a:noFill/>
                          </a:ln>
                          <a:solidFill>
                            <a:schemeClr val="tx1"/>
                          </a:solidFill>
                          <a:effectLst/>
                          <a:latin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200" b="1"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200" b="1"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200" b="1"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200" b="1"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200" b="1"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200" b="1" i="0" u="none" strike="noStrike" cap="none" normalizeH="0" baseline="0" smtClean="0">
                          <a:ln>
                            <a:noFill/>
                          </a:ln>
                          <a:solidFill>
                            <a:schemeClr val="tx1"/>
                          </a:solidFill>
                          <a:effectLst/>
                          <a:latin typeface="Calibri" pitchFamily="34" charset="0"/>
                          <a:cs typeface="Times New Roman" pitchFamily="18" charset="0"/>
                        </a:rPr>
                        <a:t> </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200" b="1" i="0" u="none" strike="noStrike" cap="none" normalizeH="0" baseline="0" smtClean="0">
                          <a:ln>
                            <a:noFill/>
                          </a:ln>
                          <a:solidFill>
                            <a:schemeClr val="tx1"/>
                          </a:solidFill>
                          <a:effectLst/>
                          <a:latin typeface="Calibri" pitchFamily="34" charset="0"/>
                          <a:cs typeface="Times New Roman" pitchFamily="18" charset="0"/>
                        </a:rPr>
                        <a:t> </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36877" name="Picture 3"/>
          <p:cNvPicPr>
            <a:picLocks noChangeAspect="1" noChangeArrowheads="1"/>
          </p:cNvPicPr>
          <p:nvPr/>
        </p:nvPicPr>
        <p:blipFill>
          <a:blip r:embed="rId2"/>
          <a:srcRect/>
          <a:stretch>
            <a:fillRect/>
          </a:stretch>
        </p:blipFill>
        <p:spPr bwMode="auto">
          <a:xfrm>
            <a:off x="323850" y="5805488"/>
            <a:ext cx="639763" cy="658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sz="3200" b="1" dirty="0" err="1">
                <a:effectLst>
                  <a:outerShdw blurRad="38100" dist="38100" dir="2700000" algn="tl">
                    <a:srgbClr val="000000">
                      <a:alpha val="43137"/>
                    </a:srgbClr>
                  </a:outerShdw>
                </a:effectLst>
                <a:latin typeface="Times New Roman" pitchFamily="18" charset="0"/>
                <a:cs typeface="Times New Roman" pitchFamily="18" charset="0"/>
              </a:rPr>
              <a:t>Тарихи</a:t>
            </a:r>
            <a:r>
              <a:rPr lang="ru-RU" sz="3200" b="1" dirty="0">
                <a:effectLst>
                  <a:outerShdw blurRad="38100" dist="38100" dir="2700000" algn="tl">
                    <a:srgbClr val="000000">
                      <a:alpha val="43137"/>
                    </a:srgbClr>
                  </a:outerShdw>
                </a:effectLst>
                <a:latin typeface="Times New Roman" pitchFamily="18" charset="0"/>
                <a:cs typeface="Times New Roman" pitchFamily="18" charset="0"/>
              </a:rPr>
              <a:t> </a:t>
            </a:r>
            <a:r>
              <a:rPr lang="ru-RU" sz="3200" b="1" dirty="0" err="1">
                <a:effectLst>
                  <a:outerShdw blurRad="38100" dist="38100" dir="2700000" algn="tl">
                    <a:srgbClr val="000000">
                      <a:alpha val="43137"/>
                    </a:srgbClr>
                  </a:outerShdw>
                </a:effectLst>
                <a:latin typeface="Times New Roman" pitchFamily="18" charset="0"/>
                <a:cs typeface="Times New Roman" pitchFamily="18" charset="0"/>
              </a:rPr>
              <a:t>деректер</a:t>
            </a:r>
            <a:r>
              <a:rPr lang="ru-RU" sz="3200" b="1" dirty="0">
                <a:effectLst>
                  <a:outerShdw blurRad="38100" dist="38100" dir="2700000" algn="tl">
                    <a:srgbClr val="000000">
                      <a:alpha val="43137"/>
                    </a:srgbClr>
                  </a:outerShdw>
                </a:effectLst>
                <a:latin typeface="Times New Roman" pitchFamily="18" charset="0"/>
                <a:cs typeface="Times New Roman" pitchFamily="18" charset="0"/>
              </a:rPr>
              <a:t> «</a:t>
            </a:r>
            <a:r>
              <a:rPr lang="ru-RU" sz="3200" b="1" dirty="0" err="1">
                <a:effectLst>
                  <a:outerShdw blurRad="38100" dist="38100" dir="2700000" algn="tl">
                    <a:srgbClr val="000000">
                      <a:alpha val="43137"/>
                    </a:srgbClr>
                  </a:outerShdw>
                </a:effectLst>
                <a:latin typeface="Times New Roman" pitchFamily="18" charset="0"/>
                <a:cs typeface="Times New Roman" pitchFamily="18" charset="0"/>
              </a:rPr>
              <a:t>Мұнар</a:t>
            </a:r>
            <a:r>
              <a:rPr lang="ru-RU" sz="3200" b="1" dirty="0">
                <a:effectLst>
                  <a:outerShdw blurRad="38100" dist="38100" dir="2700000" algn="tl">
                    <a:srgbClr val="000000">
                      <a:alpha val="43137"/>
                    </a:srgbClr>
                  </a:outerShdw>
                </a:effectLst>
                <a:latin typeface="Times New Roman" pitchFamily="18" charset="0"/>
                <a:cs typeface="Times New Roman" pitchFamily="18" charset="0"/>
              </a:rPr>
              <a:t> </a:t>
            </a:r>
            <a:r>
              <a:rPr lang="ru-RU" sz="3200" b="1" dirty="0" err="1">
                <a:effectLst>
                  <a:outerShdw blurRad="38100" dist="38100" dir="2700000" algn="tl">
                    <a:srgbClr val="000000">
                      <a:alpha val="43137"/>
                    </a:srgbClr>
                  </a:outerShdw>
                </a:effectLst>
                <a:latin typeface="Times New Roman" pitchFamily="18" charset="0"/>
                <a:cs typeface="Times New Roman" pitchFamily="18" charset="0"/>
              </a:rPr>
              <a:t>күн</a:t>
            </a:r>
            <a:r>
              <a:rPr lang="ru-RU" sz="3200" b="1" dirty="0">
                <a:effectLst>
                  <a:outerShdw blurRad="38100" dist="38100" dir="2700000" algn="tl">
                    <a:srgbClr val="000000">
                      <a:alpha val="43137"/>
                    </a:srgbClr>
                  </a:outerShdw>
                </a:effectLst>
                <a:latin typeface="Times New Roman" pitchFamily="18" charset="0"/>
                <a:cs typeface="Times New Roman" pitchFamily="18" charset="0"/>
              </a:rPr>
              <a:t>» </a:t>
            </a:r>
            <a:r>
              <a:rPr lang="ru-RU" sz="3200" b="1" dirty="0" smtClean="0">
                <a:effectLst>
                  <a:outerShdw blurRad="38100" dist="38100" dir="2700000" algn="tl">
                    <a:srgbClr val="000000">
                      <a:alpha val="43137"/>
                    </a:srgbClr>
                  </a:outerShdw>
                </a:effectLst>
                <a:latin typeface="Times New Roman" pitchFamily="18" charset="0"/>
                <a:cs typeface="Times New Roman" pitchFamily="18" charset="0"/>
              </a:rPr>
              <a:t/>
            </a:r>
            <a:br>
              <a:rPr lang="ru-RU" sz="3200" b="1"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3200" b="1" dirty="0" err="1" smtClean="0">
                <a:effectLst>
                  <a:outerShdw blurRad="38100" dist="38100" dir="2700000" algn="tl">
                    <a:srgbClr val="000000">
                      <a:alpha val="43137"/>
                    </a:srgbClr>
                  </a:outerShdw>
                </a:effectLst>
                <a:latin typeface="Times New Roman" pitchFamily="18" charset="0"/>
                <a:cs typeface="Times New Roman" pitchFamily="18" charset="0"/>
              </a:rPr>
              <a:t>өлеңінің</a:t>
            </a:r>
            <a:r>
              <a:rPr lang="ru-RU" sz="32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3200" b="1" dirty="0" err="1">
                <a:effectLst>
                  <a:outerShdw blurRad="38100" dist="38100" dir="2700000" algn="tl">
                    <a:srgbClr val="000000">
                      <a:alpha val="43137"/>
                    </a:srgbClr>
                  </a:outerShdw>
                </a:effectLst>
                <a:latin typeface="Times New Roman" pitchFamily="18" charset="0"/>
                <a:cs typeface="Times New Roman" pitchFamily="18" charset="0"/>
              </a:rPr>
              <a:t>жарық</a:t>
            </a:r>
            <a:r>
              <a:rPr lang="ru-RU" sz="3200" b="1" dirty="0">
                <a:effectLst>
                  <a:outerShdw blurRad="38100" dist="38100" dir="2700000" algn="tl">
                    <a:srgbClr val="000000">
                      <a:alpha val="43137"/>
                    </a:srgbClr>
                  </a:outerShdw>
                </a:effectLst>
                <a:latin typeface="Times New Roman" pitchFamily="18" charset="0"/>
                <a:cs typeface="Times New Roman" pitchFamily="18" charset="0"/>
              </a:rPr>
              <a:t>  </a:t>
            </a:r>
            <a:r>
              <a:rPr lang="ru-RU" sz="3200" b="1" dirty="0" err="1" smtClean="0">
                <a:effectLst>
                  <a:outerShdw blurRad="38100" dist="38100" dir="2700000" algn="tl">
                    <a:srgbClr val="000000">
                      <a:alpha val="43137"/>
                    </a:srgbClr>
                  </a:outerShdw>
                </a:effectLst>
                <a:latin typeface="Times New Roman" pitchFamily="18" charset="0"/>
                <a:cs typeface="Times New Roman" pitchFamily="18" charset="0"/>
              </a:rPr>
              <a:t>көру</a:t>
            </a:r>
            <a:r>
              <a:rPr lang="kk-KZ" sz="3200" b="1" dirty="0">
                <a:effectLst>
                  <a:outerShdw blurRad="38100" dist="38100" dir="2700000" algn="tl">
                    <a:srgbClr val="000000">
                      <a:alpha val="43137"/>
                    </a:srgbClr>
                  </a:outerShdw>
                </a:effectLst>
                <a:latin typeface="Times New Roman" pitchFamily="18" charset="0"/>
                <a:cs typeface="Times New Roman" pitchFamily="18" charset="0"/>
              </a:rPr>
              <a:t>і</a:t>
            </a:r>
            <a:r>
              <a:rPr lang="ru-RU" sz="3200" b="1" dirty="0">
                <a:effectLst>
                  <a:outerShdw blurRad="38100" dist="38100" dir="2700000" algn="tl">
                    <a:srgbClr val="000000">
                      <a:alpha val="43137"/>
                    </a:srgbClr>
                  </a:outerShdw>
                </a:effectLst>
                <a:latin typeface="Times New Roman" pitchFamily="18" charset="0"/>
                <a:cs typeface="Times New Roman" pitchFamily="18" charset="0"/>
              </a:rPr>
              <a:t/>
            </a:r>
            <a:br>
              <a:rPr lang="ru-RU" sz="3200" b="1" dirty="0">
                <a:effectLst>
                  <a:outerShdw blurRad="38100" dist="38100" dir="2700000" algn="tl">
                    <a:srgbClr val="000000">
                      <a:alpha val="43137"/>
                    </a:srgbClr>
                  </a:outerShdw>
                </a:effectLst>
                <a:latin typeface="Times New Roman" pitchFamily="18" charset="0"/>
                <a:cs typeface="Times New Roman" pitchFamily="18" charset="0"/>
              </a:rPr>
            </a:br>
            <a:endParaRPr lang="ru-RU" sz="32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Объект 2"/>
          <p:cNvSpPr>
            <a:spLocks noGrp="1"/>
          </p:cNvSpPr>
          <p:nvPr>
            <p:ph idx="1"/>
          </p:nvPr>
        </p:nvSpPr>
        <p:spPr>
          <a:xfrm>
            <a:off x="457200" y="1600200"/>
            <a:ext cx="8435975" cy="4525963"/>
          </a:xfrm>
        </p:spPr>
        <p:txBody>
          <a:bodyPr>
            <a:normAutofit/>
          </a:bodyPr>
          <a:lstStyle/>
          <a:p>
            <a:pPr>
              <a:lnSpc>
                <a:spcPct val="80000"/>
              </a:lnSpc>
            </a:pPr>
            <a:endParaRPr lang="ru-RU" sz="2700" b="1" smtClean="0">
              <a:effectLst>
                <a:outerShdw blurRad="38100" dist="38100" dir="2700000" algn="tl">
                  <a:srgbClr val="C0C0C0"/>
                </a:outerShdw>
              </a:effectLst>
            </a:endParaRPr>
          </a:p>
          <a:p>
            <a:pPr>
              <a:lnSpc>
                <a:spcPct val="80000"/>
              </a:lnSpc>
            </a:pPr>
            <a:r>
              <a:rPr lang="ru-RU" sz="2800" b="1" smtClean="0">
                <a:effectLst>
                  <a:outerShdw blurRad="38100" dist="38100" dir="2700000" algn="tl">
                    <a:srgbClr val="C0C0C0"/>
                  </a:outerShdw>
                </a:effectLst>
                <a:latin typeface="Times New Roman" pitchFamily="18" charset="0"/>
                <a:cs typeface="Times New Roman" pitchFamily="18" charset="0"/>
              </a:rPr>
              <a:t>Геккенің  әскері  Баймағамбет төрені басшы  қылып  Шыңғырлау  деген өзенді өрлеп,  Исатайдың  әскерін  тосып жатады. Жортуылда  түстеніп  жатқанда  бір қазақ қаша  жөнеледі. Бұл Баймағамбеттің жақыны, әрі тыңшысы Сүгір деген  төре  екен.  Исатай  және  аздаған  әскері  қуа  жөнеледі.  Сайда  жасырынып жатқан Геккенің  әскері мен  Баймағамбеттің  әскерінің  үстінен  түсіп,  сол жерде  Исатай қаза  табады, әрине  тірідей қолға  түсірмекші  болады, ол  ойлары  жүзеге  аспайды. </a:t>
            </a:r>
          </a:p>
          <a:p>
            <a:pPr>
              <a:lnSpc>
                <a:spcPct val="80000"/>
              </a:lnSpc>
              <a:buFont typeface="Arial" charset="0"/>
              <a:buNone/>
            </a:pPr>
            <a:endParaRPr lang="ru-RU" sz="2800" b="1" smtClean="0">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sz="2700" b="1" dirty="0">
                <a:effectLst>
                  <a:outerShdw blurRad="38100" dist="38100" dir="2700000" algn="tl">
                    <a:srgbClr val="000000">
                      <a:alpha val="43137"/>
                    </a:srgbClr>
                  </a:outerShdw>
                </a:effectLst>
                <a:latin typeface="Times New Roman" pitchFamily="18" charset="0"/>
                <a:cs typeface="Times New Roman" pitchFamily="18" charset="0"/>
              </a:rPr>
              <a:t>Троп </a:t>
            </a:r>
            <a:r>
              <a:rPr lang="ru-RU" sz="2700" b="1" dirty="0" err="1">
                <a:effectLst>
                  <a:outerShdw blurRad="38100" dist="38100" dir="2700000" algn="tl">
                    <a:srgbClr val="000000">
                      <a:alpha val="43137"/>
                    </a:srgbClr>
                  </a:outerShdw>
                </a:effectLst>
                <a:latin typeface="Times New Roman" pitchFamily="18" charset="0"/>
                <a:cs typeface="Times New Roman" pitchFamily="18" charset="0"/>
              </a:rPr>
              <a:t>түрлері</a:t>
            </a:r>
            <a:r>
              <a:rPr lang="ru-RU" sz="2700" b="1" dirty="0">
                <a:effectLst>
                  <a:outerShdw blurRad="38100" dist="38100" dir="2700000" algn="tl">
                    <a:srgbClr val="000000">
                      <a:alpha val="43137"/>
                    </a:srgbClr>
                  </a:outerShdw>
                </a:effectLst>
                <a:latin typeface="Times New Roman" pitchFamily="18" charset="0"/>
                <a:cs typeface="Times New Roman" pitchFamily="18" charset="0"/>
              </a:rPr>
              <a:t> ( эпитет, </a:t>
            </a:r>
            <a:r>
              <a:rPr lang="ru-RU" sz="2700" b="1" dirty="0" err="1">
                <a:effectLst>
                  <a:outerShdw blurRad="38100" dist="38100" dir="2700000" algn="tl">
                    <a:srgbClr val="000000">
                      <a:alpha val="43137"/>
                    </a:srgbClr>
                  </a:outerShdw>
                </a:effectLst>
                <a:latin typeface="Times New Roman" pitchFamily="18" charset="0"/>
                <a:cs typeface="Times New Roman" pitchFamily="18" charset="0"/>
              </a:rPr>
              <a:t>теңеу</a:t>
            </a:r>
            <a:r>
              <a:rPr lang="ru-RU" sz="2700" b="1" dirty="0">
                <a:effectLst>
                  <a:outerShdw blurRad="38100" dist="38100" dir="2700000" algn="tl">
                    <a:srgbClr val="000000">
                      <a:alpha val="43137"/>
                    </a:srgbClr>
                  </a:outerShdw>
                </a:effectLst>
                <a:latin typeface="Times New Roman" pitchFamily="18" charset="0"/>
                <a:cs typeface="Times New Roman" pitchFamily="18" charset="0"/>
              </a:rPr>
              <a:t> ) </a:t>
            </a:r>
            <a:r>
              <a:rPr lang="ru-RU" sz="2700" b="1" dirty="0" err="1">
                <a:effectLst>
                  <a:outerShdw blurRad="38100" dist="38100" dir="2700000" algn="tl">
                    <a:srgbClr val="000000">
                      <a:alpha val="43137"/>
                    </a:srgbClr>
                  </a:outerShdw>
                </a:effectLst>
                <a:latin typeface="Times New Roman" pitchFamily="18" charset="0"/>
                <a:cs typeface="Times New Roman" pitchFamily="18" charset="0"/>
              </a:rPr>
              <a:t>Бейнелі</a:t>
            </a:r>
            <a:r>
              <a:rPr lang="ru-RU" sz="2700" b="1" dirty="0">
                <a:effectLst>
                  <a:outerShdw blurRad="38100" dist="38100" dir="2700000" algn="tl">
                    <a:srgbClr val="000000">
                      <a:alpha val="43137"/>
                    </a:srgbClr>
                  </a:outerShdw>
                </a:effectLst>
                <a:latin typeface="Times New Roman" pitchFamily="18" charset="0"/>
                <a:cs typeface="Times New Roman" pitchFamily="18" charset="0"/>
              </a:rPr>
              <a:t>,   </a:t>
            </a:r>
            <a:r>
              <a:rPr lang="ru-RU" sz="2700" b="1" dirty="0" err="1">
                <a:effectLst>
                  <a:outerShdw blurRad="38100" dist="38100" dir="2700000" algn="tl">
                    <a:srgbClr val="000000">
                      <a:alpha val="43137"/>
                    </a:srgbClr>
                  </a:outerShdw>
                </a:effectLst>
                <a:latin typeface="Times New Roman" pitchFamily="18" charset="0"/>
                <a:cs typeface="Times New Roman" pitchFamily="18" charset="0"/>
              </a:rPr>
              <a:t>көркем</a:t>
            </a:r>
            <a:r>
              <a:rPr lang="ru-RU" sz="2700" b="1" dirty="0">
                <a:effectLst>
                  <a:outerShdw blurRad="38100" dist="38100" dir="2700000" algn="tl">
                    <a:srgbClr val="000000">
                      <a:alpha val="43137"/>
                    </a:srgbClr>
                  </a:outerShdw>
                </a:effectLst>
                <a:latin typeface="Times New Roman" pitchFamily="18" charset="0"/>
                <a:cs typeface="Times New Roman" pitchFamily="18" charset="0"/>
              </a:rPr>
              <a:t> </a:t>
            </a:r>
            <a:r>
              <a:rPr lang="ru-RU" sz="2700" b="1" dirty="0" err="1">
                <a:effectLst>
                  <a:outerShdw blurRad="38100" dist="38100" dir="2700000" algn="tl">
                    <a:srgbClr val="000000">
                      <a:alpha val="43137"/>
                    </a:srgbClr>
                  </a:outerShdw>
                </a:effectLst>
                <a:latin typeface="Times New Roman" pitchFamily="18" charset="0"/>
                <a:cs typeface="Times New Roman" pitchFamily="18" charset="0"/>
              </a:rPr>
              <a:t>тіл</a:t>
            </a:r>
            <a:r>
              <a:rPr lang="ru-RU" sz="2700" b="1" dirty="0">
                <a:effectLst>
                  <a:outerShdw blurRad="38100" dist="38100" dir="2700000" algn="tl">
                    <a:srgbClr val="000000">
                      <a:alpha val="43137"/>
                    </a:srgbClr>
                  </a:outerShdw>
                </a:effectLst>
                <a:latin typeface="Times New Roman" pitchFamily="18" charset="0"/>
                <a:cs typeface="Times New Roman" pitchFamily="18" charset="0"/>
              </a:rPr>
              <a:t>    </a:t>
            </a:r>
            <a:br>
              <a:rPr lang="ru-RU" sz="2700" b="1" dirty="0">
                <a:effectLst>
                  <a:outerShdw blurRad="38100" dist="38100" dir="2700000" algn="tl">
                    <a:srgbClr val="000000">
                      <a:alpha val="43137"/>
                    </a:srgbClr>
                  </a:outerShdw>
                </a:effectLst>
                <a:latin typeface="Times New Roman" pitchFamily="18" charset="0"/>
                <a:cs typeface="Times New Roman" pitchFamily="18" charset="0"/>
              </a:rPr>
            </a:br>
            <a:r>
              <a:rPr lang="ru-RU" sz="2700" b="1" dirty="0">
                <a:effectLst>
                  <a:outerShdw blurRad="38100" dist="38100" dir="2700000" algn="tl">
                    <a:srgbClr val="000000">
                      <a:alpha val="43137"/>
                    </a:srgbClr>
                  </a:outerShdw>
                </a:effectLst>
                <a:latin typeface="Times New Roman" pitchFamily="18" charset="0"/>
                <a:cs typeface="Times New Roman" pitchFamily="18" charset="0"/>
              </a:rPr>
              <a:t> </a:t>
            </a:r>
            <a:r>
              <a:rPr lang="ru-RU" sz="2700" b="1" dirty="0" err="1">
                <a:effectLst>
                  <a:outerShdw blurRad="38100" dist="38100" dir="2700000" algn="tl">
                    <a:srgbClr val="000000">
                      <a:alpha val="43137"/>
                    </a:srgbClr>
                  </a:outerShdw>
                </a:effectLst>
                <a:latin typeface="Times New Roman" pitchFamily="18" charset="0"/>
                <a:cs typeface="Times New Roman" pitchFamily="18" charset="0"/>
              </a:rPr>
              <a:t>Жұмыстың</a:t>
            </a:r>
            <a:r>
              <a:rPr lang="ru-RU" sz="2700" b="1" dirty="0">
                <a:effectLst>
                  <a:outerShdw blurRad="38100" dist="38100" dir="2700000" algn="tl">
                    <a:srgbClr val="000000">
                      <a:alpha val="43137"/>
                    </a:srgbClr>
                  </a:outerShdw>
                </a:effectLst>
                <a:latin typeface="Times New Roman" pitchFamily="18" charset="0"/>
                <a:cs typeface="Times New Roman" pitchFamily="18" charset="0"/>
              </a:rPr>
              <a:t> </a:t>
            </a:r>
            <a:r>
              <a:rPr lang="ru-RU" sz="2700" b="1" dirty="0" err="1">
                <a:effectLst>
                  <a:outerShdw blurRad="38100" dist="38100" dir="2700000" algn="tl">
                    <a:srgbClr val="000000">
                      <a:alpha val="43137"/>
                    </a:srgbClr>
                  </a:outerShdw>
                </a:effectLst>
                <a:latin typeface="Times New Roman" pitchFamily="18" charset="0"/>
                <a:cs typeface="Times New Roman" pitchFamily="18" charset="0"/>
              </a:rPr>
              <a:t>теориялық</a:t>
            </a:r>
            <a:r>
              <a:rPr lang="ru-RU" sz="2700" b="1" dirty="0">
                <a:effectLst>
                  <a:outerShdw blurRad="38100" dist="38100" dir="2700000" algn="tl">
                    <a:srgbClr val="000000">
                      <a:alpha val="43137"/>
                    </a:srgbClr>
                  </a:outerShdw>
                </a:effectLst>
                <a:latin typeface="Times New Roman" pitchFamily="18" charset="0"/>
                <a:cs typeface="Times New Roman" pitchFamily="18" charset="0"/>
              </a:rPr>
              <a:t> </a:t>
            </a:r>
            <a:r>
              <a:rPr lang="ru-RU" sz="2700" b="1" dirty="0" err="1">
                <a:effectLst>
                  <a:outerShdw blurRad="38100" dist="38100" dir="2700000" algn="tl">
                    <a:srgbClr val="000000">
                      <a:alpha val="43137"/>
                    </a:srgbClr>
                  </a:outerShdw>
                </a:effectLst>
                <a:latin typeface="Times New Roman" pitchFamily="18" charset="0"/>
                <a:cs typeface="Times New Roman" pitchFamily="18" charset="0"/>
              </a:rPr>
              <a:t>бөлімін</a:t>
            </a:r>
            <a:r>
              <a:rPr lang="ru-RU" sz="2700" b="1" dirty="0">
                <a:effectLst>
                  <a:outerShdw blurRad="38100" dist="38100" dir="2700000" algn="tl">
                    <a:srgbClr val="000000">
                      <a:alpha val="43137"/>
                    </a:srgbClr>
                  </a:outerShdw>
                </a:effectLst>
                <a:latin typeface="Times New Roman" pitchFamily="18" charset="0"/>
                <a:cs typeface="Times New Roman" pitchFamily="18" charset="0"/>
              </a:rPr>
              <a:t> </a:t>
            </a:r>
            <a:r>
              <a:rPr lang="ru-RU" sz="2700" b="1" dirty="0" err="1">
                <a:effectLst>
                  <a:outerShdw blurRad="38100" dist="38100" dir="2700000" algn="tl">
                    <a:srgbClr val="000000">
                      <a:alpha val="43137"/>
                    </a:srgbClr>
                  </a:outerShdw>
                </a:effectLst>
                <a:latin typeface="Times New Roman" pitchFamily="18" charset="0"/>
                <a:cs typeface="Times New Roman" pitchFamily="18" charset="0"/>
              </a:rPr>
              <a:t>жасау</a:t>
            </a:r>
            <a:r>
              <a:rPr lang="ru-RU" dirty="0"/>
              <a:t/>
            </a:r>
            <a:br>
              <a:rPr lang="ru-RU" dirty="0"/>
            </a:br>
            <a:endParaRPr lang="ru-RU" dirty="0"/>
          </a:p>
        </p:txBody>
      </p:sp>
      <p:graphicFrame>
        <p:nvGraphicFramePr>
          <p:cNvPr id="4" name="Таблица 3"/>
          <p:cNvGraphicFramePr>
            <a:graphicFrameLocks noGrp="1"/>
          </p:cNvGraphicFramePr>
          <p:nvPr/>
        </p:nvGraphicFramePr>
        <p:xfrm>
          <a:off x="250825" y="1268413"/>
          <a:ext cx="8569325" cy="3584575"/>
        </p:xfrm>
        <a:graphic>
          <a:graphicData uri="http://schemas.openxmlformats.org/drawingml/2006/table">
            <a:tbl>
              <a:tblPr/>
              <a:tblGrid>
                <a:gridCol w="4608513"/>
                <a:gridCol w="3960812"/>
              </a:tblGrid>
              <a:tr h="663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Мысалдар</a:t>
                      </a:r>
                      <a:endParaRPr kumimoji="0" lang="ru-RU" sz="2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Бейнелі,</a:t>
                      </a:r>
                      <a:endParaRPr kumimoji="0" lang="ru-RU" sz="2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көркем тіл</a:t>
                      </a:r>
                      <a:endParaRPr kumimoji="0" lang="ru-RU" sz="2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Эпитет </a:t>
                      </a:r>
                      <a:endParaRPr kumimoji="0" lang="ru-RU" sz="2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endParaRPr kumimoji="0" lang="ru-RU" sz="2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endParaRPr kumimoji="0" lang="ru-RU" sz="2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endParaRPr kumimoji="0" lang="ru-RU" sz="2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ТЕҢЕУ</a:t>
                      </a:r>
                      <a:endParaRPr kumimoji="0" lang="ru-RU" sz="2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endParaRPr kumimoji="0" lang="ru-RU" sz="2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endParaRPr kumimoji="0" lang="ru-RU" sz="2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endParaRPr kumimoji="0" lang="ru-RU" sz="2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38946" name="Picture 1"/>
          <p:cNvPicPr>
            <a:picLocks noChangeAspect="1" noChangeArrowheads="1"/>
          </p:cNvPicPr>
          <p:nvPr/>
        </p:nvPicPr>
        <p:blipFill>
          <a:blip r:embed="rId2"/>
          <a:srcRect/>
          <a:stretch>
            <a:fillRect/>
          </a:stretch>
        </p:blipFill>
        <p:spPr bwMode="auto">
          <a:xfrm>
            <a:off x="179388" y="5589588"/>
            <a:ext cx="639762" cy="658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8686800" cy="1143000"/>
          </a:xfrm>
        </p:spPr>
        <p:txBody>
          <a:bodyPr rtlCol="0">
            <a:normAutofit/>
          </a:bodyPr>
          <a:lstStyle/>
          <a:p>
            <a:pPr fontAlgn="auto">
              <a:spcAft>
                <a:spcPts val="0"/>
              </a:spcAft>
              <a:defRPr/>
            </a:pPr>
            <a:r>
              <a:rPr lang="ru-RU" sz="2800" b="1" dirty="0">
                <a:effectLst>
                  <a:outerShdw blurRad="38100" dist="38100" dir="2700000" algn="tl">
                    <a:srgbClr val="000000">
                      <a:alpha val="43137"/>
                    </a:srgbClr>
                  </a:outerShdw>
                </a:effectLst>
                <a:latin typeface="Times New Roman" pitchFamily="18" charset="0"/>
                <a:cs typeface="Times New Roman" pitchFamily="18" charset="0"/>
              </a:rPr>
              <a:t>Фигура  ( </a:t>
            </a: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аллитерация</a:t>
            </a:r>
            <a:r>
              <a:rPr lang="ru-RU" sz="2800" b="1" dirty="0">
                <a:effectLst>
                  <a:outerShdw blurRad="38100" dist="38100" dir="2700000" algn="tl">
                    <a:srgbClr val="000000">
                      <a:alpha val="43137"/>
                    </a:srgbClr>
                  </a:outerShdw>
                </a:effectLst>
                <a:latin typeface="Times New Roman" pitchFamily="18" charset="0"/>
                <a:cs typeface="Times New Roman" pitchFamily="18" charset="0"/>
              </a:rPr>
              <a:t>,  </a:t>
            </a: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ассонанс</a:t>
            </a:r>
            <a:r>
              <a:rPr lang="ru-RU" sz="2800" b="1" dirty="0">
                <a:effectLst>
                  <a:outerShdw blurRad="38100" dist="38100" dir="2700000" algn="tl">
                    <a:srgbClr val="000000">
                      <a:alpha val="43137"/>
                    </a:srgbClr>
                  </a:outerShdw>
                </a:effectLst>
                <a:latin typeface="Times New Roman" pitchFamily="18" charset="0"/>
                <a:cs typeface="Times New Roman" pitchFamily="18" charset="0"/>
              </a:rPr>
              <a:t>, </a:t>
            </a:r>
            <a:r>
              <a:rPr lang="ru-RU" sz="2800" b="1" dirty="0" err="1">
                <a:effectLst>
                  <a:outerShdw blurRad="38100" dist="38100" dir="2700000" algn="tl">
                    <a:srgbClr val="000000">
                      <a:alpha val="43137"/>
                    </a:srgbClr>
                  </a:outerShdw>
                </a:effectLst>
                <a:latin typeface="Times New Roman" pitchFamily="18" charset="0"/>
                <a:cs typeface="Times New Roman" pitchFamily="18" charset="0"/>
              </a:rPr>
              <a:t>эпифораны</a:t>
            </a:r>
            <a:r>
              <a:rPr lang="ru-RU" sz="2800" b="1" dirty="0">
                <a:effectLst>
                  <a:outerShdw blurRad="38100" dist="38100" dir="2700000" algn="tl">
                    <a:srgbClr val="000000">
                      <a:alpha val="43137"/>
                    </a:srgbClr>
                  </a:outerShdw>
                </a:effectLst>
                <a:latin typeface="Times New Roman" pitchFamily="18" charset="0"/>
                <a:cs typeface="Times New Roman" pitchFamily="18" charset="0"/>
              </a:rPr>
              <a:t> </a:t>
            </a: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табу)</a:t>
            </a:r>
            <a:endParaRPr lang="ru-RU"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395288" y="1196975"/>
          <a:ext cx="8208962" cy="5256214"/>
        </p:xfrm>
        <a:graphic>
          <a:graphicData uri="http://schemas.openxmlformats.org/drawingml/2006/table">
            <a:tbl>
              <a:tblPr/>
              <a:tblGrid>
                <a:gridCol w="4103687"/>
                <a:gridCol w="4105275"/>
              </a:tblGrid>
              <a:tr h="166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Мұнар да  мұнар,  мұнар күн ,</a:t>
                      </a:r>
                      <a:endPar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Бұлттан шыққан  шұбар күн. </a:t>
                      </a:r>
                      <a:endPar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Буыршын  мұзға  тайған  күн. </a:t>
                      </a:r>
                      <a:endPar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Бура  атанға шөккен күн.</a:t>
                      </a:r>
                      <a:endPar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Бұлықсып  жүрген  мырзадан,</a:t>
                      </a:r>
                      <a:endPar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Бұрынғы  дәулет  тайған күн </a:t>
                      </a:r>
                      <a:endPar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06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Қатарланған  қара  нар</a:t>
                      </a:r>
                      <a:endPar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Арқанын  қиып алған күн</a:t>
                      </a:r>
                      <a:endPar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Алма  мойын  аруды</a:t>
                      </a:r>
                      <a:endPar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Ат көтіне  салған күн.</a:t>
                      </a:r>
                      <a:endPar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06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Он  сан  байтақ бүлген күн</a:t>
                      </a:r>
                      <a:endPar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Ортақ белін  сырланған</a:t>
                      </a:r>
                      <a:endPar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Оқ жаңбырдай  жауған күн.</a:t>
                      </a:r>
                      <a:endPar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Оң қанатын теріс  жайып </a:t>
                      </a:r>
                      <a:endPar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82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Желпілдеген ала  ту</a:t>
                      </a:r>
                      <a:endPar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Жиырылып ойға түскен күн </a:t>
                      </a:r>
                      <a:endPar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Жез қарғылы құба арлан </a:t>
                      </a:r>
                      <a:endPar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Жез қарғыдан айрылып, </a:t>
                      </a:r>
                      <a:endPar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Қорашыл  төбет  болған күн </a:t>
                      </a:r>
                      <a:endParaRPr kumimoji="0" lang="ru-RU" sz="1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39955" name="Picture 1"/>
          <p:cNvPicPr>
            <a:picLocks noChangeAspect="1" noChangeArrowheads="1"/>
          </p:cNvPicPr>
          <p:nvPr/>
        </p:nvPicPr>
        <p:blipFill>
          <a:blip r:embed="rId2"/>
          <a:srcRect/>
          <a:stretch>
            <a:fillRect/>
          </a:stretch>
        </p:blipFill>
        <p:spPr bwMode="auto">
          <a:xfrm>
            <a:off x="8316913" y="115888"/>
            <a:ext cx="639762" cy="658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913"/>
            <a:ext cx="8229600" cy="5937250"/>
          </a:xfrm>
        </p:spPr>
        <p:txBody>
          <a:bodyPr rtlCol="0">
            <a:normAutofit fontScale="92500" lnSpcReduction="20000"/>
          </a:bodyPr>
          <a:lstStyle/>
          <a:p>
            <a:pPr algn="ctr" fontAlgn="auto">
              <a:spcAft>
                <a:spcPts val="0"/>
              </a:spcAft>
              <a:buFont typeface="Arial" pitchFamily="34" charset="0"/>
              <a:buChar char="•"/>
              <a:defRPr/>
            </a:pPr>
            <a:r>
              <a:rPr lang="ru-RU" b="1" dirty="0" err="1">
                <a:effectLst>
                  <a:outerShdw blurRad="38100" dist="38100" dir="2700000" algn="tl">
                    <a:srgbClr val="000000">
                      <a:alpha val="43137"/>
                    </a:srgbClr>
                  </a:outerShdw>
                </a:effectLst>
                <a:latin typeface="Times New Roman" pitchFamily="18" charset="0"/>
                <a:cs typeface="Times New Roman" pitchFamily="18" charset="0"/>
              </a:rPr>
              <a:t>Білімді</a:t>
            </a:r>
            <a:r>
              <a:rPr lang="ru-RU" b="1" dirty="0">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effectLst>
                  <a:outerShdw blurRad="38100" dist="38100" dir="2700000" algn="tl">
                    <a:srgbClr val="000000">
                      <a:alpha val="43137"/>
                    </a:srgbClr>
                  </a:outerShdw>
                </a:effectLst>
                <a:latin typeface="Times New Roman" pitchFamily="18" charset="0"/>
                <a:cs typeface="Times New Roman" pitchFamily="18" charset="0"/>
              </a:rPr>
              <a:t>бағалау</a:t>
            </a:r>
            <a:r>
              <a:rPr lang="ru-RU" b="1" dirty="0">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effectLst>
                  <a:outerShdw blurRad="38100" dist="38100" dir="2700000" algn="tl">
                    <a:srgbClr val="000000">
                      <a:alpha val="43137"/>
                    </a:srgbClr>
                  </a:outerShdw>
                </a:effectLst>
                <a:latin typeface="Times New Roman" pitchFamily="18" charset="0"/>
                <a:cs typeface="Times New Roman" pitchFamily="18" charset="0"/>
              </a:rPr>
              <a:t>жинақтау</a:t>
            </a:r>
            <a:r>
              <a:rPr lang="ru-RU" b="1" dirty="0">
                <a:effectLst>
                  <a:outerShdw blurRad="38100" dist="38100" dir="2700000" algn="tl">
                    <a:srgbClr val="000000">
                      <a:alpha val="43137"/>
                    </a:srgbClr>
                  </a:outerShdw>
                </a:effectLst>
                <a:latin typeface="Times New Roman" pitchFamily="18" charset="0"/>
                <a:cs typeface="Times New Roman" pitchFamily="18" charset="0"/>
              </a:rPr>
              <a:t>, </a:t>
            </a: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0" algn="ctr" fontAlgn="auto">
              <a:spcAft>
                <a:spcPts val="0"/>
              </a:spcAft>
              <a:buFont typeface="Arial" pitchFamily="34" charset="0"/>
              <a:buNone/>
              <a:defRPr/>
            </a:pP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b="1" dirty="0">
                <a:effectLst>
                  <a:outerShdw blurRad="38100" dist="38100" dir="2700000" algn="tl">
                    <a:srgbClr val="000000">
                      <a:alpha val="43137"/>
                    </a:srgbClr>
                  </a:outerShdw>
                </a:effectLst>
                <a:latin typeface="Times New Roman" pitchFamily="18" charset="0"/>
                <a:cs typeface="Times New Roman" pitchFamily="18" charset="0"/>
              </a:rPr>
              <a:t>коррекция </a:t>
            </a:r>
            <a:r>
              <a:rPr lang="ru-RU" b="1" dirty="0" err="1">
                <a:effectLst>
                  <a:outerShdw blurRad="38100" dist="38100" dir="2700000" algn="tl">
                    <a:srgbClr val="000000">
                      <a:alpha val="43137"/>
                    </a:srgbClr>
                  </a:outerShdw>
                </a:effectLst>
                <a:latin typeface="Times New Roman" pitchFamily="18" charset="0"/>
                <a:cs typeface="Times New Roman" pitchFamily="18" charset="0"/>
              </a:rPr>
              <a:t>жасау</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a:p>
            <a:pPr fontAlgn="auto">
              <a:spcAft>
                <a:spcPts val="0"/>
              </a:spcAft>
              <a:buFont typeface="Arial" pitchFamily="34" charset="0"/>
              <a:buChar char="•"/>
              <a:defRPr/>
            </a:pPr>
            <a:endParaRPr lang="ru-RU" dirty="0">
              <a:latin typeface="Times New Roman" pitchFamily="18" charset="0"/>
              <a:cs typeface="Times New Roman" pitchFamily="18" charset="0"/>
            </a:endParaRPr>
          </a:p>
          <a:p>
            <a:pPr fontAlgn="auto">
              <a:spcAft>
                <a:spcPts val="0"/>
              </a:spcAft>
              <a:buFont typeface="Arial" pitchFamily="34" charset="0"/>
              <a:buChar char="•"/>
              <a:defRPr/>
            </a:pPr>
            <a:r>
              <a:rPr lang="ru-RU" b="1" dirty="0">
                <a:effectLst>
                  <a:outerShdw blurRad="38100" dist="38100" dir="2700000" algn="tl">
                    <a:srgbClr val="000000">
                      <a:alpha val="43137"/>
                    </a:srgbClr>
                  </a:outerShdw>
                </a:effectLst>
                <a:latin typeface="Times New Roman" pitchFamily="18" charset="0"/>
                <a:cs typeface="Times New Roman" pitchFamily="18" charset="0"/>
              </a:rPr>
              <a:t>Ой </a:t>
            </a:r>
            <a:r>
              <a:rPr lang="ru-RU" b="1" dirty="0" err="1">
                <a:effectLst>
                  <a:outerShdw blurRad="38100" dist="38100" dir="2700000" algn="tl">
                    <a:srgbClr val="000000">
                      <a:alpha val="43137"/>
                    </a:srgbClr>
                  </a:outerShdw>
                </a:effectLst>
                <a:latin typeface="Times New Roman" pitchFamily="18" charset="0"/>
                <a:cs typeface="Times New Roman" pitchFamily="18" charset="0"/>
              </a:rPr>
              <a:t>толғаныс</a:t>
            </a:r>
            <a:r>
              <a:rPr lang="ru-RU" b="1" dirty="0">
                <a:effectLst>
                  <a:outerShdw blurRad="38100" dist="38100" dir="2700000" algn="tl">
                    <a:srgbClr val="000000">
                      <a:alpha val="43137"/>
                    </a:srgbClr>
                  </a:outerShdw>
                </a:effectLst>
                <a:latin typeface="Times New Roman" pitchFamily="18" charset="0"/>
                <a:cs typeface="Times New Roman" pitchFamily="18" charset="0"/>
              </a:rPr>
              <a:t>. </a:t>
            </a: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0" fontAlgn="auto">
              <a:spcAft>
                <a:spcPts val="0"/>
              </a:spcAft>
              <a:buFont typeface="Arial" pitchFamily="34" charset="0"/>
              <a:buNone/>
              <a:defRPr/>
            </a:pPr>
            <a:r>
              <a:rPr lang="ru-RU" dirty="0" smtClean="0">
                <a:latin typeface="Times New Roman" pitchFamily="18" charset="0"/>
                <a:cs typeface="Times New Roman" pitchFamily="18" charset="0"/>
              </a:rPr>
              <a:t>1</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Батырлық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ерлік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жасау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үшін</a:t>
            </a:r>
            <a:r>
              <a:rPr lang="ru-RU" dirty="0">
                <a:latin typeface="Times New Roman" pitchFamily="18" charset="0"/>
                <a:cs typeface="Times New Roman" pitchFamily="18" charset="0"/>
              </a:rPr>
              <a:t> батыр </a:t>
            </a:r>
            <a:r>
              <a:rPr lang="ru-RU" dirty="0" err="1">
                <a:latin typeface="Times New Roman" pitchFamily="18" charset="0"/>
                <a:cs typeface="Times New Roman" pitchFamily="18" charset="0"/>
              </a:rPr>
              <a:t>болып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туа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ма</a:t>
            </a:r>
            <a:r>
              <a:rPr lang="ru-RU" dirty="0">
                <a:latin typeface="Times New Roman" pitchFamily="18" charset="0"/>
                <a:cs typeface="Times New Roman" pitchFamily="18" charset="0"/>
              </a:rPr>
              <a:t>? </a:t>
            </a:r>
          </a:p>
          <a:p>
            <a:pPr marL="0" indent="0" fontAlgn="auto">
              <a:spcAft>
                <a:spcPts val="0"/>
              </a:spcAft>
              <a:buFont typeface="Arial" pitchFamily="34" charset="0"/>
              <a:buNone/>
              <a:defRPr/>
            </a:pPr>
            <a:r>
              <a:rPr lang="ru-RU" dirty="0">
                <a:latin typeface="Times New Roman" pitchFamily="18" charset="0"/>
                <a:cs typeface="Times New Roman" pitchFamily="18" charset="0"/>
              </a:rPr>
              <a:t>2.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Ереулі</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атқа</a:t>
            </a:r>
            <a:r>
              <a:rPr lang="ru-RU" dirty="0">
                <a:latin typeface="Times New Roman" pitchFamily="18" charset="0"/>
                <a:cs typeface="Times New Roman" pitchFamily="18" charset="0"/>
              </a:rPr>
              <a:t> ер </a:t>
            </a:r>
            <a:r>
              <a:rPr lang="ru-RU" dirty="0" err="1">
                <a:latin typeface="Times New Roman" pitchFamily="18" charset="0"/>
                <a:cs typeface="Times New Roman" pitchFamily="18" charset="0"/>
              </a:rPr>
              <a:t>салмай</a:t>
            </a:r>
            <a:r>
              <a:rPr lang="ru-RU" dirty="0">
                <a:latin typeface="Times New Roman" pitchFamily="18" charset="0"/>
                <a:cs typeface="Times New Roman" pitchFamily="18" charset="0"/>
              </a:rPr>
              <a:t>,</a:t>
            </a:r>
          </a:p>
          <a:p>
            <a:pPr marL="0" indent="0" fontAlgn="auto">
              <a:spcAft>
                <a:spcPts val="0"/>
              </a:spcAft>
              <a:buFont typeface="Arial" pitchFamily="34" charset="0"/>
              <a:buNone/>
              <a:defRPr/>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Егеулі</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найза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қолға</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алмай</a:t>
            </a:r>
            <a:r>
              <a:rPr lang="ru-RU" dirty="0" smtClean="0">
                <a:latin typeface="Times New Roman" pitchFamily="18" charset="0"/>
                <a:cs typeface="Times New Roman" pitchFamily="18" charset="0"/>
              </a:rPr>
              <a:t>,</a:t>
            </a:r>
          </a:p>
          <a:p>
            <a:pPr marL="0" indent="0" fontAlgn="auto">
              <a:spcAft>
                <a:spcPts val="0"/>
              </a:spcAft>
              <a:buFont typeface="Arial" pitchFamily="34" charset="0"/>
              <a:buNone/>
              <a:defRPr/>
            </a:pP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Еңку-еңку</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жер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шалмай</a:t>
            </a:r>
            <a:r>
              <a:rPr lang="ru-RU" dirty="0">
                <a:latin typeface="Times New Roman" pitchFamily="18" charset="0"/>
                <a:cs typeface="Times New Roman" pitchFamily="18" charset="0"/>
              </a:rPr>
              <a:t>,</a:t>
            </a:r>
          </a:p>
          <a:p>
            <a:pPr marL="0" indent="0" fontAlgn="auto">
              <a:spcAft>
                <a:spcPts val="0"/>
              </a:spcAft>
              <a:buFont typeface="Arial" pitchFamily="34" charset="0"/>
              <a:buNone/>
              <a:defRPr/>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Қоңыр</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салқын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төске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алмай</a:t>
            </a:r>
            <a:r>
              <a:rPr lang="ru-RU" dirty="0">
                <a:latin typeface="Times New Roman" pitchFamily="18" charset="0"/>
                <a:cs typeface="Times New Roman" pitchFamily="18" charset="0"/>
              </a:rPr>
              <a:t>,</a:t>
            </a:r>
          </a:p>
          <a:p>
            <a:pPr marL="0" indent="0" fontAlgn="auto">
              <a:spcAft>
                <a:spcPts val="0"/>
              </a:spcAft>
              <a:buFont typeface="Arial" pitchFamily="34" charset="0"/>
              <a:buNone/>
              <a:defRPr/>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Тебіңгі</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терге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шірімей</a:t>
            </a:r>
            <a:endParaRPr lang="ru-RU" dirty="0">
              <a:latin typeface="Times New Roman" pitchFamily="18" charset="0"/>
              <a:cs typeface="Times New Roman" pitchFamily="18" charset="0"/>
            </a:endParaRPr>
          </a:p>
          <a:p>
            <a:pPr marL="0" indent="0" fontAlgn="auto">
              <a:spcAft>
                <a:spcPts val="0"/>
              </a:spcAft>
              <a:buFont typeface="Arial" pitchFamily="34" charset="0"/>
              <a:buNone/>
              <a:defRPr/>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Терлігі</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майдай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ірімей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деген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шумағынан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қандай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түйін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шығарар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едің</a:t>
            </a:r>
            <a:r>
              <a:rPr lang="ru-RU" dirty="0">
                <a:latin typeface="Times New Roman" pitchFamily="18" charset="0"/>
                <a:cs typeface="Times New Roman" pitchFamily="18" charset="0"/>
              </a:rPr>
              <a:t> </a:t>
            </a:r>
          </a:p>
          <a:p>
            <a:pPr fontAlgn="auto">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Заголовок 1"/>
          <p:cNvSpPr>
            <a:spLocks noGrp="1"/>
          </p:cNvSpPr>
          <p:nvPr>
            <p:ph type="title"/>
          </p:nvPr>
        </p:nvSpPr>
        <p:spPr/>
        <p:txBody>
          <a:bodyPr/>
          <a:lstStyle/>
          <a:p>
            <a:endParaRPr lang="ru-RU" smtClean="0"/>
          </a:p>
        </p:txBody>
      </p:sp>
      <p:sp>
        <p:nvSpPr>
          <p:cNvPr id="41986" name="Объект 2"/>
          <p:cNvSpPr>
            <a:spLocks noGrp="1"/>
          </p:cNvSpPr>
          <p:nvPr>
            <p:ph idx="1"/>
          </p:nvPr>
        </p:nvSpPr>
        <p:spPr/>
        <p:txBody>
          <a:bodyPr/>
          <a:lstStyle/>
          <a:p>
            <a:endParaRPr lang="ru-RU" smtClean="0"/>
          </a:p>
        </p:txBody>
      </p:sp>
      <p:pic>
        <p:nvPicPr>
          <p:cNvPr id="41987" name="Picture 2"/>
          <p:cNvPicPr>
            <a:picLocks noChangeAspect="1" noChangeArrowheads="1"/>
          </p:cNvPicPr>
          <p:nvPr/>
        </p:nvPicPr>
        <p:blipFill>
          <a:blip r:embed="rId2"/>
          <a:srcRect/>
          <a:stretch>
            <a:fillRect/>
          </a:stretch>
        </p:blipFill>
        <p:spPr bwMode="auto">
          <a:xfrm>
            <a:off x="152400" y="0"/>
            <a:ext cx="8839200" cy="6858000"/>
          </a:xfrm>
          <a:prstGeom prst="rect">
            <a:avLst/>
          </a:prstGeom>
          <a:noFill/>
          <a:ln w="9525">
            <a:noFill/>
            <a:miter lim="800000"/>
            <a:headEnd/>
            <a:tailEnd/>
          </a:ln>
        </p:spPr>
      </p:pic>
      <p:sp>
        <p:nvSpPr>
          <p:cNvPr id="4" name="Прямоугольник 3"/>
          <p:cNvSpPr/>
          <p:nvPr/>
        </p:nvSpPr>
        <p:spPr>
          <a:xfrm>
            <a:off x="4211638" y="1700213"/>
            <a:ext cx="4105275" cy="3540125"/>
          </a:xfrm>
          <a:prstGeom prst="rect">
            <a:avLst/>
          </a:prstGeom>
        </p:spPr>
        <p:txBody>
          <a:bodyPr>
            <a:spAutoFit/>
          </a:bodyPr>
          <a:lstStyle/>
          <a:p>
            <a:pPr algn="ctr" fontAlgn="auto">
              <a:spcBef>
                <a:spcPts val="0"/>
              </a:spcBef>
              <a:spcAft>
                <a:spcPts val="0"/>
              </a:spcAft>
              <a:defRPr/>
            </a:pPr>
            <a:r>
              <a:rPr lang="ru-RU" dirty="0">
                <a:solidFill>
                  <a:srgbClr val="FF0000"/>
                </a:solidFill>
                <a:latin typeface="+mn-lt"/>
              </a:rPr>
              <a:t> </a:t>
            </a:r>
            <a:r>
              <a:rPr lang="ru-RU"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Үйге</a:t>
            </a:r>
            <a:r>
              <a:rPr lang="ru-RU"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тапсырма</a:t>
            </a:r>
            <a:r>
              <a:rPr lang="ru-RU"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200" b="1" dirty="0">
                <a:effectLst>
                  <a:outerShdw blurRad="38100" dist="38100" dir="2700000" algn="tl">
                    <a:srgbClr val="000000">
                      <a:alpha val="43137"/>
                    </a:srgbClr>
                  </a:outerShdw>
                </a:effectLst>
                <a:latin typeface="Times New Roman" pitchFamily="18" charset="0"/>
                <a:cs typeface="Times New Roman" pitchFamily="18" charset="0"/>
              </a:rPr>
              <a:t>«Мен </a:t>
            </a:r>
            <a:r>
              <a:rPr lang="ru-RU" sz="3200" b="1" dirty="0" err="1">
                <a:effectLst>
                  <a:outerShdw blurRad="38100" dist="38100" dir="2700000" algn="tl">
                    <a:srgbClr val="000000">
                      <a:alpha val="43137"/>
                    </a:srgbClr>
                  </a:outerShdw>
                </a:effectLst>
                <a:latin typeface="Times New Roman" pitchFamily="18" charset="0"/>
                <a:cs typeface="Times New Roman" pitchFamily="18" charset="0"/>
              </a:rPr>
              <a:t>кескекті</a:t>
            </a:r>
            <a:r>
              <a:rPr lang="ru-RU" sz="3200" b="1" dirty="0">
                <a:effectLst>
                  <a:outerShdw blurRad="38100" dist="38100" dir="2700000" algn="tl">
                    <a:srgbClr val="000000">
                      <a:alpha val="43137"/>
                    </a:srgbClr>
                  </a:outerShdw>
                </a:effectLst>
                <a:latin typeface="Times New Roman" pitchFamily="18" charset="0"/>
                <a:cs typeface="Times New Roman" pitchFamily="18" charset="0"/>
              </a:rPr>
              <a:t> </a:t>
            </a:r>
            <a:r>
              <a:rPr lang="ru-RU" sz="3200" b="1" dirty="0" err="1">
                <a:effectLst>
                  <a:outerShdw blurRad="38100" dist="38100" dir="2700000" algn="tl">
                    <a:srgbClr val="000000">
                      <a:alpha val="43137"/>
                    </a:srgbClr>
                  </a:outerShdw>
                </a:effectLst>
                <a:latin typeface="Times New Roman" pitchFamily="18" charset="0"/>
                <a:cs typeface="Times New Roman" pitchFamily="18" charset="0"/>
              </a:rPr>
              <a:t>ердің</a:t>
            </a:r>
            <a:r>
              <a:rPr lang="ru-RU" sz="3200" b="1" dirty="0">
                <a:effectLst>
                  <a:outerShdw blurRad="38100" dist="38100" dir="2700000" algn="tl">
                    <a:srgbClr val="000000">
                      <a:alpha val="43137"/>
                    </a:srgbClr>
                  </a:outerShdw>
                </a:effectLst>
                <a:latin typeface="Times New Roman" pitchFamily="18" charset="0"/>
                <a:cs typeface="Times New Roman" pitchFamily="18" charset="0"/>
              </a:rPr>
              <a:t>  </a:t>
            </a:r>
            <a:r>
              <a:rPr lang="ru-RU" sz="3200" b="1" dirty="0" err="1">
                <a:effectLst>
                  <a:outerShdw blurRad="38100" dist="38100" dir="2700000" algn="tl">
                    <a:srgbClr val="000000">
                      <a:alpha val="43137"/>
                    </a:srgbClr>
                  </a:outerShdw>
                </a:effectLst>
                <a:latin typeface="Times New Roman" pitchFamily="18" charset="0"/>
                <a:cs typeface="Times New Roman" pitchFamily="18" charset="0"/>
              </a:rPr>
              <a:t>ұрпағымын</a:t>
            </a:r>
            <a:r>
              <a:rPr lang="ru-RU" sz="3200" b="1" dirty="0">
                <a:effectLst>
                  <a:outerShdw blurRad="38100" dist="38100" dir="2700000" algn="tl">
                    <a:srgbClr val="000000">
                      <a:alpha val="43137"/>
                    </a:srgbClr>
                  </a:outerShdw>
                </a:effectLst>
                <a:latin typeface="Times New Roman" pitchFamily="18" charset="0"/>
                <a:cs typeface="Times New Roman" pitchFamily="18" charset="0"/>
              </a:rPr>
              <a:t>» </a:t>
            </a:r>
            <a:r>
              <a:rPr lang="ru-RU" sz="3200" b="1" dirty="0" err="1">
                <a:effectLst>
                  <a:outerShdw blurRad="38100" dist="38100" dir="2700000" algn="tl">
                    <a:srgbClr val="000000">
                      <a:alpha val="43137"/>
                    </a:srgbClr>
                  </a:outerShdw>
                </a:effectLst>
                <a:latin typeface="Times New Roman" pitchFamily="18" charset="0"/>
                <a:cs typeface="Times New Roman" pitchFamily="18" charset="0"/>
              </a:rPr>
              <a:t>деген</a:t>
            </a:r>
            <a:r>
              <a:rPr lang="ru-RU" sz="3200" b="1" dirty="0">
                <a:effectLst>
                  <a:outerShdw blurRad="38100" dist="38100" dir="2700000" algn="tl">
                    <a:srgbClr val="000000">
                      <a:alpha val="43137"/>
                    </a:srgbClr>
                  </a:outerShdw>
                </a:effectLst>
                <a:latin typeface="Times New Roman" pitchFamily="18" charset="0"/>
                <a:cs typeface="Times New Roman" pitchFamily="18" charset="0"/>
              </a:rPr>
              <a:t> </a:t>
            </a:r>
            <a:r>
              <a:rPr lang="ru-RU" sz="3200" b="1" dirty="0" err="1">
                <a:effectLst>
                  <a:outerShdw blurRad="38100" dist="38100" dir="2700000" algn="tl">
                    <a:srgbClr val="000000">
                      <a:alpha val="43137"/>
                    </a:srgbClr>
                  </a:outerShdw>
                </a:effectLst>
                <a:latin typeface="Times New Roman" pitchFamily="18" charset="0"/>
                <a:cs typeface="Times New Roman" pitchFamily="18" charset="0"/>
              </a:rPr>
              <a:t>тақырыпта</a:t>
            </a:r>
            <a:r>
              <a:rPr lang="ru-RU" sz="3200" b="1" dirty="0">
                <a:effectLst>
                  <a:outerShdw blurRad="38100" dist="38100" dir="2700000" algn="tl">
                    <a:srgbClr val="000000">
                      <a:alpha val="43137"/>
                    </a:srgbClr>
                  </a:outerShdw>
                </a:effectLst>
                <a:latin typeface="Times New Roman" pitchFamily="18" charset="0"/>
                <a:cs typeface="Times New Roman" pitchFamily="18" charset="0"/>
              </a:rPr>
              <a:t> </a:t>
            </a:r>
            <a:r>
              <a:rPr lang="ru-RU" sz="3200" b="1" dirty="0" err="1">
                <a:effectLst>
                  <a:outerShdw blurRad="38100" dist="38100" dir="2700000" algn="tl">
                    <a:srgbClr val="000000">
                      <a:alpha val="43137"/>
                    </a:srgbClr>
                  </a:outerShdw>
                </a:effectLst>
                <a:latin typeface="Times New Roman" pitchFamily="18" charset="0"/>
                <a:cs typeface="Times New Roman" pitchFamily="18" charset="0"/>
              </a:rPr>
              <a:t>шығарма</a:t>
            </a:r>
            <a:r>
              <a:rPr lang="ru-RU" sz="3200" b="1" dirty="0">
                <a:effectLst>
                  <a:outerShdw blurRad="38100" dist="38100" dir="2700000" algn="tl">
                    <a:srgbClr val="000000">
                      <a:alpha val="43137"/>
                    </a:srgbClr>
                  </a:outerShdw>
                </a:effectLst>
                <a:latin typeface="Times New Roman" pitchFamily="18" charset="0"/>
                <a:cs typeface="Times New Roman" pitchFamily="18" charset="0"/>
              </a:rPr>
              <a:t> </a:t>
            </a:r>
            <a:r>
              <a:rPr lang="ru-RU" sz="3200" b="1" dirty="0" err="1">
                <a:effectLst>
                  <a:outerShdw blurRad="38100" dist="38100" dir="2700000" algn="tl">
                    <a:srgbClr val="000000">
                      <a:alpha val="43137"/>
                    </a:srgbClr>
                  </a:outerShdw>
                </a:effectLst>
                <a:latin typeface="Times New Roman" pitchFamily="18" charset="0"/>
                <a:cs typeface="Times New Roman" pitchFamily="18" charset="0"/>
              </a:rPr>
              <a:t>жазып</a:t>
            </a:r>
            <a:r>
              <a:rPr lang="ru-RU" sz="3200" b="1" dirty="0">
                <a:effectLst>
                  <a:outerShdw blurRad="38100" dist="38100" dir="2700000" algn="tl">
                    <a:srgbClr val="000000">
                      <a:alpha val="43137"/>
                    </a:srgbClr>
                  </a:outerShdw>
                </a:effectLst>
                <a:latin typeface="Times New Roman" pitchFamily="18" charset="0"/>
                <a:cs typeface="Times New Roman" pitchFamily="18" charset="0"/>
              </a:rPr>
              <a:t> </a:t>
            </a:r>
            <a:r>
              <a:rPr lang="ru-RU" sz="3200" b="1" dirty="0" err="1">
                <a:effectLst>
                  <a:outerShdw blurRad="38100" dist="38100" dir="2700000" algn="tl">
                    <a:srgbClr val="000000">
                      <a:alpha val="43137"/>
                    </a:srgbClr>
                  </a:outerShdw>
                </a:effectLst>
                <a:latin typeface="Times New Roman" pitchFamily="18" charset="0"/>
                <a:cs typeface="Times New Roman" pitchFamily="18" charset="0"/>
              </a:rPr>
              <a:t>келу</a:t>
            </a:r>
            <a:r>
              <a:rPr lang="ru-RU" sz="3200" b="1" dirty="0">
                <a:effectLst>
                  <a:outerShdw blurRad="38100" dist="38100" dir="2700000" algn="tl">
                    <a:srgbClr val="000000">
                      <a:alpha val="43137"/>
                    </a:srgbClr>
                  </a:outerShdw>
                </a:effectLst>
                <a:latin typeface="Times New Roman" pitchFamily="18" charset="0"/>
                <a:cs typeface="Times New Roman" pitchFamily="18" charset="0"/>
              </a:rPr>
              <a:t>.  </a:t>
            </a:r>
            <a:r>
              <a:rPr lang="ru-RU" sz="3200" b="1" dirty="0" err="1">
                <a:effectLst>
                  <a:outerShdw blurRad="38100" dist="38100" dir="2700000" algn="tl">
                    <a:srgbClr val="000000">
                      <a:alpha val="43137"/>
                    </a:srgbClr>
                  </a:outerShdw>
                </a:effectLst>
                <a:latin typeface="Times New Roman" pitchFamily="18" charset="0"/>
                <a:cs typeface="Times New Roman" pitchFamily="18" charset="0"/>
              </a:rPr>
              <a:t>Қалаған</a:t>
            </a:r>
            <a:r>
              <a:rPr lang="ru-RU" sz="3200" b="1" dirty="0">
                <a:effectLst>
                  <a:outerShdw blurRad="38100" dist="38100" dir="2700000" algn="tl">
                    <a:srgbClr val="000000">
                      <a:alpha val="43137"/>
                    </a:srgbClr>
                  </a:outerShdw>
                </a:effectLst>
                <a:latin typeface="Times New Roman" pitchFamily="18" charset="0"/>
                <a:cs typeface="Times New Roman" pitchFamily="18" charset="0"/>
              </a:rPr>
              <a:t>  </a:t>
            </a:r>
            <a:r>
              <a:rPr lang="ru-RU" sz="3200" b="1" dirty="0" err="1">
                <a:effectLst>
                  <a:outerShdw blurRad="38100" dist="38100" dir="2700000" algn="tl">
                    <a:srgbClr val="000000">
                      <a:alpha val="43137"/>
                    </a:srgbClr>
                  </a:outerShdw>
                </a:effectLst>
                <a:latin typeface="Times New Roman" pitchFamily="18" charset="0"/>
                <a:cs typeface="Times New Roman" pitchFamily="18" charset="0"/>
              </a:rPr>
              <a:t>өлеңді</a:t>
            </a:r>
            <a:r>
              <a:rPr lang="ru-RU" sz="3200" b="1" dirty="0">
                <a:effectLst>
                  <a:outerShdw blurRad="38100" dist="38100" dir="2700000" algn="tl">
                    <a:srgbClr val="000000">
                      <a:alpha val="43137"/>
                    </a:srgbClr>
                  </a:outerShdw>
                </a:effectLst>
                <a:latin typeface="Times New Roman" pitchFamily="18" charset="0"/>
                <a:cs typeface="Times New Roman" pitchFamily="18" charset="0"/>
              </a:rPr>
              <a:t>  </a:t>
            </a:r>
            <a:r>
              <a:rPr lang="ru-RU" sz="3200" b="1" dirty="0" err="1">
                <a:effectLst>
                  <a:outerShdw blurRad="38100" dist="38100" dir="2700000" algn="tl">
                    <a:srgbClr val="000000">
                      <a:alpha val="43137"/>
                    </a:srgbClr>
                  </a:outerShdw>
                </a:effectLst>
                <a:latin typeface="Times New Roman" pitchFamily="18" charset="0"/>
                <a:cs typeface="Times New Roman" pitchFamily="18" charset="0"/>
              </a:rPr>
              <a:t>жаттау</a:t>
            </a:r>
            <a:r>
              <a:rPr lang="ru-RU" sz="3200" b="1" dirty="0">
                <a:effectLst>
                  <a:outerShdw blurRad="38100" dist="38100" dir="2700000" algn="tl">
                    <a:srgbClr val="000000">
                      <a:alpha val="43137"/>
                    </a:srgbClr>
                  </a:outerShdw>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685800" y="1600200"/>
            <a:ext cx="7772400" cy="1779588"/>
          </a:xfrm>
        </p:spPr>
        <p:txBody>
          <a:bodyPr rtlCol="0">
            <a:noAutofit/>
          </a:bodyPr>
          <a:lstStyle/>
          <a:p>
            <a:pPr eaLnBrk="1" fontAlgn="auto" hangingPunct="1">
              <a:spcAft>
                <a:spcPts val="0"/>
              </a:spcAft>
              <a:defRPr/>
            </a:pPr>
            <a:r>
              <a:rPr lang="ru-RU"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8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Жасырмай</a:t>
            </a:r>
            <a:r>
              <a:rPr lang="ru-RU"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8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ойымды</a:t>
            </a:r>
            <a:r>
              <a:rPr lang="ru-RU"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8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айттым</a:t>
            </a:r>
            <a:r>
              <a:rPr lang="ru-RU"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8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талай</a:t>
            </a:r>
            <a:r>
              <a:rPr lang="ru-RU"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8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талай</a:t>
            </a:r>
            <a:r>
              <a:rPr lang="ru-RU"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ru-RU"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ru-RU" sz="28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Қайтейін</a:t>
            </a:r>
            <a:r>
              <a:rPr lang="ru-RU"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8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кетті</a:t>
            </a:r>
            <a:r>
              <a:rPr lang="ru-RU"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8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бәрі</a:t>
            </a:r>
            <a:r>
              <a:rPr lang="ru-RU"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8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қарайламай</a:t>
            </a:r>
            <a:r>
              <a:rPr lang="ru-RU"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br>
              <a:rPr lang="ru-RU"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ru-RU"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r>
              <a:rPr lang="ru-RU" sz="28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Айтарын</a:t>
            </a:r>
            <a:r>
              <a:rPr lang="ru-RU"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8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ашып</a:t>
            </a:r>
            <a:r>
              <a:rPr lang="ru-RU"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8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айтқан</a:t>
            </a:r>
            <a:r>
              <a:rPr lang="ru-RU"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8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абайламай</a:t>
            </a:r>
            <a:r>
              <a:rPr lang="ru-RU"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br>
              <a:rPr lang="ru-RU"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ru-RU" sz="28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Дариға</a:t>
            </a:r>
            <a:r>
              <a:rPr lang="ru-RU"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-ай </a:t>
            </a:r>
            <a:r>
              <a:rPr lang="ru-RU" sz="28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Махамбеттер</a:t>
            </a:r>
            <a:r>
              <a:rPr lang="ru-RU"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8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Абайлар</a:t>
            </a:r>
            <a:r>
              <a:rPr lang="ru-RU"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-ай...</a:t>
            </a:r>
            <a:br>
              <a:rPr lang="ru-RU"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ru-RU"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М. </a:t>
            </a:r>
            <a:r>
              <a:rPr lang="ru-RU" sz="28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Мақатаев</a:t>
            </a:r>
            <a:endParaRPr lang="ru-RU"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noChangeArrowheads="1"/>
          </p:cNvPicPr>
          <p:nvPr/>
        </p:nvPicPr>
        <p:blipFill>
          <a:blip r:embed="rId2"/>
          <a:srcRect r="8614"/>
          <a:stretch>
            <a:fillRect/>
          </a:stretch>
        </p:blipFill>
        <p:spPr bwMode="auto">
          <a:xfrm>
            <a:off x="-152400" y="0"/>
            <a:ext cx="9296400" cy="6934200"/>
          </a:xfrm>
          <a:prstGeom prst="rect">
            <a:avLst/>
          </a:prstGeom>
          <a:noFill/>
          <a:ln w="9525">
            <a:noFill/>
            <a:miter lim="800000"/>
            <a:headEnd/>
            <a:tailEnd/>
          </a:ln>
        </p:spPr>
      </p:pic>
      <p:sp>
        <p:nvSpPr>
          <p:cNvPr id="2" name="Прямоугольник 1"/>
          <p:cNvSpPr/>
          <p:nvPr/>
        </p:nvSpPr>
        <p:spPr>
          <a:xfrm>
            <a:off x="448811" y="76200"/>
            <a:ext cx="6165919" cy="255454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4000" b="1"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Сабақтың тақырыбы:</a:t>
            </a:r>
            <a:r>
              <a:rPr lang="ru-RU" sz="4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endParaRPr lang="ru-RU"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ru-RU" sz="4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Махамбет </a:t>
            </a:r>
            <a:r>
              <a:rPr lang="ru-RU" sz="4000" b="1"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Өтемісұлы</a:t>
            </a:r>
            <a:endParaRPr lang="ru-RU"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ru-RU" sz="4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r>
              <a:rPr lang="ru-RU" sz="4000" b="1"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Ереуіл</a:t>
            </a:r>
            <a:r>
              <a:rPr lang="ru-RU" sz="4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000" b="1"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атқа </a:t>
            </a:r>
            <a:r>
              <a:rPr lang="ru-RU" sz="4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ер </a:t>
            </a:r>
            <a:r>
              <a:rPr lang="ru-RU" sz="4000" b="1"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салмай</a:t>
            </a:r>
            <a:r>
              <a:rPr lang="ru-RU" sz="4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p>
          <a:p>
            <a:pPr algn="ctr">
              <a:defRPr/>
            </a:pPr>
            <a:r>
              <a:rPr lang="ru-RU" sz="4000" b="1"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"Мұнар күн"</a:t>
            </a:r>
            <a:endParaRPr lang="ru-RU" sz="4000" b="1" dirty="0">
              <a:ln w="1143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66800" y="152400"/>
            <a:ext cx="7467600" cy="2308225"/>
          </a:xfrm>
          <a:prstGeom prst="rect">
            <a:avLst/>
          </a:prstGeom>
        </p:spPr>
        <p:txBody>
          <a:bodyPr>
            <a:spAutoFit/>
          </a:bodyPr>
          <a:lstStyle/>
          <a:p>
            <a:pPr>
              <a:defRPr/>
            </a:pPr>
            <a:r>
              <a:rPr lang="ru-RU"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Сабақтың мақсаттары: </a:t>
            </a:r>
            <a:r>
              <a:rPr lang="ru-RU" sz="36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Махамбет </a:t>
            </a:r>
            <a:r>
              <a:rPr lang="ru-RU" sz="36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өлеңдерін оқып-түсіну</a:t>
            </a:r>
            <a:r>
              <a:rPr lang="ru-RU" sz="36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6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авторлық бейнені</a:t>
            </a:r>
            <a:r>
              <a:rPr lang="ru-RU" sz="36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6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ашу</a:t>
            </a:r>
            <a:r>
              <a:rPr lang="ru-RU" sz="36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6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өлеңдерінің тіліне</a:t>
            </a:r>
            <a:r>
              <a:rPr lang="ru-RU" sz="36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6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талдау</a:t>
            </a:r>
            <a:r>
              <a:rPr lang="ru-RU" sz="36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07950" y="620713"/>
          <a:ext cx="1459037" cy="6211892"/>
        </p:xfrm>
        <a:graphic>
          <a:graphicData uri="http://schemas.openxmlformats.org/drawingml/2006/table">
            <a:tbl>
              <a:tblPr/>
              <a:tblGrid>
                <a:gridCol w="1459037"/>
              </a:tblGrid>
              <a:tr h="12479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1" i="1" u="sng" strike="noStrike" cap="none" normalizeH="0" baseline="0" dirty="0" smtClean="0">
                          <a:ln>
                            <a:noFill/>
                          </a:ln>
                          <a:solidFill>
                            <a:schemeClr val="tx1"/>
                          </a:solidFill>
                          <a:effectLst>
                            <a:outerShdw blurRad="38100" dist="38100" dir="2700000" algn="tl">
                              <a:srgbClr val="C0C0C0"/>
                            </a:outerShdw>
                          </a:effectLst>
                          <a:latin typeface="Calibri" pitchFamily="34" charset="0"/>
                          <a:cs typeface="Times New Roman" pitchFamily="18" charset="0"/>
                        </a:rPr>
                        <a:t>1803 ж</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65555" marR="6555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45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1" i="1" u="sng"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1834ж</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65555" marR="6555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62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1" i="1" u="sng"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1829-1831</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kk-KZ" sz="1400" b="1" i="1" u="sng"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65555" marR="6555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698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1" i="1" u="sng"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1836-1837</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65555" marR="6555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64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1" i="0" u="sng"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1846 ж. қазан 20,</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65555" marR="6555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64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1908, 1912, 1925 жж</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65555" marR="6555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64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1939—89 жж</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65555" marR="6555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Прямоугольник с одним вырезанным скругленным углом 2"/>
          <p:cNvSpPr/>
          <p:nvPr/>
        </p:nvSpPr>
        <p:spPr>
          <a:xfrm>
            <a:off x="1619250" y="549275"/>
            <a:ext cx="7273925" cy="1150938"/>
          </a:xfrm>
          <a:prstGeom prst="snip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Махамбет </a:t>
            </a:r>
            <a:r>
              <a:rPr lang="ru-RU"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Өтемісұлы</a:t>
            </a:r>
            <a:r>
              <a:rPr lang="ru-RU"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Ішкі</a:t>
            </a:r>
            <a:r>
              <a:rPr lang="ru-RU"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Бөкей</a:t>
            </a:r>
            <a:r>
              <a:rPr lang="ru-RU"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Ордасы</a:t>
            </a:r>
            <a:r>
              <a:rPr lang="ru-RU"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қазіргі</a:t>
            </a:r>
            <a:r>
              <a:rPr lang="ru-RU"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Батыс</a:t>
            </a:r>
            <a:r>
              <a:rPr lang="ru-RU"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Қазақстан</a:t>
            </a:r>
            <a:r>
              <a:rPr lang="ru-RU"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облысының</a:t>
            </a:r>
            <a:r>
              <a:rPr lang="ru-RU"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Жәнібек</a:t>
            </a:r>
            <a:r>
              <a:rPr lang="ru-RU"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ауданының</a:t>
            </a:r>
            <a:r>
              <a:rPr lang="ru-RU"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Нарын </a:t>
            </a:r>
            <a:r>
              <a:rPr lang="ru-RU"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құмының</a:t>
            </a:r>
            <a:r>
              <a:rPr lang="ru-RU"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Жанқұс</a:t>
            </a:r>
            <a:r>
              <a:rPr lang="ru-RU"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жерінде</a:t>
            </a:r>
            <a:r>
              <a:rPr lang="ru-RU"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дүниеге</a:t>
            </a:r>
            <a:r>
              <a:rPr lang="ru-RU"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келген</a:t>
            </a:r>
            <a:r>
              <a:rPr lang="ru-RU"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4" name="Прямоугольник с одним вырезанным скругленным углом 3"/>
          <p:cNvSpPr/>
          <p:nvPr/>
        </p:nvSpPr>
        <p:spPr>
          <a:xfrm>
            <a:off x="1636713" y="1844675"/>
            <a:ext cx="7362825" cy="576263"/>
          </a:xfrm>
          <a:prstGeom prst="snip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Орынбора</a:t>
            </a:r>
            <a:r>
              <a:rPr lang="ru-RU"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Жәңгідің</a:t>
            </a:r>
            <a:r>
              <a:rPr lang="ru-RU"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баласымен</a:t>
            </a:r>
            <a:r>
              <a:rPr lang="ru-RU"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болып</a:t>
            </a:r>
            <a:r>
              <a:rPr lang="ru-RU"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елге</a:t>
            </a:r>
            <a:r>
              <a:rPr lang="ru-RU"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оралады</a:t>
            </a:r>
            <a:r>
              <a:rPr lang="ru-RU"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5" name="Скругленный прямоугольник 4"/>
          <p:cNvSpPr/>
          <p:nvPr/>
        </p:nvSpPr>
        <p:spPr>
          <a:xfrm>
            <a:off x="1598613" y="2605088"/>
            <a:ext cx="7400925" cy="5746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Калмыков  </a:t>
            </a:r>
            <a:r>
              <a:rPr lang="ru-RU"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түрмесінде</a:t>
            </a:r>
            <a:r>
              <a:rPr lang="ru-RU"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отырып</a:t>
            </a:r>
            <a:r>
              <a:rPr lang="ru-RU"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қашып</a:t>
            </a:r>
            <a:r>
              <a:rPr lang="ru-RU"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шығады</a:t>
            </a:r>
            <a:r>
              <a:rPr lang="ru-RU" dirty="0"/>
              <a:t>. </a:t>
            </a:r>
          </a:p>
        </p:txBody>
      </p:sp>
      <p:sp>
        <p:nvSpPr>
          <p:cNvPr id="6" name="Скругленный прямоугольник 5"/>
          <p:cNvSpPr/>
          <p:nvPr/>
        </p:nvSpPr>
        <p:spPr>
          <a:xfrm>
            <a:off x="1636713" y="3284538"/>
            <a:ext cx="7362825" cy="15843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200" b="1" dirty="0" err="1">
                <a:solidFill>
                  <a:schemeClr val="tx1"/>
                </a:solidFill>
                <a:latin typeface="Times New Roman" pitchFamily="18" charset="0"/>
                <a:cs typeface="Times New Roman" pitchFamily="18" charset="0"/>
              </a:rPr>
              <a:t>Исатай</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Тайманов</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бастаған</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көтерілісті</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ұйымдастырушылардың</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бірі</a:t>
            </a:r>
            <a:r>
              <a:rPr lang="ru-RU" sz="1200" b="1" dirty="0">
                <a:solidFill>
                  <a:schemeClr val="tx1"/>
                </a:solidFill>
                <a:latin typeface="Times New Roman" pitchFamily="18" charset="0"/>
                <a:cs typeface="Times New Roman" pitchFamily="18" charset="0"/>
              </a:rPr>
              <a:t>, осы </a:t>
            </a:r>
            <a:r>
              <a:rPr lang="ru-RU" sz="1200" b="1" dirty="0" err="1">
                <a:solidFill>
                  <a:schemeClr val="tx1"/>
                </a:solidFill>
                <a:latin typeface="Times New Roman" pitchFamily="18" charset="0"/>
                <a:cs typeface="Times New Roman" pitchFamily="18" charset="0"/>
              </a:rPr>
              <a:t>көтерілістің</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жалынды</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жыршысы</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Халықты</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патшалық</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хандық</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өкіметке</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қарсы</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қарулы</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кетеріліске</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шақырған</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алғашқы</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қазақ</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ақыны</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Оның</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бейнелі</a:t>
            </a:r>
            <a:r>
              <a:rPr lang="ru-RU" sz="1200" b="1" dirty="0">
                <a:solidFill>
                  <a:schemeClr val="tx1"/>
                </a:solidFill>
                <a:latin typeface="Times New Roman" pitchFamily="18" charset="0"/>
                <a:cs typeface="Times New Roman" pitchFamily="18" charset="0"/>
              </a:rPr>
              <a:t> де </a:t>
            </a:r>
            <a:r>
              <a:rPr lang="ru-RU" sz="1200" b="1" dirty="0" err="1">
                <a:solidFill>
                  <a:schemeClr val="tx1"/>
                </a:solidFill>
                <a:latin typeface="Times New Roman" pitchFamily="18" charset="0"/>
                <a:cs typeface="Times New Roman" pitchFamily="18" charset="0"/>
              </a:rPr>
              <a:t>жалынды</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негізінен</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Шалкиіз</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Сыпыра</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Доспамбет</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Қазтуған</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сияқты</a:t>
            </a:r>
            <a:r>
              <a:rPr lang="ru-RU" sz="1200" b="1" dirty="0">
                <a:solidFill>
                  <a:schemeClr val="tx1"/>
                </a:solidFill>
                <a:latin typeface="Times New Roman" pitchFamily="18" charset="0"/>
                <a:cs typeface="Times New Roman" pitchFamily="18" charset="0"/>
              </a:rPr>
              <a:t> батыр </a:t>
            </a:r>
            <a:r>
              <a:rPr lang="ru-RU" sz="1200" b="1" dirty="0" err="1">
                <a:solidFill>
                  <a:schemeClr val="tx1"/>
                </a:solidFill>
                <a:latin typeface="Times New Roman" pitchFamily="18" charset="0"/>
                <a:cs typeface="Times New Roman" pitchFamily="18" charset="0"/>
              </a:rPr>
              <a:t>жыраулардың</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үлгісінде</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шығарылған</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көтеріліс</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туралы</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толғаулар</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Жәңгірге</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Баймағамбет</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сұлтанға</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деген</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өлеңдерінде</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үстем</a:t>
            </a:r>
            <a:r>
              <a:rPr lang="ru-RU" sz="1200" b="1" dirty="0">
                <a:solidFill>
                  <a:schemeClr val="tx1"/>
                </a:solidFill>
                <a:latin typeface="Times New Roman" pitchFamily="18" charset="0"/>
                <a:cs typeface="Times New Roman" pitchFamily="18" charset="0"/>
              </a:rPr>
              <a:t> тап </a:t>
            </a:r>
            <a:r>
              <a:rPr lang="ru-RU" sz="1200" b="1" dirty="0" err="1">
                <a:solidFill>
                  <a:schemeClr val="tx1"/>
                </a:solidFill>
                <a:latin typeface="Times New Roman" pitchFamily="18" charset="0"/>
                <a:cs typeface="Times New Roman" pitchFamily="18" charset="0"/>
              </a:rPr>
              <a:t>өкілдерін</a:t>
            </a:r>
            <a:r>
              <a:rPr lang="ru-RU" sz="1200" b="1" dirty="0">
                <a:solidFill>
                  <a:schemeClr val="tx1"/>
                </a:solidFill>
                <a:latin typeface="Times New Roman" pitchFamily="18" charset="0"/>
                <a:cs typeface="Times New Roman" pitchFamily="18" charset="0"/>
              </a:rPr>
              <a:t> бет-</a:t>
            </a:r>
            <a:r>
              <a:rPr lang="ru-RU" sz="1200" b="1" dirty="0" err="1">
                <a:solidFill>
                  <a:schemeClr val="tx1"/>
                </a:solidFill>
                <a:latin typeface="Times New Roman" pitchFamily="18" charset="0"/>
                <a:cs typeface="Times New Roman" pitchFamily="18" charset="0"/>
              </a:rPr>
              <a:t>пердесін</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жырта</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шенесе</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Мұнар</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күн</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өлеңінде</a:t>
            </a:r>
            <a:r>
              <a:rPr lang="ru-RU" sz="1200" b="1" dirty="0">
                <a:solidFill>
                  <a:schemeClr val="tx1"/>
                </a:solidFill>
                <a:latin typeface="Times New Roman" pitchFamily="18" charset="0"/>
                <a:cs typeface="Times New Roman" pitchFamily="18" charset="0"/>
              </a:rPr>
              <a:t> ел </a:t>
            </a:r>
            <a:r>
              <a:rPr lang="ru-RU" sz="1200" b="1" dirty="0" err="1">
                <a:solidFill>
                  <a:schemeClr val="tx1"/>
                </a:solidFill>
                <a:latin typeface="Times New Roman" pitchFamily="18" charset="0"/>
                <a:cs typeface="Times New Roman" pitchFamily="18" charset="0"/>
              </a:rPr>
              <a:t>басындағы</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ауыртпалықты</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күйзеле</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ашына</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айтты</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Исатай</a:t>
            </a:r>
            <a:r>
              <a:rPr lang="ru-RU" sz="1200" b="1" dirty="0">
                <a:solidFill>
                  <a:schemeClr val="tx1"/>
                </a:solidFill>
                <a:latin typeface="Times New Roman" pitchFamily="18" charset="0"/>
                <a:cs typeface="Times New Roman" pitchFamily="18" charset="0"/>
              </a:rPr>
              <a:t> — </a:t>
            </a:r>
            <a:r>
              <a:rPr lang="ru-RU" sz="1200" b="1" dirty="0" err="1">
                <a:solidFill>
                  <a:schemeClr val="tx1"/>
                </a:solidFill>
                <a:latin typeface="Times New Roman" pitchFamily="18" charset="0"/>
                <a:cs typeface="Times New Roman" pitchFamily="18" charset="0"/>
              </a:rPr>
              <a:t>ақынның</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кеп</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өлендерінің</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басты</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қаһарманы</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Тайманның</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ұлы</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Исатай</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Исатай</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деген</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ағам</a:t>
            </a:r>
            <a:r>
              <a:rPr lang="ru-RU" sz="1200" b="1" dirty="0">
                <a:solidFill>
                  <a:schemeClr val="tx1"/>
                </a:solidFill>
                <a:latin typeface="Times New Roman" pitchFamily="18" charset="0"/>
                <a:cs typeface="Times New Roman" pitchFamily="18" charset="0"/>
              </a:rPr>
              <a:t> бар», «</a:t>
            </a:r>
            <a:r>
              <a:rPr lang="ru-RU" sz="1200" b="1" dirty="0" err="1">
                <a:solidFill>
                  <a:schemeClr val="tx1"/>
                </a:solidFill>
                <a:latin typeface="Times New Roman" pitchFamily="18" charset="0"/>
                <a:cs typeface="Times New Roman" pitchFamily="18" charset="0"/>
              </a:rPr>
              <a:t>Исатай</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сөзі</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Тарланым</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т.б</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өлеңдерінде</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Исатайдың</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адамгершілігі</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азаматтығы</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батырлығы</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қайсарлығы</a:t>
            </a:r>
            <a:r>
              <a:rPr lang="ru-RU" sz="1200" b="1" dirty="0">
                <a:solidFill>
                  <a:schemeClr val="tx1"/>
                </a:solidFill>
                <a:latin typeface="Times New Roman" pitchFamily="18" charset="0"/>
                <a:cs typeface="Times New Roman" pitchFamily="18" charset="0"/>
              </a:rPr>
              <a:t> </a:t>
            </a:r>
            <a:r>
              <a:rPr lang="ru-RU" sz="1200" b="1" dirty="0" err="1">
                <a:solidFill>
                  <a:schemeClr val="tx1"/>
                </a:solidFill>
                <a:latin typeface="Times New Roman" pitchFamily="18" charset="0"/>
                <a:cs typeface="Times New Roman" pitchFamily="18" charset="0"/>
              </a:rPr>
              <a:t>сипатталады</a:t>
            </a:r>
            <a:r>
              <a:rPr lang="ru-RU" dirty="0"/>
              <a:t>.</a:t>
            </a:r>
          </a:p>
        </p:txBody>
      </p:sp>
      <p:sp>
        <p:nvSpPr>
          <p:cNvPr id="7" name="Прямоугольник с одним скругленным углом 6"/>
          <p:cNvSpPr/>
          <p:nvPr/>
        </p:nvSpPr>
        <p:spPr>
          <a:xfrm>
            <a:off x="1576388" y="5084763"/>
            <a:ext cx="7423150" cy="504825"/>
          </a:xfrm>
          <a:prstGeom prst="round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Қараой</a:t>
            </a:r>
            <a:r>
              <a:rPr lang="ru-RU"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өңірі</a:t>
            </a:r>
            <a:r>
              <a:rPr lang="ru-RU"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қазіргі</a:t>
            </a:r>
            <a:r>
              <a:rPr lang="ru-RU"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Атырау </a:t>
            </a:r>
            <a:r>
              <a:rPr lang="ru-RU" sz="16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облысының</a:t>
            </a:r>
            <a:r>
              <a:rPr lang="ru-RU"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Махамбет </a:t>
            </a:r>
            <a:r>
              <a:rPr lang="ru-RU" sz="16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ауданында</a:t>
            </a:r>
            <a:r>
              <a:rPr lang="ru-RU"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жерленген</a:t>
            </a:r>
            <a:r>
              <a:rPr lang="ru-RU"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8" name="Скругленный прямоугольник 7"/>
          <p:cNvSpPr/>
          <p:nvPr/>
        </p:nvSpPr>
        <p:spPr>
          <a:xfrm>
            <a:off x="1598613" y="5622925"/>
            <a:ext cx="7364412" cy="5762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r>
              <a:rPr lang="ru-RU" sz="16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Өкініш</a:t>
            </a:r>
            <a:r>
              <a:rPr lang="ru-RU"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Қайран</a:t>
            </a:r>
            <a:r>
              <a:rPr lang="ru-RU"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Нарын», «</a:t>
            </a:r>
            <a:r>
              <a:rPr lang="ru-RU" sz="16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Жұмыр</a:t>
            </a:r>
            <a:r>
              <a:rPr lang="ru-RU"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қылыш</a:t>
            </a:r>
            <a:r>
              <a:rPr lang="ru-RU"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«Терезе», </a:t>
            </a:r>
            <a:r>
              <a:rPr lang="ru-RU" sz="16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атты</a:t>
            </a:r>
            <a:r>
              <a:rPr lang="ru-RU"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жинақтары</a:t>
            </a:r>
            <a:r>
              <a:rPr lang="ru-RU"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жарық</a:t>
            </a:r>
            <a:r>
              <a:rPr lang="ru-RU"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көрді</a:t>
            </a:r>
            <a:r>
              <a:rPr lang="ru-RU"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9" name="Прямоугольник с одним скругленным углом 8"/>
          <p:cNvSpPr/>
          <p:nvPr/>
        </p:nvSpPr>
        <p:spPr>
          <a:xfrm>
            <a:off x="1558925" y="6199188"/>
            <a:ext cx="7343775" cy="542925"/>
          </a:xfrm>
          <a:prstGeom prst="round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8</a:t>
            </a:r>
            <a:r>
              <a:rPr lang="ru-RU" b="1" dirty="0">
                <a:solidFill>
                  <a:schemeClr val="tx1"/>
                </a:solidFill>
                <a:effectLst>
                  <a:outerShdw blurRad="38100" dist="38100" dir="2700000" algn="tl">
                    <a:srgbClr val="000000">
                      <a:alpha val="43137"/>
                    </a:srgbClr>
                  </a:outerShdw>
                </a:effectLst>
              </a:rPr>
              <a:t>8 </a:t>
            </a:r>
            <a:r>
              <a:rPr lang="ru-RU" dirty="0">
                <a:solidFill>
                  <a:schemeClr val="tx1"/>
                </a:solidFill>
              </a:rPr>
              <a:t> </a:t>
            </a:r>
            <a:r>
              <a:rPr lang="ru-RU" dirty="0"/>
              <a:t> </a:t>
            </a:r>
            <a:r>
              <a:rPr lang="ru-RU"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рет</a:t>
            </a:r>
            <a:r>
              <a:rPr lang="ru-RU"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жеке</a:t>
            </a:r>
            <a:r>
              <a:rPr lang="ru-RU"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кітап</a:t>
            </a:r>
            <a:r>
              <a:rPr lang="ru-RU"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болып</a:t>
            </a:r>
            <a:r>
              <a:rPr lang="ru-RU"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шықты</a:t>
            </a:r>
            <a:r>
              <a:rPr lang="ru-RU"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оқулықтар</a:t>
            </a:r>
            <a:r>
              <a:rPr lang="ru-RU"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мен </a:t>
            </a:r>
            <a:r>
              <a:rPr lang="ru-RU"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жинақтарға</a:t>
            </a:r>
            <a:r>
              <a:rPr lang="ru-RU"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енді</a:t>
            </a:r>
            <a:endParaRPr lang="ru-RU"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Прямоугольник 9"/>
          <p:cNvSpPr/>
          <p:nvPr/>
        </p:nvSpPr>
        <p:spPr>
          <a:xfrm>
            <a:off x="3132138" y="173038"/>
            <a:ext cx="2927350" cy="369887"/>
          </a:xfrm>
          <a:prstGeom prst="rect">
            <a:avLst/>
          </a:prstGeom>
        </p:spPr>
        <p:txBody>
          <a:bodyPr wrap="none">
            <a:spAutoFit/>
          </a:bodyPr>
          <a:lstStyle/>
          <a:p>
            <a:pPr fontAlgn="auto">
              <a:spcBef>
                <a:spcPts val="0"/>
              </a:spcBef>
              <a:spcAft>
                <a:spcPts val="0"/>
              </a:spcAft>
              <a:defRPr/>
            </a:pP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ТУАДЫ ЕРЛЕР ЕЛ ҮШІН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5"/>
          <p:cNvPicPr>
            <a:picLocks noChangeAspect="1" noChangeArrowheads="1"/>
          </p:cNvPicPr>
          <p:nvPr/>
        </p:nvPicPr>
        <p:blipFill>
          <a:blip r:embed="rId2"/>
          <a:srcRect/>
          <a:stretch>
            <a:fillRect/>
          </a:stretch>
        </p:blipFill>
        <p:spPr bwMode="auto">
          <a:xfrm>
            <a:off x="2590800" y="1212850"/>
            <a:ext cx="3981450" cy="3130550"/>
          </a:xfrm>
          <a:prstGeom prst="rect">
            <a:avLst/>
          </a:prstGeom>
          <a:noFill/>
          <a:ln w="9525">
            <a:noFill/>
            <a:miter lim="800000"/>
            <a:headEnd/>
            <a:tailEnd/>
          </a:ln>
        </p:spPr>
      </p:pic>
      <p:pic>
        <p:nvPicPr>
          <p:cNvPr id="29698" name="Picture 3"/>
          <p:cNvPicPr>
            <a:picLocks noChangeAspect="1" noChangeArrowheads="1"/>
          </p:cNvPicPr>
          <p:nvPr/>
        </p:nvPicPr>
        <p:blipFill>
          <a:blip r:embed="rId3"/>
          <a:srcRect/>
          <a:stretch>
            <a:fillRect/>
          </a:stretch>
        </p:blipFill>
        <p:spPr bwMode="auto">
          <a:xfrm>
            <a:off x="152400" y="6199188"/>
            <a:ext cx="639763" cy="658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1697038"/>
            <a:ext cx="9144000" cy="3140075"/>
          </a:xfrm>
          <a:prstGeom prst="rect">
            <a:avLst/>
          </a:prstGeom>
          <a:noFill/>
          <a:ln w="9525">
            <a:noFill/>
            <a:miter lim="800000"/>
            <a:headEnd/>
            <a:tailEnd/>
          </a:ln>
          <a:effectLst/>
        </p:spPr>
        <p:txBody>
          <a:bodyPr anchor="ctr">
            <a:spAutoFit/>
          </a:bodyPr>
          <a:lstStyle/>
          <a:p>
            <a:pPr eaLnBrk="0" hangingPunct="0"/>
            <a:r>
              <a:rPr lang="kk-KZ" sz="2000" b="1" u="sng" dirty="0">
                <a:solidFill>
                  <a:srgbClr val="000000"/>
                </a:solidFill>
                <a:effectLst>
                  <a:outerShdw blurRad="38100" dist="38100" dir="2700000" algn="tl">
                    <a:srgbClr val="C0C0C0"/>
                  </a:outerShdw>
                </a:effectLst>
                <a:latin typeface="Times New Roman" pitchFamily="18" charset="0"/>
                <a:cs typeface="Times New Roman" pitchFamily="18" charset="0"/>
              </a:rPr>
              <a:t>Түртіп алу  стратегиясы  </a:t>
            </a:r>
            <a:endParaRPr lang="ru-RU" sz="2000" dirty="0">
              <a:solidFill>
                <a:srgbClr val="000000"/>
              </a:solidFill>
              <a:effectLst>
                <a:outerShdw blurRad="38100" dist="38100" dir="2700000" algn="tl">
                  <a:srgbClr val="C0C0C0"/>
                </a:outerShdw>
              </a:effectLst>
              <a:latin typeface="Times New Roman" pitchFamily="18" charset="0"/>
              <a:cs typeface="Times New Roman" pitchFamily="18" charset="0"/>
            </a:endParaRPr>
          </a:p>
          <a:p>
            <a:pPr eaLnBrk="0" hangingPunct="0"/>
            <a:r>
              <a:rPr lang="kk-KZ" sz="2000" b="1" u="sng" dirty="0">
                <a:solidFill>
                  <a:srgbClr val="000000"/>
                </a:solidFill>
                <a:effectLst>
                  <a:outerShdw blurRad="38100" dist="38100" dir="2700000" algn="tl">
                    <a:srgbClr val="C0C0C0"/>
                  </a:outerShdw>
                </a:effectLst>
                <a:latin typeface="Times New Roman" pitchFamily="18" charset="0"/>
                <a:cs typeface="Times New Roman" pitchFamily="18" charset="0"/>
              </a:rPr>
              <a:t>Тарихи негіз “Асқақ рухты ақын жыры-көтеріліс айнасы” </a:t>
            </a:r>
            <a:endParaRPr lang="ru-RU" sz="2000" dirty="0">
              <a:solidFill>
                <a:srgbClr val="000000"/>
              </a:solidFill>
              <a:effectLst>
                <a:outerShdw blurRad="38100" dist="38100" dir="2700000" algn="tl">
                  <a:srgbClr val="C0C0C0"/>
                </a:outerShdw>
              </a:effectLst>
              <a:latin typeface="Times New Roman" pitchFamily="18" charset="0"/>
              <a:cs typeface="Times New Roman" pitchFamily="18" charset="0"/>
            </a:endParaRPr>
          </a:p>
          <a:p>
            <a:pPr eaLnBrk="0" hangingPunct="0"/>
            <a:r>
              <a:rPr lang="kk-KZ" sz="2000" dirty="0">
                <a:solidFill>
                  <a:srgbClr val="000000"/>
                </a:solidFill>
                <a:effectLst>
                  <a:outerShdw blurRad="38100" dist="38100" dir="2700000" algn="tl">
                    <a:srgbClr val="C0C0C0"/>
                  </a:outerShdw>
                </a:effectLst>
                <a:latin typeface="Times New Roman" pitchFamily="18" charset="0"/>
                <a:cs typeface="Times New Roman" pitchFamily="18" charset="0"/>
              </a:rPr>
              <a:t>        1837 жылы  Исатай мен Махамбет  Жайықты  жарып  өткен  соң қасындағы  қырық жолдасымен далаға қонады. Күн  суық  боран екен. Ертемен  тұрса батырлар қар астында тоңып қалған екен. Бөкейлік қазақтары  едәуір  тәрбиелі  екен. Сол кезде  едәуірі  </a:t>
            </a:r>
            <a:r>
              <a:rPr lang="kk-KZ" sz="2000" dirty="0" smtClean="0">
                <a:solidFill>
                  <a:srgbClr val="000000"/>
                </a:solidFill>
                <a:effectLst>
                  <a:outerShdw blurRad="38100" dist="38100" dir="2700000" algn="tl">
                    <a:srgbClr val="C0C0C0"/>
                  </a:outerShdw>
                </a:effectLst>
                <a:latin typeface="Times New Roman" pitchFamily="18" charset="0"/>
                <a:cs typeface="Times New Roman" pitchFamily="18" charset="0"/>
              </a:rPr>
              <a:t>тастан,  </a:t>
            </a:r>
            <a:r>
              <a:rPr lang="kk-KZ" sz="2000" dirty="0">
                <a:solidFill>
                  <a:srgbClr val="000000"/>
                </a:solidFill>
                <a:effectLst>
                  <a:outerShdw blurRad="38100" dist="38100" dir="2700000" algn="tl">
                    <a:srgbClr val="C0C0C0"/>
                  </a:outerShdw>
                </a:effectLst>
                <a:latin typeface="Times New Roman" pitchFamily="18" charset="0"/>
                <a:cs typeface="Times New Roman" pitchFamily="18" charset="0"/>
              </a:rPr>
              <a:t>ағаштан салған  үйде, шайға  үйреніп қалған. Етіктің  орнына елдің  бірқатары кебіс-мәсі киеді екен.</a:t>
            </a:r>
            <a:endParaRPr lang="ru-RU" sz="2000" dirty="0">
              <a:solidFill>
                <a:srgbClr val="000000"/>
              </a:solidFill>
              <a:effectLst>
                <a:outerShdw blurRad="38100" dist="38100" dir="2700000" algn="tl">
                  <a:srgbClr val="C0C0C0"/>
                </a:outerShdw>
              </a:effectLst>
              <a:latin typeface="Times New Roman" pitchFamily="18" charset="0"/>
              <a:cs typeface="Times New Roman" pitchFamily="18" charset="0"/>
            </a:endParaRPr>
          </a:p>
          <a:p>
            <a:pPr eaLnBrk="0" hangingPunct="0"/>
            <a:r>
              <a:rPr lang="kk-KZ" sz="2000" dirty="0">
                <a:solidFill>
                  <a:srgbClr val="000000"/>
                </a:solidFill>
                <a:effectLst>
                  <a:outerShdw blurRad="38100" dist="38100" dir="2700000" algn="tl">
                    <a:srgbClr val="C0C0C0"/>
                  </a:outerShdw>
                </a:effectLst>
                <a:latin typeface="Times New Roman" pitchFamily="18" charset="0"/>
                <a:cs typeface="Times New Roman" pitchFamily="18" charset="0"/>
              </a:rPr>
              <a:t>          Далада  қонып,  тоңып  тұрған жігіттердің  көбі жылы  үйді,  жұмсақ  төсекті,  қызыл шайды  жоқтайды.</a:t>
            </a:r>
            <a:endParaRPr lang="ru-RU" sz="2000" dirty="0">
              <a:solidFill>
                <a:srgbClr val="000000"/>
              </a:solidFill>
              <a:effectLst>
                <a:outerShdw blurRad="38100" dist="38100" dir="2700000" algn="tl">
                  <a:srgbClr val="C0C0C0"/>
                </a:outerShdw>
              </a:effectLst>
              <a:latin typeface="Times New Roman" pitchFamily="18" charset="0"/>
              <a:cs typeface="Times New Roman" pitchFamily="18" charset="0"/>
            </a:endParaRPr>
          </a:p>
          <a:p>
            <a:pPr eaLnBrk="0" hangingPunct="0"/>
            <a:r>
              <a:rPr lang="kk-KZ" sz="2000" dirty="0">
                <a:solidFill>
                  <a:srgbClr val="000000"/>
                </a:solidFill>
                <a:effectLst>
                  <a:outerShdw blurRad="38100" dist="38100" dir="2700000" algn="tl">
                    <a:srgbClr val="C0C0C0"/>
                  </a:outerShdw>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C:\Documents and Settings\АДИК БРАТАН\Рабочий стол\Новая папка (2)\7.jpg"/>
          <p:cNvPicPr>
            <a:picLocks noChangeAspect="1" noChangeArrowheads="1"/>
          </p:cNvPicPr>
          <p:nvPr/>
        </p:nvPicPr>
        <p:blipFill>
          <a:blip r:embed="rId2"/>
          <a:srcRect/>
          <a:stretch>
            <a:fillRect/>
          </a:stretch>
        </p:blipFill>
        <p:spPr bwMode="auto">
          <a:xfrm>
            <a:off x="-20638" y="0"/>
            <a:ext cx="9164638" cy="6834188"/>
          </a:xfrm>
          <a:prstGeom prst="rect">
            <a:avLst/>
          </a:prstGeom>
          <a:noFill/>
          <a:ln w="9525">
            <a:noFill/>
            <a:miter lim="800000"/>
            <a:headEnd/>
            <a:tailEnd/>
          </a:ln>
        </p:spPr>
      </p:pic>
      <p:sp>
        <p:nvSpPr>
          <p:cNvPr id="31746" name="Прямоугольник 2"/>
          <p:cNvSpPr>
            <a:spLocks noChangeArrowheads="1"/>
          </p:cNvSpPr>
          <p:nvPr/>
        </p:nvSpPr>
        <p:spPr bwMode="auto">
          <a:xfrm>
            <a:off x="0" y="5181600"/>
            <a:ext cx="7924800" cy="1465263"/>
          </a:xfrm>
          <a:prstGeom prst="rect">
            <a:avLst/>
          </a:prstGeom>
          <a:noFill/>
          <a:ln w="9525">
            <a:noFill/>
            <a:miter lim="800000"/>
            <a:headEnd/>
            <a:tailEnd/>
          </a:ln>
        </p:spPr>
        <p:txBody>
          <a:bodyPr>
            <a:spAutoFit/>
          </a:bodyPr>
          <a:lstStyle/>
          <a:p>
            <a:r>
              <a:rPr lang="ru-RU" b="1">
                <a:solidFill>
                  <a:srgbClr val="000000"/>
                </a:solidFill>
              </a:rPr>
              <a:t> Сонда  Исатай айтыпты –мыс: «Ай, жігіттер! Қазақ жұртына              сәлем  айтыңыз! Ел  болам десе-құс төсек  төсенбесін, шай  ішпесін, қималы  етік кимесін»,-деп.</a:t>
            </a:r>
            <a:endParaRPr lang="ru-RU">
              <a:solidFill>
                <a:srgbClr val="000000"/>
              </a:solidFill>
            </a:endParaRPr>
          </a:p>
          <a:p>
            <a:r>
              <a:rPr lang="ru-RU" b="1">
                <a:solidFill>
                  <a:srgbClr val="000000"/>
                </a:solidFill>
              </a:rPr>
              <a:t>          Қималы етік деп  кебіс-мәсіні айтқан. Сол уақытта  Махамбет осы өлеңді  айтып,  жолдастарын жұбатқан  дейді.</a:t>
            </a:r>
            <a:r>
              <a:rPr lang="ru-RU">
                <a:solidFill>
                  <a:srgbClr val="000000"/>
                </a:solidFill>
              </a:rPr>
              <a:t> </a:t>
            </a:r>
          </a:p>
        </p:txBody>
      </p:sp>
    </p:spTree>
  </p:cSld>
  <p:clrMapOvr>
    <a:masterClrMapping/>
  </p:clrMapOvr>
  <p:transition advTm="5015">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455399596"/>
              </p:ext>
            </p:extLst>
          </p:nvPr>
        </p:nvGraphicFramePr>
        <p:xfrm>
          <a:off x="533400" y="838200"/>
          <a:ext cx="8001000" cy="5715000"/>
        </p:xfrm>
        <a:graphic>
          <a:graphicData uri="http://schemas.openxmlformats.org/drawingml/2006/table">
            <a:tbl>
              <a:tblPr/>
              <a:tblGrid>
                <a:gridCol w="3795713"/>
                <a:gridCol w="4205287"/>
              </a:tblGrid>
              <a:tr h="5715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Ереуіл атқа ер салмай,</a:t>
                      </a:r>
                      <a:endParaRPr kumimoji="0" lang="ru-RU"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Егеулі найза қолға алмай,</a:t>
                      </a:r>
                      <a:endParaRPr kumimoji="0" lang="ru-RU"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Еңку-еңку жер шалмай,</a:t>
                      </a:r>
                      <a:endParaRPr kumimoji="0" lang="ru-RU"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Қоңыр салқын төске алмай,</a:t>
                      </a:r>
                      <a:endParaRPr kumimoji="0" lang="ru-RU"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Тебіңгі терге  шірімей,</a:t>
                      </a:r>
                      <a:endParaRPr kumimoji="0" lang="ru-RU"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Терлігі майдай ерімей,</a:t>
                      </a:r>
                      <a:endParaRPr kumimoji="0" lang="ru-RU"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Алты малта ас болмай,</a:t>
                      </a:r>
                      <a:endParaRPr kumimoji="0" lang="ru-RU"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Өзіңнен туған жас бала</a:t>
                      </a:r>
                      <a:endParaRPr kumimoji="0" lang="ru-RU"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Сақалы шығып жат болмай,</a:t>
                      </a:r>
                      <a:endParaRPr kumimoji="0" lang="ru-RU"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Ат үстінде күн көрмей,</a:t>
                      </a:r>
                      <a:endParaRPr kumimoji="0" lang="ru-RU"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Ашаршылық,  шөл көрмей,</a:t>
                      </a:r>
                      <a:endParaRPr kumimoji="0" lang="ru-RU"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Ер төсектен безінбей,</a:t>
                      </a:r>
                      <a:endParaRPr kumimoji="0" lang="ru-RU"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Ұлы түске ұрынбай,</a:t>
                      </a:r>
                      <a:endParaRPr kumimoji="0" lang="ru-RU"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Түн қатып жүріп, түс қашпай,</a:t>
                      </a:r>
                      <a:endParaRPr kumimoji="0" lang="ru-RU"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Тебіңгі теріс тағынбай,</a:t>
                      </a:r>
                      <a:endParaRPr kumimoji="0" lang="ru-RU"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Темір қазық жастанбай,</a:t>
                      </a:r>
                      <a:endParaRPr kumimoji="0" lang="ru-RU"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Қу толағай бастанбай,</a:t>
                      </a:r>
                      <a:endParaRPr kumimoji="0" lang="ru-RU"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Ерлердің ісі бітер ме?!</a:t>
                      </a:r>
                      <a:endParaRPr kumimoji="0" lang="ru-RU"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TextBox 2"/>
          <p:cNvSpPr txBox="1"/>
          <p:nvPr/>
        </p:nvSpPr>
        <p:spPr>
          <a:xfrm>
            <a:off x="2362200" y="152400"/>
            <a:ext cx="4176713" cy="646113"/>
          </a:xfrm>
          <a:prstGeom prst="rect">
            <a:avLst/>
          </a:prstGeom>
          <a:noFill/>
        </p:spPr>
        <p:txBody>
          <a:bodyPr wrap="none">
            <a:spAutoFit/>
          </a:bodyPr>
          <a:lstStyle/>
          <a:p>
            <a:pPr marL="285750" indent="-285750">
              <a:buFont typeface="Arial" pitchFamily="34" charset="0"/>
              <a:buChar char="•"/>
              <a:defRPr/>
            </a:pPr>
            <a:r>
              <a:rPr lang="kk-KZ"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МӘНЕРЛЕП ОҚУ</a:t>
            </a:r>
          </a:p>
          <a:p>
            <a:pPr marL="285750" indent="-285750">
              <a:buFont typeface="Arial" pitchFamily="34" charset="0"/>
              <a:buChar char="•"/>
              <a:defRPr/>
            </a:pPr>
            <a:r>
              <a:rPr lang="kk-KZ"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ҰЙҚАС ТҮРІНЕ ТАЛДАУ ЖАСАУ</a:t>
            </a:r>
            <a:endParaRPr lang="ru-RU"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1208</Words>
  <Application>Microsoft Office PowerPoint</Application>
  <PresentationFormat>Экран (4:3)</PresentationFormat>
  <Paragraphs>172</Paragraphs>
  <Slides>18</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18</vt:i4>
      </vt:variant>
    </vt:vector>
  </HeadingPairs>
  <TitlesOfParts>
    <vt:vector size="20" baseType="lpstr">
      <vt:lpstr>Тема Office</vt:lpstr>
      <vt:lpstr>Волна</vt:lpstr>
      <vt:lpstr>Презентация PowerPoint</vt:lpstr>
      <vt:lpstr>... Жасырмай ойымды айттым талай, талай Қайтейін кетті бәрі қарайламай. ...Айтарын ашып айтқан абайламай, Дариға-ай Махамбеттер, Абайлар -ай... М. Мақатаев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Махамбет  поэзиясының құрылысы 1.    Бунақ,  шумақ,  ұйқас  түріне  талдау  </vt:lpstr>
      <vt:lpstr>Тарихи деректер «Мұнар күн»  өлеңінің  жарық  көруі </vt:lpstr>
      <vt:lpstr>Троп түрлері ( эпитет, теңеу ) Бейнелі,   көркем тіл      Жұмыстың теориялық бөлімін жасау </vt:lpstr>
      <vt:lpstr>Фигура  ( аллитерация,  ассонанс, эпифораны табу)</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Жасырмай ойымды айттым талай, талай Қайтейін кетті бәрі қарайламай. ...Айтарын ашып айтқан абайламай, Дариға-ай Махамбеттер, Абайлар -ай... М. Мақатаев</dc:title>
  <dc:creator>Ученик</dc:creator>
  <cp:lastModifiedBy>1</cp:lastModifiedBy>
  <cp:revision>8</cp:revision>
  <dcterms:created xsi:type="dcterms:W3CDTF">2013-11-11T06:15:16Z</dcterms:created>
  <dcterms:modified xsi:type="dcterms:W3CDTF">2013-11-14T10:37:46Z</dcterms:modified>
</cp:coreProperties>
</file>