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2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ransition spd="slow">
    <p:wedge/>
    <p:sndAc>
      <p:stSnd>
        <p:snd r:embed="rId14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Правила и принципы здорового питания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3429024"/>
          </a:xfrm>
        </p:spPr>
        <p:txBody>
          <a:bodyPr>
            <a:normAutofit lnSpcReduction="10000"/>
          </a:bodyPr>
          <a:lstStyle/>
          <a:p>
            <a:pPr marL="541782" indent="-514350">
              <a:buAutoNum type="arabicPeriod"/>
            </a:pPr>
            <a:r>
              <a:rPr lang="ru-RU" dirty="0" smtClean="0"/>
              <a:t>Влияние современного образа жизни на питание человека.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r>
              <a:rPr lang="ru-RU" dirty="0" smtClean="0"/>
              <a:t>Режим питания.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r>
              <a:rPr lang="ru-RU" smtClean="0"/>
              <a:t>Пищевая  пирамида</a:t>
            </a:r>
            <a:r>
              <a:rPr lang="ru-RU" dirty="0" smtClean="0"/>
              <a:t>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r>
              <a:rPr lang="ru-RU" dirty="0" smtClean="0"/>
              <a:t>Питание школьников.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Влияние современного образа жизни  на питание человека.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000528"/>
          </a:xfrm>
        </p:spPr>
        <p:txBody>
          <a:bodyPr>
            <a:normAutofit fontScale="70000" lnSpcReduction="20000"/>
          </a:bodyPr>
          <a:lstStyle/>
          <a:p>
            <a:r>
              <a:rPr lang="ru-RU" sz="2800" i="1" dirty="0" smtClean="0"/>
              <a:t>    Питание является основой жизни, главным фактором, определяющим здоровье, долголетие и работоспособность человека. При любых нарушениях питания резко снижается способность противостоять неблагоприятным воздействиям окружающей среды, стрессам, повышенным умственным и физическим нагрузкам.</a:t>
            </a:r>
          </a:p>
          <a:p>
            <a:endParaRPr lang="ru-RU" sz="2800" i="1" dirty="0" smtClean="0"/>
          </a:p>
          <a:p>
            <a:endParaRPr lang="ru-RU" sz="2800" i="1" dirty="0" smtClean="0"/>
          </a:p>
          <a:p>
            <a:endParaRPr lang="ru-RU" sz="2800" i="1" dirty="0" smtClean="0"/>
          </a:p>
          <a:p>
            <a:endParaRPr lang="ru-RU" sz="2800" i="1" dirty="0" smtClean="0"/>
          </a:p>
          <a:p>
            <a:r>
              <a:rPr lang="ru-RU" sz="2800" i="1" dirty="0" smtClean="0"/>
              <a:t>    Важно понимать, что именно питание обеспечивает процессы роста и развития человека, его физическую и умственную активность, настроение и, в конечном счете, качество жизни.  </a:t>
            </a:r>
          </a:p>
          <a:p>
            <a:endParaRPr lang="ru-RU" dirty="0"/>
          </a:p>
        </p:txBody>
      </p:sp>
      <p:pic>
        <p:nvPicPr>
          <p:cNvPr id="4" name="Рисунок 3" descr="7423579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5643578"/>
            <a:ext cx="1257300" cy="781050"/>
          </a:xfrm>
          <a:prstGeom prst="rect">
            <a:avLst/>
          </a:prstGeom>
        </p:spPr>
      </p:pic>
      <p:pic>
        <p:nvPicPr>
          <p:cNvPr id="9" name="Рисунок 8" descr="37670697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3429000"/>
            <a:ext cx="1466850" cy="914400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Полезные и вредные продукты.</a:t>
            </a:r>
            <a:br>
              <a:rPr lang="ru-RU" b="1" i="1" dirty="0" smtClean="0"/>
            </a:br>
            <a:endParaRPr lang="ru-RU" b="1" i="1" dirty="0"/>
          </a:p>
        </p:txBody>
      </p:sp>
      <p:pic>
        <p:nvPicPr>
          <p:cNvPr id="1025" name="Picture 1" descr="D:\Жанара\Downloads\MP90043878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435100" y="2631394"/>
            <a:ext cx="3351214" cy="244928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003-002-V-poslednee-vremja-mediki-s-sozhaleniem-konstatirujut-znachitelno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428736"/>
            <a:ext cx="3714776" cy="4714908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Режим питания.</a:t>
            </a:r>
            <a:endParaRPr lang="ru-RU" b="1" i="1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    </a:t>
            </a:r>
            <a:r>
              <a:rPr lang="ru-RU" sz="3000" b="1" dirty="0" smtClean="0"/>
              <a:t>При составлении режима питания важно учитывать и то, сколько времени уделяется каждой трапезе.</a:t>
            </a:r>
          </a:p>
          <a:p>
            <a:r>
              <a:rPr lang="ru-RU" b="1" dirty="0" smtClean="0"/>
              <a:t>    </a:t>
            </a:r>
            <a:r>
              <a:rPr lang="ru-RU" sz="2800" dirty="0" smtClean="0"/>
              <a:t>Торопливое поглощение пищи приводит к перееданию, ухудшению переваривания продуктов и чрезмерной нагрузке на желудок.       Есть медленно, стараясь уловить вкус и аромат, полезнее и с точки зрения психологического комфорта: наслаждаясь маленькими ежедневными радостями, мы возвращаем себе спокойствие и позитивный взгляд на мир. Минимальная рекомендованная продолжительность приема пищи – 20 минут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Пищевая таблица.</a:t>
            </a:r>
            <a:endParaRPr lang="ru-RU" b="1" i="1" dirty="0"/>
          </a:p>
        </p:txBody>
      </p:sp>
      <p:pic>
        <p:nvPicPr>
          <p:cNvPr id="12" name="Содержимое 11" descr="http://kuking.net/pictures/8_815_step1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3116"/>
            <a:ext cx="542928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kuking.net/pictures/8_815_step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2857496"/>
            <a:ext cx="507209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kuking.net/pictures/8_815_step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3643314"/>
            <a:ext cx="45005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kuking.net/pictures/8_815_step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4572008"/>
            <a:ext cx="421484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00298" y="1785927"/>
            <a:ext cx="4143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Жиры, сахар (добавляемые в пищу- употреблять лишь 8 %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500166" y="2714621"/>
            <a:ext cx="7358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Жиры,                                                                                                            Мясо , </a:t>
            </a:r>
            <a:r>
              <a:rPr lang="ru-RU" sz="1400" dirty="0" err="1" smtClean="0"/>
              <a:t>мясо</a:t>
            </a:r>
            <a:r>
              <a:rPr lang="ru-RU" sz="1400" dirty="0" smtClean="0"/>
              <a:t> птицы, рыба, яйца.</a:t>
            </a:r>
            <a:br>
              <a:rPr lang="ru-RU" sz="1400" dirty="0" smtClean="0"/>
            </a:br>
            <a:r>
              <a:rPr lang="ru-RU" sz="1400" dirty="0" smtClean="0"/>
              <a:t>молочные продукты ,</a:t>
            </a:r>
            <a:br>
              <a:rPr lang="ru-RU" sz="1400" dirty="0" smtClean="0"/>
            </a:br>
            <a:r>
              <a:rPr lang="ru-RU" sz="1400" dirty="0" smtClean="0"/>
              <a:t>сладости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 rot="10800000" flipV="1">
            <a:off x="6143636" y="3711116"/>
            <a:ext cx="27146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фрукты (клетчатка) </a:t>
            </a:r>
            <a:br>
              <a:rPr lang="ru-RU" sz="1400" dirty="0" smtClean="0"/>
            </a:br>
            <a:r>
              <a:rPr lang="ru-RU" sz="1400" dirty="0" smtClean="0"/>
              <a:t>овощи(салаты лучше заправлять маслом)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2286000" y="568976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Хлеб, каши, рис и макаронные изделия (есть их надо регулярно)</a:t>
            </a:r>
            <a:endParaRPr lang="ru-RU" sz="1400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Питание школьников.</a:t>
            </a:r>
            <a:endParaRPr lang="ru-RU" sz="40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ru-RU" b="1" dirty="0" smtClean="0"/>
              <a:t>     Наиболее ценные и необходимые для организма детей продукты</a:t>
            </a:r>
            <a:r>
              <a:rPr lang="ru-RU" dirty="0" smtClean="0"/>
              <a:t>, такие как молоко или жидкие кисломолочные продукты, мясо, рыба, хлеб и хлебобулочные изделия, овощи, зелень, фрукты, сливочное и растительные масла, должны обязательно использоваться ежедневно, а крупы и макаронные изделия, яйца, творог, сметана, сыр, фруктовые соки могут употребляться не каждый день, но обязательно должны быть включены в рацион в течение недели.</a:t>
            </a:r>
          </a:p>
          <a:p>
            <a:pPr fontAlgn="base"/>
            <a:r>
              <a:rPr lang="ru-RU" dirty="0" smtClean="0"/>
              <a:t>      Важным условием здорового питания детей дошкольного и младшего школьного возраста является соблюдение режима питания. Было установлено, что наилучшие показатели физического развития и работоспособности у детей дошкольного и младшего школьного возраста наблюдается при питании 4-5 раз в день. При этом интервал между приемами пищи не должен превышать 4 часа, а отклонения от установленного времени приема пищи – не более 20-30 минут.</a:t>
            </a:r>
          </a:p>
          <a:p>
            <a:pPr fontAlgn="base"/>
            <a:r>
              <a:rPr lang="ru-RU" dirty="0" smtClean="0"/>
              <a:t>    За столом дети во время обеда должны находиться не менее 25-30 минут, во время завтрака и ужина – не менее 20 минут, во время полдника – не менее 15 минут.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Режим дня школьника</a:t>
            </a:r>
            <a:endParaRPr lang="ru-RU" sz="3600" b="1" i="1" dirty="0"/>
          </a:p>
        </p:txBody>
      </p:sp>
      <p:pic>
        <p:nvPicPr>
          <p:cNvPr id="6" name="Содержимое 5" descr="64723-rezhim_dny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214422"/>
            <a:ext cx="6997485" cy="4572032"/>
          </a:xfr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 rot="10800000" flipV="1">
            <a:off x="1714480" y="6021299"/>
            <a:ext cx="685804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потребляйте столько энергии, сколько тратите.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78392" y="285728"/>
            <a:ext cx="6400800" cy="6072229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</a:pPr>
            <a:r>
              <a:rPr lang="ru-RU" sz="1800" i="1" dirty="0" smtClean="0"/>
              <a:t>ЭТО ВАЖНО!</a:t>
            </a:r>
            <a:br>
              <a:rPr lang="ru-RU" sz="1800" i="1" dirty="0" smtClean="0"/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r>
              <a:rPr lang="ru-RU" sz="1800" b="0" i="1" dirty="0" smtClean="0"/>
              <a:t> 1</a:t>
            </a:r>
            <a:r>
              <a:rPr lang="ru-RU" sz="1800" i="1" dirty="0" smtClean="0"/>
              <a:t>.  </a:t>
            </a:r>
            <a:r>
              <a:rPr lang="ru-RU" sz="1800" b="0" i="1" dirty="0" smtClean="0"/>
              <a:t>Чтобы получить необходимые для вашего организма калории, белки, витамины, минералы и пищевые волокна (клетчатку), стремитесь к разнообразию в питании.</a:t>
            </a:r>
            <a:br>
              <a:rPr lang="ru-RU" sz="1800" b="0" i="1" dirty="0" smtClean="0"/>
            </a:br>
            <a:r>
              <a:rPr lang="ru-RU" sz="1800" b="0" i="1" dirty="0" smtClean="0"/>
              <a:t/>
            </a:r>
            <a:br>
              <a:rPr lang="ru-RU" sz="1800" b="0" i="1" dirty="0" smtClean="0"/>
            </a:br>
            <a:r>
              <a:rPr lang="ru-RU" sz="1800" b="0" i="1" dirty="0" smtClean="0"/>
              <a:t>  </a:t>
            </a:r>
            <a:r>
              <a:rPr lang="ru-RU" sz="1800" i="1" dirty="0" smtClean="0"/>
              <a:t>2.  </a:t>
            </a:r>
            <a:r>
              <a:rPr lang="ru-RU" sz="1800" b="0" i="1" dirty="0" smtClean="0"/>
              <a:t>Уравновешивайте  съеденную  пищу физической активностью, что поможет вам всегда поддерживать нужный вам вес.</a:t>
            </a:r>
            <a:br>
              <a:rPr lang="ru-RU" sz="1800" b="0" i="1" dirty="0" smtClean="0"/>
            </a:br>
            <a:r>
              <a:rPr lang="ru-RU" sz="1800" b="0" i="1" dirty="0" smtClean="0"/>
              <a:t/>
            </a:r>
            <a:br>
              <a:rPr lang="ru-RU" sz="1800" b="0" i="1" dirty="0" smtClean="0"/>
            </a:br>
            <a:r>
              <a:rPr lang="ru-RU" sz="1800" b="0" i="1" dirty="0" smtClean="0">
                <a:latin typeface="+mn-lt"/>
              </a:rPr>
              <a:t>  </a:t>
            </a:r>
            <a:r>
              <a:rPr lang="ru-RU" sz="1800" i="1" dirty="0" smtClean="0">
                <a:latin typeface="+mn-lt"/>
              </a:rPr>
              <a:t>3</a:t>
            </a:r>
            <a:r>
              <a:rPr lang="ru-RU" sz="1800" b="0" i="1" dirty="0" smtClean="0"/>
              <a:t>.  Выбирайте пищу с низким содержанием  насыщенного жира и  холестерина.</a:t>
            </a:r>
            <a:br>
              <a:rPr lang="ru-RU" sz="1800" b="0" i="1" dirty="0" smtClean="0"/>
            </a:br>
            <a:r>
              <a:rPr lang="ru-RU" sz="1800" b="0" i="1" dirty="0" smtClean="0"/>
              <a:t/>
            </a:r>
            <a:br>
              <a:rPr lang="ru-RU" sz="1800" b="0" i="1" dirty="0" smtClean="0"/>
            </a:br>
            <a:r>
              <a:rPr lang="ru-RU" sz="1800" b="0" i="1" dirty="0" smtClean="0"/>
              <a:t>  </a:t>
            </a:r>
            <a:r>
              <a:rPr lang="ru-RU" sz="1800" i="1" dirty="0" smtClean="0"/>
              <a:t>4</a:t>
            </a:r>
            <a:r>
              <a:rPr lang="ru-RU" sz="1800" b="0" i="1" dirty="0" smtClean="0"/>
              <a:t>. Отдавайте предпочтение пище с большим количеством овощей, фруктов  и  круп (вы будете сыты и здоровы).</a:t>
            </a:r>
            <a:br>
              <a:rPr lang="ru-RU" sz="1800" b="0" i="1" dirty="0" smtClean="0"/>
            </a:br>
            <a:r>
              <a:rPr lang="ru-RU" sz="1800" b="0" i="1" dirty="0" smtClean="0"/>
              <a:t/>
            </a:r>
            <a:br>
              <a:rPr lang="ru-RU" sz="1800" b="0" i="1" dirty="0" smtClean="0"/>
            </a:br>
            <a:r>
              <a:rPr lang="ru-RU" sz="1800" b="0" i="1" dirty="0" smtClean="0"/>
              <a:t>  </a:t>
            </a:r>
            <a:r>
              <a:rPr lang="ru-RU" sz="1800" i="1" dirty="0" smtClean="0"/>
              <a:t>5</a:t>
            </a:r>
            <a:r>
              <a:rPr lang="ru-RU" sz="1800" b="0" i="1" dirty="0" smtClean="0"/>
              <a:t>. Употребляйте меньше сахара, соли  </a:t>
            </a:r>
            <a:r>
              <a:rPr lang="ru-RU" sz="1800" b="0" i="1" smtClean="0"/>
              <a:t>и  алкоголя.  </a:t>
            </a:r>
            <a:r>
              <a:rPr lang="ru-RU" sz="1800" b="0" i="1" dirty="0" smtClean="0"/>
              <a:t>По возможности ешьте  больше  рыбы и белого мяса</a:t>
            </a:r>
            <a:r>
              <a:rPr lang="ru-RU" sz="1400" b="0" i="1" dirty="0" smtClean="0"/>
              <a:t>.</a:t>
            </a:r>
            <a:br>
              <a:rPr lang="ru-RU" sz="1400" b="0" i="1" dirty="0" smtClean="0"/>
            </a:br>
            <a:endParaRPr lang="ru-RU" sz="1400" b="0" i="1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428868"/>
            <a:ext cx="6400800" cy="857256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+mn-lt"/>
                <a:ea typeface="MingLiU" pitchFamily="49" charset="-120"/>
                <a:cs typeface="BrowalliaUPC" pitchFamily="34" charset="-34"/>
              </a:rPr>
              <a:t>Спасибо за внимание!</a:t>
            </a:r>
            <a:endParaRPr lang="ru-RU" i="1" dirty="0">
              <a:latin typeface="+mn-lt"/>
              <a:ea typeface="MingLiU" pitchFamily="49" charset="-120"/>
              <a:cs typeface="BrowalliaUPC" pitchFamily="34" charset="-34"/>
            </a:endParaRPr>
          </a:p>
        </p:txBody>
      </p:sp>
      <p:pic>
        <p:nvPicPr>
          <p:cNvPr id="6" name="Рисунок 5" descr="76816374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928670"/>
            <a:ext cx="914400" cy="933450"/>
          </a:xfrm>
          <a:prstGeom prst="rect">
            <a:avLst/>
          </a:prstGeom>
        </p:spPr>
      </p:pic>
      <p:pic>
        <p:nvPicPr>
          <p:cNvPr id="7" name="Рисунок 6" descr="2056018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214818"/>
            <a:ext cx="1428750" cy="1428750"/>
          </a:xfrm>
          <a:prstGeom prst="rect">
            <a:avLst/>
          </a:prstGeom>
        </p:spPr>
      </p:pic>
      <p:pic>
        <p:nvPicPr>
          <p:cNvPr id="8" name="Рисунок 7" descr="gallery_2_391_580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2264" y="714356"/>
            <a:ext cx="1076325" cy="1114425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184</TotalTime>
  <Words>398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MingLiU</vt:lpstr>
      <vt:lpstr>Arial</vt:lpstr>
      <vt:lpstr>BrowalliaUPC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Правила и принципы здорового питания</vt:lpstr>
      <vt:lpstr>Влияние современного образа жизни  на питание человека.</vt:lpstr>
      <vt:lpstr> Полезные и вредные продукты. </vt:lpstr>
      <vt:lpstr>Режим питания.</vt:lpstr>
      <vt:lpstr>Пищевая таблица.</vt:lpstr>
      <vt:lpstr>Питание школьников.</vt:lpstr>
      <vt:lpstr>Режим дня школьника</vt:lpstr>
      <vt:lpstr>ЭТО ВАЖНО!    1.  Чтобы получить необходимые для вашего организма калории, белки, витамины, минералы и пищевые волокна (клетчатку), стремитесь к разнообразию в питании.    2.  Уравновешивайте  съеденную  пищу физической активностью, что поможет вам всегда поддерживать нужный вам вес.    3.  Выбирайте пищу с низким содержанием  насыщенного жира и  холестерина.    4. Отдавайте предпочтение пище с большим количеством овощей, фруктов  и  круп (вы будете сыты и здоровы).    5. Употребляйте меньше сахара, соли  и  алкоголя.  По возможности ешьте  больше  рыбы и белого мяса.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и принципы здорового питания</dc:title>
  <dc:creator>Жанара</dc:creator>
  <cp:lastModifiedBy>Пользователь</cp:lastModifiedBy>
  <cp:revision>24</cp:revision>
  <dcterms:created xsi:type="dcterms:W3CDTF">2013-05-11T16:36:24Z</dcterms:created>
  <dcterms:modified xsi:type="dcterms:W3CDTF">2013-10-18T04:53:53Z</dcterms:modified>
</cp:coreProperties>
</file>