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99" r:id="rId3"/>
    <p:sldId id="293" r:id="rId4"/>
    <p:sldId id="305" r:id="rId5"/>
    <p:sldId id="306" r:id="rId6"/>
    <p:sldId id="280" r:id="rId7"/>
    <p:sldId id="294" r:id="rId8"/>
    <p:sldId id="298" r:id="rId9"/>
    <p:sldId id="290" r:id="rId10"/>
    <p:sldId id="296" r:id="rId11"/>
    <p:sldId id="307" r:id="rId12"/>
    <p:sldId id="300" r:id="rId13"/>
    <p:sldId id="301" r:id="rId14"/>
    <p:sldId id="304" r:id="rId15"/>
  </p:sldIdLst>
  <p:sldSz cx="9144000" cy="6858000" type="screen4x3"/>
  <p:notesSz cx="6815138" cy="9942513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  <a:srgbClr val="009900"/>
    <a:srgbClr val="FFFF99"/>
    <a:srgbClr val="CC00FF"/>
    <a:srgbClr val="CC66FF"/>
    <a:srgbClr val="FF000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9" autoAdjust="0"/>
    <p:restoredTop sz="99244" autoAdjust="0"/>
  </p:normalViewPr>
  <p:slideViewPr>
    <p:cSldViewPr>
      <p:cViewPr varScale="1">
        <p:scale>
          <a:sx n="107" d="100"/>
          <a:sy n="107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fld id="{E8DE1552-BB0C-463C-BB55-84526CB98A81}" type="datetimeFigureOut">
              <a:rPr lang="ru-RU"/>
              <a:pPr/>
              <a:t>17.09.2013</a:t>
            </a:fld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53062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fld id="{D77DB2D7-F309-4DAB-B7B5-5C869AD300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69C4B-2B43-4437-BDF0-1DA9FC854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581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CEC1-78EE-4708-A006-642AE711D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15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82CCE-9370-4C80-A80D-F5843EA26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2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5FE41-58EF-421D-B65E-84CDABB32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048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46C8-3F7B-4BCE-A3CC-05D44DDA5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437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EBA19-B01E-4EA4-9F12-2CA73CCA9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05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15BEF-C096-4B29-A44D-86FE747C3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596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C98C2-9C2F-4F82-B67C-E19DB86DA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EEF1F-3C3D-487C-9ABB-B28624D80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824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D19C-E53B-45C2-B833-E6057A2E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654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8A8B7-37D3-400F-B3FB-D965DA143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18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1462B31-02BB-425D-AD8A-FCB176A8E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6864350" y="238918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kk-KZ"/>
              <a:t> </a:t>
            </a:r>
            <a:endParaRPr lang="ru-RU"/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 rot="-504753">
            <a:off x="1755755" y="1783800"/>
            <a:ext cx="6048375" cy="29622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200" b="1" i="1" kern="10" dirty="0" err="1">
                <a:ln w="9525">
                  <a:solidFill>
                    <a:srgbClr val="EC0B0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Салауаттылық</a:t>
            </a:r>
            <a:endParaRPr lang="ru-RU" sz="3200" b="1" i="1" kern="10" dirty="0">
              <a:ln w="9525">
                <a:solidFill>
                  <a:srgbClr val="EC0B06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200" b="1" i="1" kern="10" dirty="0" err="1">
                <a:ln w="9525">
                  <a:solidFill>
                    <a:srgbClr val="EC0B0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өмір негізі</a:t>
            </a:r>
            <a:r>
              <a:rPr lang="ru-RU" sz="3200" b="1" i="1" kern="10" dirty="0">
                <a:ln w="9525">
                  <a:solidFill>
                    <a:srgbClr val="EC0B0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804025" y="765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 rot="430217">
            <a:off x="4525963" y="1052513"/>
            <a:ext cx="4618037" cy="5334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Ойланайық,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пікірлесейік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8643966" cy="662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Мен салауатты оқушымын, өйткені    __________________.</a:t>
            </a: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Мен салауатты оқушымын, өйткені   _____________________.</a:t>
            </a: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Мен салауатты оқушымын, өйткені _____________________.</a:t>
            </a: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Мен салауатты оқушымын, өйткені _____________________. </a:t>
            </a: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Мен салауатты оқушымын, өйткені _____________________.</a:t>
            </a: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Мен салауатты  оқушымын, өйткені ________________________.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Мен салауатты оқушымын, өйткені ______________________.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Мен салауатты оқушымын, өйткені ______________________</a:t>
            </a: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928934"/>
            <a:ext cx="8229600" cy="846158"/>
          </a:xfrm>
        </p:spPr>
        <p:txBody>
          <a:bodyPr/>
          <a:lstStyle/>
          <a:p>
            <a:pPr algn="l"/>
            <a:r>
              <a:rPr lang="kk-KZ" sz="5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Тыныштық сәті</a:t>
            </a:r>
            <a:r>
              <a:rPr lang="kk-KZ" sz="5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6" descr="64055435_0227873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84" y="0"/>
            <a:ext cx="2326116" cy="35718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64055435_0227873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24615" cy="30718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</a:rPr>
              <a:t>Шығармашылық жұмыс.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684213" y="1557338"/>
            <a:ext cx="3600450" cy="46815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kk-KZ" b="1">
                <a:solidFill>
                  <a:srgbClr val="0000FF"/>
                </a:solidFill>
              </a:rPr>
              <a:t> 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4429124" y="1571612"/>
            <a:ext cx="3529012" cy="46815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3600" i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“</a:t>
            </a:r>
            <a:r>
              <a:rPr lang="kk-KZ" sz="3600" b="1" i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Ұлықпан </a:t>
            </a:r>
          </a:p>
          <a:p>
            <a:pPr algn="ctr"/>
            <a:r>
              <a:rPr lang="kk-KZ" sz="3600" b="1" i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хакімнің</a:t>
            </a:r>
          </a:p>
          <a:p>
            <a:pPr algn="ctr"/>
            <a:r>
              <a:rPr lang="kk-KZ" sz="3600" b="1" i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жеті өсиеті</a:t>
            </a:r>
            <a:r>
              <a:rPr lang="kk-KZ" sz="3600" i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”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sp>
        <p:nvSpPr>
          <p:cNvPr id="84999" name="WordArt 7"/>
          <p:cNvSpPr>
            <a:spLocks noChangeArrowheads="1" noChangeShapeType="1" noTextEdit="1"/>
          </p:cNvSpPr>
          <p:nvPr/>
        </p:nvSpPr>
        <p:spPr bwMode="auto">
          <a:xfrm>
            <a:off x="1042988" y="1700213"/>
            <a:ext cx="2808287" cy="93662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Сахналау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5296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»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k-KZ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488"/>
            <a:ext cx="8748712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kk-KZ" sz="4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“Дені сау адам </a:t>
            </a:r>
            <a:r>
              <a:rPr lang="en-US" sz="4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4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табиғаттың </a:t>
            </a:r>
          </a:p>
          <a:p>
            <a:pPr algn="just">
              <a:buFontTx/>
              <a:buNone/>
            </a:pPr>
            <a:r>
              <a:rPr lang="kk-KZ" sz="4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ең қымбат жемісі”</a:t>
            </a:r>
            <a:endParaRPr lang="ru-RU" sz="4400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769100" cy="50482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Жүректен жүрекке...</a:t>
            </a:r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2700338" y="1557338"/>
            <a:ext cx="3024187" cy="28797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>
                <a:solidFill>
                  <a:schemeClr val="bg1"/>
                </a:solidFill>
              </a:rPr>
              <a:t>«</a:t>
            </a:r>
            <a:r>
              <a:rPr lang="kk-KZ" b="1">
                <a:solidFill>
                  <a:schemeClr val="bg1"/>
                </a:solidFill>
              </a:rPr>
              <a:t>Денсаулығыңды </a:t>
            </a:r>
          </a:p>
          <a:p>
            <a:pPr algn="ctr"/>
            <a:r>
              <a:rPr lang="kk-KZ" b="1">
                <a:solidFill>
                  <a:schemeClr val="bg1"/>
                </a:solidFill>
              </a:rPr>
              <a:t>сақта, өйткені</a:t>
            </a:r>
            <a:r>
              <a:rPr lang="kk-KZ"/>
              <a:t> </a:t>
            </a:r>
            <a:endParaRPr lang="ru-RU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 rot="357827">
            <a:off x="0" y="2565400"/>
            <a:ext cx="1800225" cy="2087563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 dirty="0">
                <a:solidFill>
                  <a:srgbClr val="FF0000"/>
                </a:solidFill>
              </a:rPr>
              <a:t>Қоршаған</a:t>
            </a:r>
          </a:p>
          <a:p>
            <a:pPr marL="342900" indent="-342900" algn="ctr"/>
            <a:r>
              <a:rPr lang="kk-KZ" b="1" dirty="0">
                <a:solidFill>
                  <a:srgbClr val="FF0000"/>
                </a:solidFill>
              </a:rPr>
              <a:t>ортаң </a:t>
            </a:r>
            <a:r>
              <a:rPr lang="kk-KZ" b="1" dirty="0" smtClean="0">
                <a:solidFill>
                  <a:srgbClr val="FF0000"/>
                </a:solidFill>
              </a:rPr>
              <a:t>үшін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rot="833680">
            <a:off x="6011863" y="692150"/>
            <a:ext cx="2009775" cy="21812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>
                <a:solidFill>
                  <a:srgbClr val="FF0000"/>
                </a:solidFill>
              </a:rPr>
              <a:t>Өмірің мәнді</a:t>
            </a:r>
          </a:p>
          <a:p>
            <a:pPr marL="342900" indent="-342900" algn="ctr"/>
            <a:r>
              <a:rPr lang="kk-KZ" b="1">
                <a:solidFill>
                  <a:srgbClr val="FF0000"/>
                </a:solidFill>
              </a:rPr>
              <a:t>болу</a:t>
            </a:r>
            <a:r>
              <a:rPr lang="kk-KZ"/>
              <a:t> </a:t>
            </a:r>
            <a:r>
              <a:rPr lang="kk-KZ" b="1">
                <a:solidFill>
                  <a:srgbClr val="FF0000"/>
                </a:solidFill>
              </a:rPr>
              <a:t>үшін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91146" name="AutoShape 10"/>
          <p:cNvSpPr>
            <a:spLocks noChangeArrowheads="1"/>
          </p:cNvSpPr>
          <p:nvPr/>
        </p:nvSpPr>
        <p:spPr bwMode="auto">
          <a:xfrm rot="1139258">
            <a:off x="7164388" y="2420938"/>
            <a:ext cx="1692275" cy="187166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 dirty="0">
                <a:solidFill>
                  <a:srgbClr val="FF0000"/>
                </a:solidFill>
              </a:rPr>
              <a:t>Дені </a:t>
            </a:r>
          </a:p>
          <a:p>
            <a:pPr marL="342900" indent="-342900" algn="ctr"/>
            <a:r>
              <a:rPr lang="kk-KZ" b="1" dirty="0">
                <a:solidFill>
                  <a:srgbClr val="FF0000"/>
                </a:solidFill>
              </a:rPr>
              <a:t>сау ұрпақ</a:t>
            </a:r>
          </a:p>
          <a:p>
            <a:pPr marL="342900" indent="-342900" algn="ctr"/>
            <a:r>
              <a:rPr lang="kk-KZ" b="1" dirty="0">
                <a:solidFill>
                  <a:srgbClr val="FF0000"/>
                </a:solidFill>
              </a:rPr>
              <a:t> тәрбиелеу</a:t>
            </a:r>
          </a:p>
          <a:p>
            <a:pPr marL="342900" indent="-342900" algn="ctr"/>
            <a:r>
              <a:rPr lang="kk-KZ" b="1" dirty="0">
                <a:solidFill>
                  <a:srgbClr val="FF0000"/>
                </a:solidFill>
              </a:rPr>
              <a:t> </a:t>
            </a:r>
            <a:r>
              <a:rPr lang="kk-KZ" b="1" dirty="0" smtClean="0">
                <a:solidFill>
                  <a:srgbClr val="FF0000"/>
                </a:solidFill>
              </a:rPr>
              <a:t>үшін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 rot="-192892">
            <a:off x="827088" y="836613"/>
            <a:ext cx="1871662" cy="19446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 dirty="0" smtClean="0"/>
              <a:t>Отаныңа</a:t>
            </a:r>
          </a:p>
          <a:p>
            <a:pPr marL="342900" indent="-342900" algn="ctr"/>
            <a:r>
              <a:rPr lang="kk-KZ" b="1" dirty="0" smtClean="0"/>
              <a:t> қызмет </a:t>
            </a:r>
          </a:p>
          <a:p>
            <a:pPr marL="342900" indent="-342900" algn="ctr"/>
            <a:r>
              <a:rPr lang="kk-KZ" b="1" dirty="0" smtClean="0"/>
              <a:t>ету үшін</a:t>
            </a:r>
            <a:endParaRPr lang="ru-RU" dirty="0"/>
          </a:p>
        </p:txBody>
      </p:sp>
      <p:sp>
        <p:nvSpPr>
          <p:cNvPr id="91148" name="AutoShape 12"/>
          <p:cNvSpPr>
            <a:spLocks noChangeArrowheads="1"/>
          </p:cNvSpPr>
          <p:nvPr/>
        </p:nvSpPr>
        <p:spPr bwMode="auto">
          <a:xfrm rot="-244528">
            <a:off x="0" y="4724400"/>
            <a:ext cx="2305050" cy="2133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 dirty="0" smtClean="0">
                <a:solidFill>
                  <a:srgbClr val="FF0000"/>
                </a:solidFill>
              </a:rPr>
              <a:t>Зерделі </a:t>
            </a:r>
            <a:endParaRPr lang="kk-KZ" b="1" dirty="0">
              <a:solidFill>
                <a:srgbClr val="FF0000"/>
              </a:solidFill>
            </a:endParaRPr>
          </a:p>
          <a:p>
            <a:pPr marL="342900" indent="-342900" algn="ctr"/>
            <a:r>
              <a:rPr lang="kk-KZ" b="1" dirty="0">
                <a:solidFill>
                  <a:srgbClr val="FF0000"/>
                </a:solidFill>
              </a:rPr>
              <a:t>ой шығу </a:t>
            </a:r>
            <a:r>
              <a:rPr lang="kk-KZ" b="1" dirty="0" smtClean="0">
                <a:solidFill>
                  <a:srgbClr val="FF0000"/>
                </a:solidFill>
              </a:rPr>
              <a:t>үшін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>
            <a:off x="2411413" y="4625975"/>
            <a:ext cx="2232025" cy="22320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Дене</a:t>
            </a:r>
          </a:p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 бітімің </a:t>
            </a:r>
          </a:p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сұлу </a:t>
            </a:r>
          </a:p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болу </a:t>
            </a:r>
            <a:r>
              <a:rPr lang="kk-KZ" b="1" i="1" dirty="0" smtClean="0">
                <a:solidFill>
                  <a:srgbClr val="FF0000"/>
                </a:solidFill>
              </a:rPr>
              <a:t>үшін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1151" name="AutoShape 15"/>
          <p:cNvSpPr>
            <a:spLocks noChangeArrowheads="1"/>
          </p:cNvSpPr>
          <p:nvPr/>
        </p:nvSpPr>
        <p:spPr bwMode="auto">
          <a:xfrm>
            <a:off x="4643438" y="4554538"/>
            <a:ext cx="2016125" cy="230346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Ешқашан </a:t>
            </a:r>
          </a:p>
          <a:p>
            <a:pPr marL="342900" indent="-342900" algn="ctr"/>
            <a:r>
              <a:rPr lang="kk-KZ" b="1" i="1" dirty="0" smtClean="0">
                <a:solidFill>
                  <a:srgbClr val="FF0000"/>
                </a:solidFill>
              </a:rPr>
              <a:t>ауырмау</a:t>
            </a:r>
            <a:endParaRPr lang="kk-KZ" b="1" i="1" dirty="0">
              <a:solidFill>
                <a:srgbClr val="FF0000"/>
              </a:solidFill>
            </a:endParaRPr>
          </a:p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 </a:t>
            </a:r>
            <a:r>
              <a:rPr lang="kk-KZ" b="1" i="1" dirty="0" smtClean="0">
                <a:solidFill>
                  <a:srgbClr val="FF0000"/>
                </a:solidFill>
              </a:rPr>
              <a:t>үшін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91152" name="AutoShape 16"/>
          <p:cNvSpPr>
            <a:spLocks noChangeArrowheads="1"/>
          </p:cNvSpPr>
          <p:nvPr/>
        </p:nvSpPr>
        <p:spPr bwMode="auto">
          <a:xfrm>
            <a:off x="6804025" y="4437063"/>
            <a:ext cx="2339975" cy="22320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Отан </a:t>
            </a:r>
          </a:p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алдындағы </a:t>
            </a:r>
          </a:p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борышыңды </a:t>
            </a:r>
          </a:p>
          <a:p>
            <a:pPr marL="342900" indent="-342900" algn="ctr"/>
            <a:r>
              <a:rPr lang="kk-KZ" b="1" i="1" dirty="0">
                <a:solidFill>
                  <a:srgbClr val="FF0000"/>
                </a:solidFill>
              </a:rPr>
              <a:t>ақтау </a:t>
            </a:r>
            <a:r>
              <a:rPr lang="kk-KZ" b="1" i="1" dirty="0" smtClean="0">
                <a:solidFill>
                  <a:srgbClr val="FF0000"/>
                </a:solidFill>
              </a:rPr>
              <a:t>үшін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5148263" y="3644900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V="1">
            <a:off x="5795963" y="1989138"/>
            <a:ext cx="360362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5508625" y="3141663"/>
            <a:ext cx="1727200" cy="3587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H="1" flipV="1">
            <a:off x="2411413" y="1916113"/>
            <a:ext cx="21590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 flipH="1">
            <a:off x="1763713" y="2924175"/>
            <a:ext cx="1079500" cy="649288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 flipH="1">
            <a:off x="3203575" y="3933825"/>
            <a:ext cx="504825" cy="503238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 flipH="1">
            <a:off x="1619250" y="3357563"/>
            <a:ext cx="1728788" cy="1150937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5508625" y="3357563"/>
            <a:ext cx="1511300" cy="792162"/>
          </a:xfrm>
          <a:prstGeom prst="line">
            <a:avLst/>
          </a:prstGeom>
          <a:noFill/>
          <a:ln w="9525">
            <a:solidFill>
              <a:srgbClr val="CC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WordArt 3"/>
          <p:cNvSpPr>
            <a:spLocks noChangeArrowheads="1" noChangeShapeType="1" noTextEdit="1"/>
          </p:cNvSpPr>
          <p:nvPr/>
        </p:nvSpPr>
        <p:spPr bwMode="auto">
          <a:xfrm>
            <a:off x="642910" y="500042"/>
            <a:ext cx="32400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/>
            <a:r>
              <a:rPr lang="ru-RU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Мақсаты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:</a:t>
            </a:r>
          </a:p>
        </p:txBody>
      </p:sp>
      <p:pic>
        <p:nvPicPr>
          <p:cNvPr id="80900" name="Picture 4" descr="052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652963"/>
            <a:ext cx="2376487" cy="16240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901" name="Group 5"/>
          <p:cNvGrpSpPr>
            <a:grpSpLocks/>
          </p:cNvGrpSpPr>
          <p:nvPr/>
        </p:nvGrpSpPr>
        <p:grpSpPr bwMode="auto">
          <a:xfrm>
            <a:off x="714126" y="1072343"/>
            <a:ext cx="7531349" cy="5369732"/>
            <a:chOff x="227" y="589"/>
            <a:chExt cx="4467" cy="3339"/>
          </a:xfrm>
        </p:grpSpPr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>
              <a:off x="227" y="589"/>
              <a:ext cx="4467" cy="3339"/>
            </a:xfrm>
            <a:prstGeom prst="verticalScroll">
              <a:avLst>
                <a:gd name="adj" fmla="val 12500"/>
              </a:avLst>
            </a:prstGeom>
            <a:solidFill>
              <a:srgbClr val="00FFFF">
                <a:alpha val="98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884" y="1344"/>
              <a:ext cx="3129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kk-KZ" sz="2000" b="1" i="1" dirty="0">
                  <a:solidFill>
                    <a:srgbClr val="FF00FF"/>
                  </a:solidFill>
                </a:rPr>
                <a:t> </a:t>
              </a:r>
              <a:r>
                <a:rPr lang="en-US" sz="2000" b="1" i="1" dirty="0">
                  <a:solidFill>
                    <a:srgbClr val="FF00FF"/>
                  </a:solidFill>
                </a:rPr>
                <a:t>-</a:t>
              </a:r>
              <a:r>
                <a:rPr lang="kk-KZ" sz="2000" b="1" i="1" dirty="0">
                  <a:solidFill>
                    <a:srgbClr val="FF00FF"/>
                  </a:solidFill>
                </a:rPr>
                <a:t>Оқушылардың денсаулық,салауаттылық туралы түсініктерін нығайту.  </a:t>
              </a:r>
            </a:p>
            <a:p>
              <a:pPr algn="l">
                <a:spcBef>
                  <a:spcPct val="50000"/>
                </a:spcBef>
              </a:pPr>
              <a:r>
                <a:rPr lang="en-US" sz="2000" b="1" i="1" dirty="0">
                  <a:solidFill>
                    <a:srgbClr val="FF00FF"/>
                  </a:solidFill>
                </a:rPr>
                <a:t>-</a:t>
              </a:r>
              <a:r>
                <a:rPr lang="kk-KZ" sz="2000" b="1" i="1" dirty="0">
                  <a:solidFill>
                    <a:srgbClr val="FF00FF"/>
                  </a:solidFill>
                </a:rPr>
                <a:t>Салауатты өмір сүрудің мәнін ашу;</a:t>
              </a:r>
              <a:endParaRPr lang="en-US" sz="2000" b="1" i="1" dirty="0">
                <a:solidFill>
                  <a:srgbClr val="FF00FF"/>
                </a:solidFill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2000" b="1" i="1" dirty="0">
                  <a:solidFill>
                    <a:srgbClr val="FF00FF"/>
                  </a:solidFill>
                </a:rPr>
                <a:t>-</a:t>
              </a:r>
              <a:r>
                <a:rPr lang="kk-KZ" sz="2000" b="1" i="1" dirty="0">
                  <a:solidFill>
                    <a:srgbClr val="FF00FF"/>
                  </a:solidFill>
                </a:rPr>
                <a:t>Салауатты өмір сүруіне ықпал ету;</a:t>
              </a:r>
              <a:endParaRPr lang="en-US" sz="2000" b="1" i="1" dirty="0">
                <a:solidFill>
                  <a:srgbClr val="FF00FF"/>
                </a:solidFill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2000" b="1" i="1" dirty="0">
                  <a:solidFill>
                    <a:srgbClr val="FF00FF"/>
                  </a:solidFill>
                </a:rPr>
                <a:t>-</a:t>
              </a:r>
              <a:r>
                <a:rPr lang="kk-KZ" sz="2000" b="1" i="1" dirty="0">
                  <a:solidFill>
                    <a:srgbClr val="FF00FF"/>
                  </a:solidFill>
                </a:rPr>
                <a:t>Денсаулығын бағалауға,салауатты өмір салтын ұстануға тәрбиелеу.</a:t>
              </a:r>
              <a:endParaRPr lang="ru-RU" sz="2000" b="1" i="1" dirty="0">
                <a:solidFill>
                  <a:srgbClr val="FF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j01165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 rot="-1197763">
            <a:off x="901992" y="1057310"/>
            <a:ext cx="3492500" cy="12954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Шаттық</a:t>
            </a:r>
            <a:endParaRPr lang="ru-RU" sz="3600" b="1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шеңбері</a:t>
            </a:r>
            <a:endParaRPr lang="ru-RU" sz="3600" b="1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4763" name="Rectangle 44"/>
          <p:cNvSpPr>
            <a:spLocks noChangeArrowheads="1"/>
          </p:cNvSpPr>
          <p:nvPr/>
        </p:nvSpPr>
        <p:spPr bwMode="auto">
          <a:xfrm>
            <a:off x="1357290" y="3071810"/>
            <a:ext cx="72739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kk-KZ" sz="4000" b="1" i="1" dirty="0">
                <a:solidFill>
                  <a:srgbClr val="CC0000"/>
                </a:solidFill>
                <a:latin typeface="Century Schoolbook" pitchFamily="18" charset="0"/>
                <a:cs typeface="Arial" pitchFamily="34" charset="0"/>
              </a:rPr>
              <a:t>Байлық - байлық емес,</a:t>
            </a:r>
            <a:endParaRPr lang="ru-RU" sz="4000" b="1" i="1" dirty="0">
              <a:solidFill>
                <a:srgbClr val="CC0000"/>
              </a:solidFill>
              <a:latin typeface="Century Schoolbook" pitchFamily="18" charset="0"/>
              <a:cs typeface="Arial" pitchFamily="34" charset="0"/>
            </a:endParaRPr>
          </a:p>
          <a:p>
            <a:pPr algn="l"/>
            <a:r>
              <a:rPr lang="kk-KZ" sz="4000" b="1" i="1" dirty="0">
                <a:solidFill>
                  <a:srgbClr val="CC0000"/>
                </a:solidFill>
                <a:latin typeface="Century Schoolbook" pitchFamily="18" charset="0"/>
                <a:cs typeface="Arial" pitchFamily="34" charset="0"/>
              </a:rPr>
              <a:t>Бар байлығым-денсаулық</a:t>
            </a:r>
            <a:endParaRPr lang="ru-RU" sz="4000" b="1" i="1" dirty="0">
              <a:solidFill>
                <a:srgbClr val="CC0000"/>
              </a:solidFill>
              <a:latin typeface="Century Schoolbook" pitchFamily="18" charset="0"/>
              <a:cs typeface="Arial" pitchFamily="34" charset="0"/>
            </a:endParaRPr>
          </a:p>
          <a:p>
            <a:pPr algn="l"/>
            <a:r>
              <a:rPr lang="kk-KZ" sz="4000" b="1" i="1" dirty="0">
                <a:solidFill>
                  <a:srgbClr val="CC0000"/>
                </a:solidFill>
                <a:latin typeface="Century Schoolbook" pitchFamily="18" charset="0"/>
                <a:cs typeface="Arial" pitchFamily="34" charset="0"/>
              </a:rPr>
              <a:t>Бар өмірім – денсаулық! </a:t>
            </a:r>
            <a:endParaRPr lang="ru-RU" sz="4000" b="1" i="1" dirty="0">
              <a:solidFill>
                <a:srgbClr val="CC0000"/>
              </a:solidFill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0" descr="images (3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85992"/>
            <a:ext cx="228601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0721" name="Рисунок 1" descr="images (3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00306"/>
            <a:ext cx="2024062" cy="139065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4171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86116" y="0"/>
            <a:ext cx="124906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/>
            <a:r>
              <a:rPr lang="kk-KZ" sz="16600" dirty="0" smtClean="0">
                <a:latin typeface="Times New Roman" pitchFamily="18" charset="0"/>
                <a:cs typeface="Times New Roman" pitchFamily="18" charset="0"/>
              </a:rPr>
              <a:t>,,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286116" y="1428736"/>
            <a:ext cx="5857884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kumimoji="0" lang="kk-KZ" sz="1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143040" y="0"/>
            <a:ext cx="307900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600" dirty="0" smtClean="0">
                <a:latin typeface="Times New Roman" pitchFamily="18" charset="0"/>
                <a:cs typeface="Times New Roman" pitchFamily="18" charset="0"/>
              </a:rPr>
              <a:t>,,,</a:t>
            </a:r>
            <a:endParaRPr lang="ru-RU" sz="1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1714488"/>
            <a:ext cx="71686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714412" y="0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«Миға шабуыл» 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82594"/>
          </a:xfrm>
        </p:spPr>
        <p:txBody>
          <a:bodyPr/>
          <a:lstStyle/>
          <a:p>
            <a:pPr algn="l"/>
            <a:r>
              <a:rPr lang="kk-KZ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Дәйексөз  (Назар аудар)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857364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«Денсаулық дегеніміз – тек дененің сыртқы бүтіндігі ғана деп қарау ағаттық, жалпы алғанда оны организмнің жан-жақты дамуы мен бүкіл дене қызметтерінің дұрыс жүзеге асырылуы деп ұққан жөн»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50000">
              <a:srgbClr val="FFFF00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0" name="WordArt 70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119813" cy="86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EC0B06"/>
                  </a:solidFill>
                  <a:round/>
                  <a:headEnd/>
                  <a:tailEnd/>
                </a:ln>
                <a:solidFill>
                  <a:srgbClr val="EC0B06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Мәтінмен жұмыс.</a:t>
            </a:r>
            <a:endParaRPr lang="ru-RU" sz="3600" kern="10" dirty="0">
              <a:ln w="12700">
                <a:solidFill>
                  <a:srgbClr val="EC0B06"/>
                </a:solidFill>
                <a:round/>
                <a:headEnd/>
                <a:tailEnd/>
              </a:ln>
              <a:solidFill>
                <a:srgbClr val="EC0B06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519113" y="12160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274" name="WordArt 74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168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Ойлан,достым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Қателіктің арты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өкініш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j02101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6" name="WordArt 6"/>
          <p:cNvSpPr>
            <a:spLocks noChangeArrowheads="1" noChangeShapeType="1" noTextEdit="1"/>
          </p:cNvSpPr>
          <p:nvPr/>
        </p:nvSpPr>
        <p:spPr bwMode="auto">
          <a:xfrm>
            <a:off x="684213" y="2492375"/>
            <a:ext cx="8208962" cy="201612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solidFill>
                    <a:srgbClr val="EC0B06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Сергіту </a:t>
            </a:r>
          </a:p>
          <a:p>
            <a:pPr algn="ctr"/>
            <a:r>
              <a:rPr lang="ru-RU" sz="2000" b="1" i="1" kern="10">
                <a:ln w="9525">
                  <a:solidFill>
                    <a:srgbClr val="EC0B06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сәті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Plak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18"/>
            <a:ext cx="8695410" cy="49292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j01235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7794" y="-127794"/>
            <a:ext cx="2084388" cy="2339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3" name="Picture 3" descr="j01235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2600"/>
            <a:ext cx="2284413" cy="256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4" name="Picture 4" descr="j01235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80288" y="0"/>
            <a:ext cx="1763712" cy="3221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5" name="Picture 5" descr="j01235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68344" y="4782344"/>
            <a:ext cx="1955800" cy="2195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785794"/>
            <a:ext cx="4638675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476375" y="4076700"/>
            <a:ext cx="6248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k-KZ" b="1" dirty="0">
                <a:solidFill>
                  <a:srgbClr val="EC0B06"/>
                </a:solidFill>
              </a:rPr>
              <a:t>Салауатты өмір салтын ынталандыру – әрқайсысымыздың дене тәрбиесімен  айналысуымызға, дұрыс тамақтануымызға, есірткілерді, темекі, алкогольді тұтынуды қойып, тазалық пен санитария шараларын сақтауымызға және т.с. бағытталған.</a:t>
            </a:r>
            <a:endParaRPr lang="ru-RU" b="1" dirty="0">
              <a:solidFill>
                <a:srgbClr val="EC0B06"/>
              </a:solidFill>
            </a:endParaRPr>
          </a:p>
          <a:p>
            <a:pPr algn="ctr"/>
            <a:r>
              <a:rPr lang="kk-KZ" b="1" i="1" dirty="0"/>
              <a:t>                                                                Н. Ә. Назарбаев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1733</TotalTime>
  <Words>279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Дәйексөз  (Назар аудар) </vt:lpstr>
      <vt:lpstr>Слайд 6</vt:lpstr>
      <vt:lpstr>Слайд 7</vt:lpstr>
      <vt:lpstr>Слайд 8</vt:lpstr>
      <vt:lpstr>Слайд 9</vt:lpstr>
      <vt:lpstr>Слайд 10</vt:lpstr>
      <vt:lpstr>Тыныштық сәті  </vt:lpstr>
      <vt:lpstr>Шығармашылық жұмыс.</vt:lpstr>
      <vt:lpstr>Үйге тапсырма</vt:lpstr>
      <vt:lpstr>Слайд 14</vt:lpstr>
    </vt:vector>
  </TitlesOfParts>
  <Company>*****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*****</dc:creator>
  <cp:lastModifiedBy> </cp:lastModifiedBy>
  <cp:revision>104</cp:revision>
  <dcterms:created xsi:type="dcterms:W3CDTF">2011-04-04T09:16:28Z</dcterms:created>
  <dcterms:modified xsi:type="dcterms:W3CDTF">2013-09-17T10:51:13Z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486838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