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65" r:id="rId2"/>
    <p:sldId id="299" r:id="rId3"/>
    <p:sldId id="293" r:id="rId4"/>
    <p:sldId id="305" r:id="rId5"/>
    <p:sldId id="306" r:id="rId6"/>
    <p:sldId id="280" r:id="rId7"/>
    <p:sldId id="294" r:id="rId8"/>
    <p:sldId id="298" r:id="rId9"/>
    <p:sldId id="290" r:id="rId10"/>
    <p:sldId id="296" r:id="rId11"/>
    <p:sldId id="307" r:id="rId12"/>
    <p:sldId id="300" r:id="rId13"/>
    <p:sldId id="301" r:id="rId14"/>
    <p:sldId id="304" r:id="rId15"/>
  </p:sldIdLst>
  <p:sldSz cx="9144000" cy="6858000" type="screen4x3"/>
  <p:notesSz cx="6815138" cy="9942513"/>
  <p:defaultTextStyle>
    <a:defPPr>
      <a:defRPr lang="ru-RU"/>
    </a:defPPr>
    <a:lvl1pPr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FF"/>
    <a:srgbClr val="0000FF"/>
    <a:srgbClr val="009900"/>
    <a:srgbClr val="FFFF99"/>
    <a:srgbClr val="CC00FF"/>
    <a:srgbClr val="CC66FF"/>
    <a:srgbClr val="FF0000"/>
    <a:srgbClr val="66FF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339" autoAdjust="0"/>
    <p:restoredTop sz="99244" autoAdjust="0"/>
  </p:normalViewPr>
  <p:slideViewPr>
    <p:cSldViewPr>
      <p:cViewPr varScale="1">
        <p:scale>
          <a:sx n="107" d="100"/>
          <a:sy n="107" d="100"/>
        </p:scale>
        <p:origin x="-96" y="-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275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/>
            </a:lvl1pPr>
          </a:lstStyle>
          <a:p>
            <a:endParaRPr lang="ru-RU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60800" y="0"/>
            <a:ext cx="295275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fld id="{E8DE1552-BB0C-463C-BB55-84526CB98A81}" type="datetimeFigureOut">
              <a:rPr lang="ru-RU"/>
              <a:pPr/>
              <a:t>17.09.2013</a:t>
            </a:fld>
            <a:endParaRPr lang="ru-RU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3925" y="746125"/>
            <a:ext cx="4968875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378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22813"/>
            <a:ext cx="5453062" cy="4473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78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4038"/>
            <a:ext cx="295275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/>
            </a:lvl1pPr>
          </a:lstStyle>
          <a:p>
            <a:endParaRPr lang="ru-RU"/>
          </a:p>
        </p:txBody>
      </p:sp>
      <p:sp>
        <p:nvSpPr>
          <p:cNvPr id="378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0800" y="9444038"/>
            <a:ext cx="295275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fld id="{D77DB2D7-F309-4DAB-B7B5-5C869AD300FA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540929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F69C4B-2B43-4437-BDF0-1DA9FC854D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545816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0FCEC1-78EE-4708-A006-642AE711D5D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71535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382CCE-9370-4C80-A80D-F5843EA2643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9226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55FE41-58EF-421D-B65E-84CDABB324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70487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5346C8-3F7B-4BCE-A3CC-05D44DDA57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14377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6EBA19-B01E-4EA4-9F12-2CA73CCA9C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240508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815BEF-C096-4B29-A44D-86FE747C38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85960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AC98C2-9C2F-4F82-B67C-E19DB86DA0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372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8EEF1F-3C3D-487C-9ABB-B28624D8089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78241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1DD19C-E53B-45C2-B833-E6057A2E9A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296543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78A8B7-37D3-400F-B3FB-D965DA1433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711800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F1462B31-02BB-425D-AD8A-FCB176A8E94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6"/>
          <p:cNvSpPr>
            <a:spLocks noChangeArrowheads="1"/>
          </p:cNvSpPr>
          <p:nvPr/>
        </p:nvSpPr>
        <p:spPr bwMode="auto">
          <a:xfrm>
            <a:off x="6864350" y="2389188"/>
            <a:ext cx="2476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l"/>
            <a:r>
              <a:rPr lang="kk-KZ"/>
              <a:t> </a:t>
            </a:r>
            <a:endParaRPr lang="ru-RU"/>
          </a:p>
        </p:txBody>
      </p:sp>
      <p:sp>
        <p:nvSpPr>
          <p:cNvPr id="11274" name="WordArt 10"/>
          <p:cNvSpPr>
            <a:spLocks noChangeArrowheads="1" noChangeShapeType="1" noTextEdit="1"/>
          </p:cNvSpPr>
          <p:nvPr/>
        </p:nvSpPr>
        <p:spPr bwMode="auto">
          <a:xfrm rot="-504753">
            <a:off x="1755755" y="1783800"/>
            <a:ext cx="6048375" cy="2962275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0"/>
                <a:gd name="adj2" fmla="val 0"/>
              </a:avLst>
            </a:prstTxWarp>
          </a:bodyPr>
          <a:lstStyle/>
          <a:p>
            <a:pPr algn="ctr"/>
            <a:r>
              <a:rPr lang="ru-RU" sz="3200" b="1" i="1" kern="10" dirty="0" err="1">
                <a:ln w="9525">
                  <a:solidFill>
                    <a:srgbClr val="EC0B06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accent2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Салауаттылық</a:t>
            </a:r>
            <a:endParaRPr lang="ru-RU" sz="3200" b="1" i="1" kern="10" dirty="0">
              <a:ln w="9525">
                <a:solidFill>
                  <a:srgbClr val="EC0B06"/>
                </a:solidFill>
                <a:round/>
                <a:headEnd/>
                <a:tailEnd/>
              </a:ln>
              <a:gradFill rotWithShape="1">
                <a:gsLst>
                  <a:gs pos="0">
                    <a:schemeClr val="accent2"/>
                  </a:gs>
                  <a:gs pos="100000">
                    <a:srgbClr val="009999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C0C0C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/>
            <a:r>
              <a:rPr lang="ru-RU" sz="3200" b="1" i="1" kern="10" dirty="0" err="1">
                <a:ln w="9525">
                  <a:solidFill>
                    <a:srgbClr val="EC0B06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accent2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өмір негізі</a:t>
            </a:r>
            <a:r>
              <a:rPr lang="ru-RU" sz="3200" b="1" i="1" kern="10" dirty="0">
                <a:ln w="9525">
                  <a:solidFill>
                    <a:srgbClr val="EC0B06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accent2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.</a:t>
            </a:r>
          </a:p>
        </p:txBody>
      </p:sp>
      <p:sp>
        <p:nvSpPr>
          <p:cNvPr id="11275" name="Text Box 11"/>
          <p:cNvSpPr txBox="1">
            <a:spLocks noChangeArrowheads="1"/>
          </p:cNvSpPr>
          <p:nvPr/>
        </p:nvSpPr>
        <p:spPr bwMode="auto">
          <a:xfrm>
            <a:off x="6804025" y="765175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ru-RU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5" name="WordArt 7"/>
          <p:cNvSpPr>
            <a:spLocks noChangeArrowheads="1" noChangeShapeType="1" noTextEdit="1"/>
          </p:cNvSpPr>
          <p:nvPr/>
        </p:nvSpPr>
        <p:spPr bwMode="auto">
          <a:xfrm rot="430217">
            <a:off x="4525963" y="1052513"/>
            <a:ext cx="4618037" cy="533400"/>
          </a:xfrm>
          <a:prstGeom prst="rect">
            <a:avLst/>
          </a:prstGeom>
          <a:extLst>
            <a:ext uri="{AF507438-7753-43E0-B8FC-AC1667EBCBE1}">
              <a14:hiddenEffects xmlns="" xmlns:a14="http://schemas.microsoft.com/office/drawing/2010/main">
                <a:effectLst/>
              </a14:hiddenEffects>
            </a:ext>
          </a:extLst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/>
            <a:r>
              <a:rPr lang="ru-RU" sz="3600" b="1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Ойланайық,</a:t>
            </a:r>
            <a:endParaRPr lang="ru-RU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600" b="1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пікірлесейік</a:t>
            </a:r>
            <a:r>
              <a:rPr lang="ru-RU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!</a:t>
            </a:r>
          </a:p>
        </p:txBody>
      </p:sp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0" y="0"/>
            <a:ext cx="8643966" cy="66248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524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Lucida Sans Unicode" pitchFamily="34" charset="0"/>
              <a:cs typeface="Times New Roman" pitchFamily="18" charset="0"/>
            </a:endParaRPr>
          </a:p>
          <a:p>
            <a:pPr marL="0" marR="0" lvl="0" indent="2524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kk-KZ" sz="1400" dirty="0" smtClean="0">
              <a:latin typeface="Times New Roman" pitchFamily="18" charset="0"/>
              <a:ea typeface="Lucida Sans Unicode" pitchFamily="34" charset="0"/>
              <a:cs typeface="Times New Roman" pitchFamily="18" charset="0"/>
            </a:endParaRPr>
          </a:p>
          <a:p>
            <a:pPr marL="0" marR="0" lvl="0" indent="2524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Lucida Sans Unicode" pitchFamily="34" charset="0"/>
              <a:cs typeface="Times New Roman" pitchFamily="18" charset="0"/>
            </a:endParaRPr>
          </a:p>
          <a:p>
            <a:pPr marL="0" marR="0" lvl="0" indent="2524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kk-KZ" sz="1400" dirty="0" smtClean="0">
              <a:latin typeface="Times New Roman" pitchFamily="18" charset="0"/>
              <a:ea typeface="Lucida Sans Unicode" pitchFamily="34" charset="0"/>
              <a:cs typeface="Times New Roman" pitchFamily="18" charset="0"/>
            </a:endParaRPr>
          </a:p>
          <a:p>
            <a:pPr marL="0" marR="0" lvl="0" indent="2524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Lucida Sans Unicode" pitchFamily="34" charset="0"/>
              <a:cs typeface="Times New Roman" pitchFamily="18" charset="0"/>
            </a:endParaRPr>
          </a:p>
          <a:p>
            <a:pPr marL="0" marR="0" lvl="0" indent="2524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kk-KZ" sz="1400" dirty="0" smtClean="0">
              <a:latin typeface="Times New Roman" pitchFamily="18" charset="0"/>
              <a:ea typeface="Lucida Sans Unicode" pitchFamily="34" charset="0"/>
              <a:cs typeface="Times New Roman" pitchFamily="18" charset="0"/>
            </a:endParaRPr>
          </a:p>
          <a:p>
            <a:pPr marL="0" marR="0" lvl="0" indent="2524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Lucida Sans Unicode" pitchFamily="34" charset="0"/>
              <a:cs typeface="Times New Roman" pitchFamily="18" charset="0"/>
            </a:endParaRPr>
          </a:p>
          <a:p>
            <a:pPr marL="0" marR="0" lvl="0" indent="2524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kk-KZ" sz="1400" dirty="0" smtClean="0">
              <a:latin typeface="Times New Roman" pitchFamily="18" charset="0"/>
              <a:ea typeface="Lucida Sans Unicode" pitchFamily="34" charset="0"/>
              <a:cs typeface="Times New Roman" pitchFamily="18" charset="0"/>
            </a:endParaRPr>
          </a:p>
          <a:p>
            <a:pPr marL="0" marR="0" lvl="0" indent="2524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Lucida Sans Unicode" pitchFamily="34" charset="0"/>
              <a:cs typeface="Times New Roman" pitchFamily="18" charset="0"/>
            </a:endParaRPr>
          </a:p>
          <a:p>
            <a:pPr marL="0" marR="0" lvl="0" indent="2524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kk-KZ" sz="1400" dirty="0" smtClean="0">
              <a:latin typeface="Times New Roman" pitchFamily="18" charset="0"/>
              <a:ea typeface="Lucida Sans Unicode" pitchFamily="34" charset="0"/>
              <a:cs typeface="Times New Roman" pitchFamily="18" charset="0"/>
            </a:endParaRPr>
          </a:p>
          <a:p>
            <a:pPr marL="0" marR="0" lvl="0" indent="2524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Lucida Sans Unicode" pitchFamily="34" charset="0"/>
              <a:cs typeface="Times New Roman" pitchFamily="18" charset="0"/>
            </a:endParaRPr>
          </a:p>
          <a:p>
            <a:pPr marL="0" marR="0" lvl="0" indent="2524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kk-KZ" dirty="0" smtClean="0">
              <a:latin typeface="Times New Roman" pitchFamily="18" charset="0"/>
              <a:ea typeface="Lucida Sans Unicode" pitchFamily="34" charset="0"/>
              <a:cs typeface="Times New Roman" pitchFamily="18" charset="0"/>
            </a:endParaRPr>
          </a:p>
          <a:p>
            <a:pPr marL="0" marR="0" lvl="0" indent="2524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Lucida Sans Unicode" pitchFamily="34" charset="0"/>
              <a:cs typeface="Times New Roman" pitchFamily="18" charset="0"/>
            </a:endParaRPr>
          </a:p>
          <a:p>
            <a:pPr marL="0" marR="0" lvl="0" indent="2524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kk-KZ" dirty="0" smtClean="0">
              <a:latin typeface="Times New Roman" pitchFamily="18" charset="0"/>
              <a:ea typeface="Lucida Sans Unicode" pitchFamily="34" charset="0"/>
              <a:cs typeface="Times New Roman" pitchFamily="18" charset="0"/>
            </a:endParaRPr>
          </a:p>
          <a:p>
            <a:pPr marL="0" marR="0" lvl="0" indent="2524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Lucida Sans Unicode" pitchFamily="34" charset="0"/>
                <a:cs typeface="Times New Roman" pitchFamily="18" charset="0"/>
              </a:rPr>
              <a:t>– </a:t>
            </a: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Lucida Sans Unicode" pitchFamily="34" charset="0"/>
                <a:cs typeface="Times New Roman" pitchFamily="18" charset="0"/>
              </a:rPr>
              <a:t>Мен салауатты оқушымын, өйткені    __________________.</a:t>
            </a:r>
          </a:p>
          <a:p>
            <a:pPr marL="0" marR="0" lvl="0" indent="2524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524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Lucida Sans Unicode" pitchFamily="34" charset="0"/>
                <a:cs typeface="Times New Roman" pitchFamily="18" charset="0"/>
              </a:rPr>
              <a:t>– Мен салауатты оқушымын, өйткені   _____________________.</a:t>
            </a:r>
          </a:p>
          <a:p>
            <a:pPr marL="0" marR="0" lvl="0" indent="2524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524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Lucida Sans Unicode" pitchFamily="34" charset="0"/>
                <a:cs typeface="Times New Roman" pitchFamily="18" charset="0"/>
              </a:rPr>
              <a:t>– Мен салауатты оқушымын, өйткені _____________________.</a:t>
            </a:r>
          </a:p>
          <a:p>
            <a:pPr marL="0" marR="0" lvl="0" indent="2524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524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Lucida Sans Unicode" pitchFamily="34" charset="0"/>
                <a:cs typeface="Times New Roman" pitchFamily="18" charset="0"/>
              </a:rPr>
              <a:t>– Мен салауатты оқушымын, өйткені _____________________. </a:t>
            </a:r>
          </a:p>
          <a:p>
            <a:pPr marL="0" marR="0" lvl="0" indent="2524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524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Lucida Sans Unicode" pitchFamily="34" charset="0"/>
                <a:cs typeface="Times New Roman" pitchFamily="18" charset="0"/>
              </a:rPr>
              <a:t>– Мен салауатты оқушымын, өйткені _____________________.</a:t>
            </a:r>
          </a:p>
          <a:p>
            <a:pPr marL="0" marR="0" lvl="0" indent="2524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524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Lucida Sans Unicode" pitchFamily="34" charset="0"/>
                <a:cs typeface="Times New Roman" pitchFamily="18" charset="0"/>
              </a:rPr>
              <a:t>– Мен салауатты  оқушымын, өйткені ________________________.</a:t>
            </a:r>
            <a:endParaRPr kumimoji="0" lang="ru-RU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524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Lucida Sans Unicode" pitchFamily="34" charset="0"/>
                <a:cs typeface="Times New Roman" pitchFamily="18" charset="0"/>
              </a:rPr>
              <a:t>– Мен салауатты оқушымын, өйткені ______________________.</a:t>
            </a:r>
            <a:endParaRPr kumimoji="0" lang="ru-RU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524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Lucida Sans Unicode" pitchFamily="34" charset="0"/>
                <a:cs typeface="Times New Roman" pitchFamily="18" charset="0"/>
              </a:rPr>
              <a:t>– Мен салауатты оқушымын, өйткені ______________________</a:t>
            </a:r>
            <a:endParaRPr kumimoji="0" lang="kk-KZ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8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27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7290" y="2928934"/>
            <a:ext cx="8229600" cy="846158"/>
          </a:xfrm>
        </p:spPr>
        <p:txBody>
          <a:bodyPr/>
          <a:lstStyle/>
          <a:p>
            <a:pPr algn="l"/>
            <a:r>
              <a:rPr lang="kk-KZ" sz="54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Тыныштық сәті</a:t>
            </a:r>
            <a:r>
              <a:rPr lang="kk-KZ" sz="54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Picture 6" descr="64055435_0227873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7884" y="0"/>
            <a:ext cx="2326116" cy="357187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5" descr="64055435_02278731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3124615" cy="307181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27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 smtClean="0">
                <a:solidFill>
                  <a:srgbClr val="FF0000"/>
                </a:solidFill>
              </a:rPr>
              <a:t>Шығармашылық жұмыс.</a:t>
            </a:r>
            <a:endParaRPr lang="ru-RU" b="1" dirty="0" smtClean="0">
              <a:solidFill>
                <a:srgbClr val="FF0000"/>
              </a:solidFill>
            </a:endParaRPr>
          </a:p>
        </p:txBody>
      </p:sp>
      <p:sp>
        <p:nvSpPr>
          <p:cNvPr id="84997" name="Rectangle 5"/>
          <p:cNvSpPr>
            <a:spLocks noChangeArrowheads="1"/>
          </p:cNvSpPr>
          <p:nvPr/>
        </p:nvSpPr>
        <p:spPr bwMode="auto">
          <a:xfrm>
            <a:off x="684213" y="1557338"/>
            <a:ext cx="3600450" cy="4681537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l"/>
            <a:r>
              <a:rPr lang="kk-KZ" b="1">
                <a:solidFill>
                  <a:srgbClr val="0000FF"/>
                </a:solidFill>
              </a:rPr>
              <a:t> </a:t>
            </a:r>
            <a:endParaRPr lang="ru-RU" b="1">
              <a:solidFill>
                <a:srgbClr val="0000FF"/>
              </a:solidFill>
            </a:endParaRPr>
          </a:p>
        </p:txBody>
      </p:sp>
      <p:sp>
        <p:nvSpPr>
          <p:cNvPr id="84998" name="Rectangle 6"/>
          <p:cNvSpPr>
            <a:spLocks noChangeArrowheads="1"/>
          </p:cNvSpPr>
          <p:nvPr/>
        </p:nvSpPr>
        <p:spPr bwMode="auto">
          <a:xfrm>
            <a:off x="4429124" y="1571612"/>
            <a:ext cx="3529012" cy="4681537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kk-KZ" sz="3600" i="1" dirty="0" smtClean="0">
                <a:latin typeface="Times New Roman" pitchFamily="18" charset="0"/>
                <a:ea typeface="Lucida Sans Unicode" pitchFamily="34" charset="0"/>
                <a:cs typeface="Times New Roman" pitchFamily="18" charset="0"/>
              </a:rPr>
              <a:t>“</a:t>
            </a:r>
            <a:r>
              <a:rPr lang="kk-KZ" sz="3600" b="1" i="1" dirty="0" smtClean="0">
                <a:latin typeface="Times New Roman" pitchFamily="18" charset="0"/>
                <a:ea typeface="Lucida Sans Unicode" pitchFamily="34" charset="0"/>
                <a:cs typeface="Times New Roman" pitchFamily="18" charset="0"/>
              </a:rPr>
              <a:t>Ұлықпан </a:t>
            </a:r>
          </a:p>
          <a:p>
            <a:pPr algn="ctr"/>
            <a:r>
              <a:rPr lang="kk-KZ" sz="3600" b="1" i="1" dirty="0" smtClean="0">
                <a:latin typeface="Times New Roman" pitchFamily="18" charset="0"/>
                <a:ea typeface="Lucida Sans Unicode" pitchFamily="34" charset="0"/>
                <a:cs typeface="Times New Roman" pitchFamily="18" charset="0"/>
              </a:rPr>
              <a:t>хакімнің</a:t>
            </a:r>
          </a:p>
          <a:p>
            <a:pPr algn="ctr"/>
            <a:r>
              <a:rPr lang="kk-KZ" sz="3600" b="1" i="1" dirty="0" smtClean="0">
                <a:latin typeface="Times New Roman" pitchFamily="18" charset="0"/>
                <a:ea typeface="Lucida Sans Unicode" pitchFamily="34" charset="0"/>
                <a:cs typeface="Times New Roman" pitchFamily="18" charset="0"/>
              </a:rPr>
              <a:t> жеті өсиеті</a:t>
            </a:r>
            <a:r>
              <a:rPr lang="kk-KZ" sz="3600" i="1" dirty="0" smtClean="0">
                <a:latin typeface="Times New Roman" pitchFamily="18" charset="0"/>
                <a:ea typeface="Lucida Sans Unicode" pitchFamily="34" charset="0"/>
                <a:cs typeface="Times New Roman" pitchFamily="18" charset="0"/>
              </a:rPr>
              <a:t>”</a:t>
            </a:r>
            <a:endParaRPr lang="ru-RU" sz="3600" b="1" i="1" dirty="0">
              <a:solidFill>
                <a:srgbClr val="0000FF"/>
              </a:solidFill>
            </a:endParaRPr>
          </a:p>
        </p:txBody>
      </p:sp>
      <p:sp>
        <p:nvSpPr>
          <p:cNvPr id="84999" name="WordArt 7"/>
          <p:cNvSpPr>
            <a:spLocks noChangeArrowheads="1" noChangeShapeType="1" noTextEdit="1"/>
          </p:cNvSpPr>
          <p:nvPr/>
        </p:nvSpPr>
        <p:spPr bwMode="auto">
          <a:xfrm>
            <a:off x="1042988" y="1700213"/>
            <a:ext cx="2808287" cy="936625"/>
          </a:xfrm>
          <a:prstGeom prst="rect">
            <a:avLst/>
          </a:prstGeom>
          <a:extLst>
            <a:ext uri="{AF507438-7753-43E0-B8FC-AC1667EBCBE1}">
              <a14:hiddenEffects xmlns=""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CanDown">
              <a:avLst>
                <a:gd name="adj" fmla="val 33333"/>
              </a:avLst>
            </a:prstTxWarp>
          </a:bodyPr>
          <a:lstStyle/>
          <a:p>
            <a:pPr algn="ctr"/>
            <a:r>
              <a:rPr lang="ru-RU" sz="3600" b="1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Сахналау</a:t>
            </a:r>
            <a:endParaRPr lang="ru-RU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0" y="0"/>
            <a:ext cx="52963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524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Lucida Sans Unicode" pitchFamily="34" charset="0"/>
                <a:cs typeface="Times New Roman" pitchFamily="18" charset="0"/>
              </a:rPr>
              <a:t>»</a:t>
            </a:r>
            <a:endParaRPr kumimoji="0" lang="kk-K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84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99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C9FCB"/>
            </a:gs>
            <a:gs pos="13000">
              <a:srgbClr val="F8B049"/>
            </a:gs>
            <a:gs pos="21001">
              <a:srgbClr val="F8B049"/>
            </a:gs>
            <a:gs pos="63000">
              <a:srgbClr val="FEE7F2"/>
            </a:gs>
            <a:gs pos="67000">
              <a:srgbClr val="F952A0"/>
            </a:gs>
            <a:gs pos="69000">
              <a:srgbClr val="C50849"/>
            </a:gs>
            <a:gs pos="82001">
              <a:srgbClr val="B43E85"/>
            </a:gs>
            <a:gs pos="100000">
              <a:srgbClr val="F8B049"/>
            </a:gs>
          </a:gsLst>
          <a:lin ang="27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kk-KZ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Үйге тапсырма</a:t>
            </a:r>
            <a:endParaRPr lang="ru-RU" b="1" i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714488"/>
            <a:ext cx="8748712" cy="4525962"/>
          </a:xfrm>
        </p:spPr>
        <p:txBody>
          <a:bodyPr/>
          <a:lstStyle/>
          <a:p>
            <a:pPr algn="just">
              <a:buFontTx/>
              <a:buNone/>
            </a:pPr>
            <a:r>
              <a:rPr lang="kk-KZ" sz="4400" b="1" dirty="0" smtClean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  “Дені сау адам </a:t>
            </a:r>
            <a:r>
              <a:rPr lang="en-US" sz="4400" b="1" dirty="0" smtClean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sz="4400" b="1" dirty="0" smtClean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табиғаттың </a:t>
            </a:r>
          </a:p>
          <a:p>
            <a:pPr algn="just">
              <a:buFontTx/>
              <a:buNone/>
            </a:pPr>
            <a:r>
              <a:rPr lang="kk-KZ" sz="4400" b="1" dirty="0" smtClean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ең қымбат жемісі”</a:t>
            </a:r>
            <a:endParaRPr lang="ru-RU" sz="4400" b="1" dirty="0" smtClean="0">
              <a:solidFill>
                <a:srgbClr val="66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88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8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88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6" grpId="0"/>
      <p:bldP spid="88067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40" name="WordArt 4"/>
          <p:cNvSpPr>
            <a:spLocks noChangeArrowheads="1" noChangeShapeType="1" noTextEdit="1"/>
          </p:cNvSpPr>
          <p:nvPr/>
        </p:nvSpPr>
        <p:spPr bwMode="auto">
          <a:xfrm>
            <a:off x="1187450" y="260350"/>
            <a:ext cx="6769100" cy="504825"/>
          </a:xfrm>
          <a:prstGeom prst="rect">
            <a:avLst/>
          </a:prstGeom>
          <a:extLst>
            <a:ext uri="{AF507438-7753-43E0-B8FC-AC1667EBCBE1}">
              <a14:hiddenEffects xmlns="" xmlns:a14="http://schemas.microsoft.com/office/drawing/2010/main">
                <a:effectLst/>
              </a14:hiddenEffects>
            </a:ext>
          </a:extLst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Жүректен жүрекке...</a:t>
            </a:r>
          </a:p>
        </p:txBody>
      </p:sp>
      <p:sp>
        <p:nvSpPr>
          <p:cNvPr id="91141" name="AutoShape 5"/>
          <p:cNvSpPr>
            <a:spLocks noChangeArrowheads="1"/>
          </p:cNvSpPr>
          <p:nvPr/>
        </p:nvSpPr>
        <p:spPr bwMode="auto">
          <a:xfrm>
            <a:off x="2700338" y="1557338"/>
            <a:ext cx="3024187" cy="2879725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kk-KZ">
                <a:solidFill>
                  <a:schemeClr val="bg1"/>
                </a:solidFill>
              </a:rPr>
              <a:t>«</a:t>
            </a:r>
            <a:r>
              <a:rPr lang="kk-KZ" b="1">
                <a:solidFill>
                  <a:schemeClr val="bg1"/>
                </a:solidFill>
              </a:rPr>
              <a:t>Денсаулығыңды </a:t>
            </a:r>
          </a:p>
          <a:p>
            <a:pPr algn="ctr"/>
            <a:r>
              <a:rPr lang="kk-KZ" b="1">
                <a:solidFill>
                  <a:schemeClr val="bg1"/>
                </a:solidFill>
              </a:rPr>
              <a:t>сақта, өйткені</a:t>
            </a:r>
            <a:r>
              <a:rPr lang="kk-KZ"/>
              <a:t> </a:t>
            </a:r>
            <a:endParaRPr lang="ru-RU"/>
          </a:p>
        </p:txBody>
      </p:sp>
      <p:sp>
        <p:nvSpPr>
          <p:cNvPr id="91142" name="AutoShape 6"/>
          <p:cNvSpPr>
            <a:spLocks noChangeArrowheads="1"/>
          </p:cNvSpPr>
          <p:nvPr/>
        </p:nvSpPr>
        <p:spPr bwMode="auto">
          <a:xfrm rot="357827">
            <a:off x="0" y="2565400"/>
            <a:ext cx="1800225" cy="2087563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/>
            <a:r>
              <a:rPr lang="kk-KZ" b="1" dirty="0">
                <a:solidFill>
                  <a:srgbClr val="FF0000"/>
                </a:solidFill>
              </a:rPr>
              <a:t>Қоршаған</a:t>
            </a:r>
          </a:p>
          <a:p>
            <a:pPr marL="342900" indent="-342900" algn="ctr"/>
            <a:r>
              <a:rPr lang="kk-KZ" b="1" dirty="0">
                <a:solidFill>
                  <a:srgbClr val="FF0000"/>
                </a:solidFill>
              </a:rPr>
              <a:t>ортаң </a:t>
            </a:r>
            <a:r>
              <a:rPr lang="kk-KZ" b="1" dirty="0" smtClean="0">
                <a:solidFill>
                  <a:srgbClr val="FF0000"/>
                </a:solidFill>
              </a:rPr>
              <a:t>үшін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91143" name="AutoShape 7"/>
          <p:cNvSpPr>
            <a:spLocks noChangeArrowheads="1"/>
          </p:cNvSpPr>
          <p:nvPr/>
        </p:nvSpPr>
        <p:spPr bwMode="auto">
          <a:xfrm rot="833680">
            <a:off x="6011863" y="692150"/>
            <a:ext cx="2009775" cy="2181225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/>
            <a:r>
              <a:rPr lang="kk-KZ" b="1">
                <a:solidFill>
                  <a:srgbClr val="FF0000"/>
                </a:solidFill>
              </a:rPr>
              <a:t>Өмірің мәнді</a:t>
            </a:r>
          </a:p>
          <a:p>
            <a:pPr marL="342900" indent="-342900" algn="ctr"/>
            <a:r>
              <a:rPr lang="kk-KZ" b="1">
                <a:solidFill>
                  <a:srgbClr val="FF0000"/>
                </a:solidFill>
              </a:rPr>
              <a:t>болу</a:t>
            </a:r>
            <a:r>
              <a:rPr lang="kk-KZ"/>
              <a:t> </a:t>
            </a:r>
            <a:r>
              <a:rPr lang="kk-KZ" b="1">
                <a:solidFill>
                  <a:srgbClr val="FF0000"/>
                </a:solidFill>
              </a:rPr>
              <a:t>үшін</a:t>
            </a:r>
            <a:endParaRPr lang="ru-RU" b="1">
              <a:solidFill>
                <a:srgbClr val="FF0000"/>
              </a:solidFill>
            </a:endParaRPr>
          </a:p>
        </p:txBody>
      </p:sp>
      <p:sp>
        <p:nvSpPr>
          <p:cNvPr id="91146" name="AutoShape 10"/>
          <p:cNvSpPr>
            <a:spLocks noChangeArrowheads="1"/>
          </p:cNvSpPr>
          <p:nvPr/>
        </p:nvSpPr>
        <p:spPr bwMode="auto">
          <a:xfrm rot="1139258">
            <a:off x="7164388" y="2420938"/>
            <a:ext cx="1692275" cy="1871662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/>
            <a:r>
              <a:rPr lang="kk-KZ" b="1" dirty="0">
                <a:solidFill>
                  <a:srgbClr val="FF0000"/>
                </a:solidFill>
              </a:rPr>
              <a:t>Дені </a:t>
            </a:r>
          </a:p>
          <a:p>
            <a:pPr marL="342900" indent="-342900" algn="ctr"/>
            <a:r>
              <a:rPr lang="kk-KZ" b="1" dirty="0">
                <a:solidFill>
                  <a:srgbClr val="FF0000"/>
                </a:solidFill>
              </a:rPr>
              <a:t>сау ұрпақ</a:t>
            </a:r>
          </a:p>
          <a:p>
            <a:pPr marL="342900" indent="-342900" algn="ctr"/>
            <a:r>
              <a:rPr lang="kk-KZ" b="1" dirty="0">
                <a:solidFill>
                  <a:srgbClr val="FF0000"/>
                </a:solidFill>
              </a:rPr>
              <a:t> тәрбиелеу</a:t>
            </a:r>
          </a:p>
          <a:p>
            <a:pPr marL="342900" indent="-342900" algn="ctr"/>
            <a:r>
              <a:rPr lang="kk-KZ" b="1" dirty="0">
                <a:solidFill>
                  <a:srgbClr val="FF0000"/>
                </a:solidFill>
              </a:rPr>
              <a:t> </a:t>
            </a:r>
            <a:r>
              <a:rPr lang="kk-KZ" b="1" dirty="0" smtClean="0">
                <a:solidFill>
                  <a:srgbClr val="FF0000"/>
                </a:solidFill>
              </a:rPr>
              <a:t>үшін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91147" name="AutoShape 11"/>
          <p:cNvSpPr>
            <a:spLocks noChangeArrowheads="1"/>
          </p:cNvSpPr>
          <p:nvPr/>
        </p:nvSpPr>
        <p:spPr bwMode="auto">
          <a:xfrm rot="-192892">
            <a:off x="827088" y="836613"/>
            <a:ext cx="1871662" cy="1944687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/>
            <a:r>
              <a:rPr lang="kk-KZ" b="1" dirty="0" smtClean="0"/>
              <a:t>Отаныңа</a:t>
            </a:r>
          </a:p>
          <a:p>
            <a:pPr marL="342900" indent="-342900" algn="ctr"/>
            <a:r>
              <a:rPr lang="kk-KZ" b="1" dirty="0" smtClean="0"/>
              <a:t> қызмет </a:t>
            </a:r>
          </a:p>
          <a:p>
            <a:pPr marL="342900" indent="-342900" algn="ctr"/>
            <a:r>
              <a:rPr lang="kk-KZ" b="1" dirty="0" smtClean="0"/>
              <a:t>ету үшін</a:t>
            </a:r>
            <a:endParaRPr lang="ru-RU" dirty="0"/>
          </a:p>
        </p:txBody>
      </p:sp>
      <p:sp>
        <p:nvSpPr>
          <p:cNvPr id="91148" name="AutoShape 12"/>
          <p:cNvSpPr>
            <a:spLocks noChangeArrowheads="1"/>
          </p:cNvSpPr>
          <p:nvPr/>
        </p:nvSpPr>
        <p:spPr bwMode="auto">
          <a:xfrm rot="-244528">
            <a:off x="0" y="4724400"/>
            <a:ext cx="2305050" cy="2133600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/>
            <a:r>
              <a:rPr lang="kk-KZ" b="1" dirty="0" smtClean="0">
                <a:solidFill>
                  <a:srgbClr val="FF0000"/>
                </a:solidFill>
              </a:rPr>
              <a:t>Зерделі </a:t>
            </a:r>
            <a:endParaRPr lang="kk-KZ" b="1" dirty="0">
              <a:solidFill>
                <a:srgbClr val="FF0000"/>
              </a:solidFill>
            </a:endParaRPr>
          </a:p>
          <a:p>
            <a:pPr marL="342900" indent="-342900" algn="ctr"/>
            <a:r>
              <a:rPr lang="kk-KZ" b="1" dirty="0">
                <a:solidFill>
                  <a:srgbClr val="FF0000"/>
                </a:solidFill>
              </a:rPr>
              <a:t>ой шығу </a:t>
            </a:r>
            <a:r>
              <a:rPr lang="kk-KZ" b="1" dirty="0" smtClean="0">
                <a:solidFill>
                  <a:srgbClr val="FF0000"/>
                </a:solidFill>
              </a:rPr>
              <a:t>үшін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91150" name="AutoShape 14"/>
          <p:cNvSpPr>
            <a:spLocks noChangeArrowheads="1"/>
          </p:cNvSpPr>
          <p:nvPr/>
        </p:nvSpPr>
        <p:spPr bwMode="auto">
          <a:xfrm>
            <a:off x="2411413" y="4625975"/>
            <a:ext cx="2232025" cy="2232025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/>
            <a:r>
              <a:rPr lang="kk-KZ" b="1" i="1" dirty="0">
                <a:solidFill>
                  <a:srgbClr val="FF0000"/>
                </a:solidFill>
              </a:rPr>
              <a:t>Дене</a:t>
            </a:r>
          </a:p>
          <a:p>
            <a:pPr marL="342900" indent="-342900" algn="ctr"/>
            <a:r>
              <a:rPr lang="kk-KZ" b="1" i="1" dirty="0">
                <a:solidFill>
                  <a:srgbClr val="FF0000"/>
                </a:solidFill>
              </a:rPr>
              <a:t> бітімің </a:t>
            </a:r>
          </a:p>
          <a:p>
            <a:pPr marL="342900" indent="-342900" algn="ctr"/>
            <a:r>
              <a:rPr lang="kk-KZ" b="1" i="1" dirty="0">
                <a:solidFill>
                  <a:srgbClr val="FF0000"/>
                </a:solidFill>
              </a:rPr>
              <a:t>сұлу </a:t>
            </a:r>
          </a:p>
          <a:p>
            <a:pPr marL="342900" indent="-342900" algn="ctr"/>
            <a:r>
              <a:rPr lang="kk-KZ" b="1" i="1" dirty="0">
                <a:solidFill>
                  <a:srgbClr val="FF0000"/>
                </a:solidFill>
              </a:rPr>
              <a:t>болу </a:t>
            </a:r>
            <a:r>
              <a:rPr lang="kk-KZ" b="1" i="1" dirty="0" smtClean="0">
                <a:solidFill>
                  <a:srgbClr val="FF0000"/>
                </a:solidFill>
              </a:rPr>
              <a:t>үшін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91151" name="AutoShape 15"/>
          <p:cNvSpPr>
            <a:spLocks noChangeArrowheads="1"/>
          </p:cNvSpPr>
          <p:nvPr/>
        </p:nvSpPr>
        <p:spPr bwMode="auto">
          <a:xfrm>
            <a:off x="4643438" y="4554538"/>
            <a:ext cx="2016125" cy="2303462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FFFF99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/>
            <a:r>
              <a:rPr lang="kk-KZ" b="1" i="1" dirty="0">
                <a:solidFill>
                  <a:srgbClr val="FF0000"/>
                </a:solidFill>
              </a:rPr>
              <a:t>Ешқашан </a:t>
            </a:r>
          </a:p>
          <a:p>
            <a:pPr marL="342900" indent="-342900" algn="ctr"/>
            <a:r>
              <a:rPr lang="kk-KZ" b="1" i="1" dirty="0" smtClean="0">
                <a:solidFill>
                  <a:srgbClr val="FF0000"/>
                </a:solidFill>
              </a:rPr>
              <a:t>ауырмау</a:t>
            </a:r>
            <a:endParaRPr lang="kk-KZ" b="1" i="1" dirty="0">
              <a:solidFill>
                <a:srgbClr val="FF0000"/>
              </a:solidFill>
            </a:endParaRPr>
          </a:p>
          <a:p>
            <a:pPr marL="342900" indent="-342900" algn="ctr"/>
            <a:r>
              <a:rPr lang="kk-KZ" b="1" i="1" dirty="0">
                <a:solidFill>
                  <a:srgbClr val="FF0000"/>
                </a:solidFill>
              </a:rPr>
              <a:t> </a:t>
            </a:r>
            <a:r>
              <a:rPr lang="kk-KZ" b="1" i="1" dirty="0" smtClean="0">
                <a:solidFill>
                  <a:srgbClr val="FF0000"/>
                </a:solidFill>
              </a:rPr>
              <a:t>үшін</a:t>
            </a:r>
            <a:r>
              <a:rPr lang="kk-KZ" dirty="0" smtClean="0"/>
              <a:t> </a:t>
            </a:r>
            <a:endParaRPr lang="ru-RU" dirty="0"/>
          </a:p>
        </p:txBody>
      </p:sp>
      <p:sp>
        <p:nvSpPr>
          <p:cNvPr id="91152" name="AutoShape 16"/>
          <p:cNvSpPr>
            <a:spLocks noChangeArrowheads="1"/>
          </p:cNvSpPr>
          <p:nvPr/>
        </p:nvSpPr>
        <p:spPr bwMode="auto">
          <a:xfrm>
            <a:off x="6804025" y="4437063"/>
            <a:ext cx="2339975" cy="2232025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chemeClr val="bg1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/>
            <a:r>
              <a:rPr lang="kk-KZ" b="1" i="1" dirty="0">
                <a:solidFill>
                  <a:srgbClr val="FF0000"/>
                </a:solidFill>
              </a:rPr>
              <a:t>Отан </a:t>
            </a:r>
          </a:p>
          <a:p>
            <a:pPr marL="342900" indent="-342900" algn="ctr"/>
            <a:r>
              <a:rPr lang="kk-KZ" b="1" i="1" dirty="0">
                <a:solidFill>
                  <a:srgbClr val="FF0000"/>
                </a:solidFill>
              </a:rPr>
              <a:t>алдындағы </a:t>
            </a:r>
          </a:p>
          <a:p>
            <a:pPr marL="342900" indent="-342900" algn="ctr"/>
            <a:r>
              <a:rPr lang="kk-KZ" b="1" i="1" dirty="0">
                <a:solidFill>
                  <a:srgbClr val="FF0000"/>
                </a:solidFill>
              </a:rPr>
              <a:t>борышыңды </a:t>
            </a:r>
          </a:p>
          <a:p>
            <a:pPr marL="342900" indent="-342900" algn="ctr"/>
            <a:r>
              <a:rPr lang="kk-KZ" b="1" i="1" dirty="0">
                <a:solidFill>
                  <a:srgbClr val="FF0000"/>
                </a:solidFill>
              </a:rPr>
              <a:t>ақтау </a:t>
            </a:r>
            <a:r>
              <a:rPr lang="kk-KZ" b="1" i="1" dirty="0" smtClean="0">
                <a:solidFill>
                  <a:srgbClr val="FF0000"/>
                </a:solidFill>
              </a:rPr>
              <a:t>үшін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91153" name="Line 17"/>
          <p:cNvSpPr>
            <a:spLocks noChangeShapeType="1"/>
          </p:cNvSpPr>
          <p:nvPr/>
        </p:nvSpPr>
        <p:spPr bwMode="auto">
          <a:xfrm>
            <a:off x="5148263" y="3644900"/>
            <a:ext cx="647700" cy="792163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1154" name="Line 18"/>
          <p:cNvSpPr>
            <a:spLocks noChangeShapeType="1"/>
          </p:cNvSpPr>
          <p:nvPr/>
        </p:nvSpPr>
        <p:spPr bwMode="auto">
          <a:xfrm flipV="1">
            <a:off x="5795963" y="1989138"/>
            <a:ext cx="360362" cy="144462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1155" name="Line 19"/>
          <p:cNvSpPr>
            <a:spLocks noChangeShapeType="1"/>
          </p:cNvSpPr>
          <p:nvPr/>
        </p:nvSpPr>
        <p:spPr bwMode="auto">
          <a:xfrm>
            <a:off x="5508625" y="3141663"/>
            <a:ext cx="1727200" cy="358775"/>
          </a:xfrm>
          <a:prstGeom prst="line">
            <a:avLst/>
          </a:prstGeom>
          <a:noFill/>
          <a:ln w="9525">
            <a:solidFill>
              <a:srgbClr val="0099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1156" name="Line 20"/>
          <p:cNvSpPr>
            <a:spLocks noChangeShapeType="1"/>
          </p:cNvSpPr>
          <p:nvPr/>
        </p:nvSpPr>
        <p:spPr bwMode="auto">
          <a:xfrm flipH="1" flipV="1">
            <a:off x="2411413" y="1916113"/>
            <a:ext cx="215900" cy="144462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1157" name="Line 21"/>
          <p:cNvSpPr>
            <a:spLocks noChangeShapeType="1"/>
          </p:cNvSpPr>
          <p:nvPr/>
        </p:nvSpPr>
        <p:spPr bwMode="auto">
          <a:xfrm flipH="1">
            <a:off x="1763713" y="2924175"/>
            <a:ext cx="1079500" cy="649288"/>
          </a:xfrm>
          <a:prstGeom prst="line">
            <a:avLst/>
          </a:prstGeom>
          <a:noFill/>
          <a:ln w="9525">
            <a:solidFill>
              <a:srgbClr val="3399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1158" name="Line 22"/>
          <p:cNvSpPr>
            <a:spLocks noChangeShapeType="1"/>
          </p:cNvSpPr>
          <p:nvPr/>
        </p:nvSpPr>
        <p:spPr bwMode="auto">
          <a:xfrm flipH="1">
            <a:off x="3203575" y="3933825"/>
            <a:ext cx="504825" cy="503238"/>
          </a:xfrm>
          <a:prstGeom prst="line">
            <a:avLst/>
          </a:prstGeom>
          <a:noFill/>
          <a:ln w="9525">
            <a:solidFill>
              <a:srgbClr val="00FFFF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1159" name="Line 23"/>
          <p:cNvSpPr>
            <a:spLocks noChangeShapeType="1"/>
          </p:cNvSpPr>
          <p:nvPr/>
        </p:nvSpPr>
        <p:spPr bwMode="auto">
          <a:xfrm flipH="1">
            <a:off x="1619250" y="3357563"/>
            <a:ext cx="1728788" cy="1150937"/>
          </a:xfrm>
          <a:prstGeom prst="line">
            <a:avLst/>
          </a:prstGeom>
          <a:noFill/>
          <a:ln w="9525">
            <a:solidFill>
              <a:srgbClr val="66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1160" name="Line 24"/>
          <p:cNvSpPr>
            <a:spLocks noChangeShapeType="1"/>
          </p:cNvSpPr>
          <p:nvPr/>
        </p:nvSpPr>
        <p:spPr bwMode="auto">
          <a:xfrm>
            <a:off x="5508625" y="3357563"/>
            <a:ext cx="1511300" cy="792162"/>
          </a:xfrm>
          <a:prstGeom prst="line">
            <a:avLst/>
          </a:prstGeom>
          <a:noFill/>
          <a:ln w="9525">
            <a:solidFill>
              <a:srgbClr val="CC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898" name="Picture 2" descr="M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11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0899" name="WordArt 3"/>
          <p:cNvSpPr>
            <a:spLocks noChangeArrowheads="1" noChangeShapeType="1" noTextEdit="1"/>
          </p:cNvSpPr>
          <p:nvPr/>
        </p:nvSpPr>
        <p:spPr bwMode="auto">
          <a:xfrm>
            <a:off x="642910" y="500042"/>
            <a:ext cx="3240087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l"/>
            <a:r>
              <a:rPr lang="ru-RU" sz="3600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 Unicode MS"/>
                <a:ea typeface="Arial Unicode MS"/>
                <a:cs typeface="Arial Unicode MS"/>
              </a:rPr>
              <a:t>Мақсаты </a:t>
            </a:r>
            <a:r>
              <a:rPr lang="ru-RU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 Unicode MS"/>
                <a:ea typeface="Arial Unicode MS"/>
                <a:cs typeface="Arial Unicode MS"/>
              </a:rPr>
              <a:t>:</a:t>
            </a:r>
          </a:p>
        </p:txBody>
      </p:sp>
      <p:pic>
        <p:nvPicPr>
          <p:cNvPr id="80900" name="Picture 4" descr="052a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3663" y="4652963"/>
            <a:ext cx="2376487" cy="162401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0901" name="Group 5"/>
          <p:cNvGrpSpPr>
            <a:grpSpLocks/>
          </p:cNvGrpSpPr>
          <p:nvPr/>
        </p:nvGrpSpPr>
        <p:grpSpPr bwMode="auto">
          <a:xfrm>
            <a:off x="714126" y="1072343"/>
            <a:ext cx="7531349" cy="5369732"/>
            <a:chOff x="227" y="589"/>
            <a:chExt cx="4467" cy="3339"/>
          </a:xfrm>
        </p:grpSpPr>
        <p:sp>
          <p:nvSpPr>
            <p:cNvPr id="80902" name="AutoShape 6"/>
            <p:cNvSpPr>
              <a:spLocks noChangeArrowheads="1"/>
            </p:cNvSpPr>
            <p:nvPr/>
          </p:nvSpPr>
          <p:spPr bwMode="auto">
            <a:xfrm>
              <a:off x="227" y="589"/>
              <a:ext cx="4467" cy="3339"/>
            </a:xfrm>
            <a:prstGeom prst="verticalScroll">
              <a:avLst>
                <a:gd name="adj" fmla="val 12500"/>
              </a:avLst>
            </a:prstGeom>
            <a:solidFill>
              <a:srgbClr val="00FFFF">
                <a:alpha val="98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0903" name="Text Box 7"/>
            <p:cNvSpPr txBox="1">
              <a:spLocks noChangeArrowheads="1"/>
            </p:cNvSpPr>
            <p:nvPr/>
          </p:nvSpPr>
          <p:spPr bwMode="auto">
            <a:xfrm>
              <a:off x="884" y="1344"/>
              <a:ext cx="3129" cy="16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kk-KZ" sz="2000" b="1" i="1" dirty="0">
                  <a:solidFill>
                    <a:srgbClr val="FF00FF"/>
                  </a:solidFill>
                </a:rPr>
                <a:t> </a:t>
              </a:r>
              <a:r>
                <a:rPr lang="en-US" sz="2000" b="1" i="1" dirty="0">
                  <a:solidFill>
                    <a:srgbClr val="FF00FF"/>
                  </a:solidFill>
                </a:rPr>
                <a:t>-</a:t>
              </a:r>
              <a:r>
                <a:rPr lang="kk-KZ" sz="2000" b="1" i="1" dirty="0">
                  <a:solidFill>
                    <a:srgbClr val="FF00FF"/>
                  </a:solidFill>
                </a:rPr>
                <a:t>Оқушылардың денсаулық,салауаттылық туралы түсініктерін нығайту.  </a:t>
              </a:r>
            </a:p>
            <a:p>
              <a:pPr algn="l">
                <a:spcBef>
                  <a:spcPct val="50000"/>
                </a:spcBef>
              </a:pPr>
              <a:r>
                <a:rPr lang="en-US" sz="2000" b="1" i="1" dirty="0">
                  <a:solidFill>
                    <a:srgbClr val="FF00FF"/>
                  </a:solidFill>
                </a:rPr>
                <a:t>-</a:t>
              </a:r>
              <a:r>
                <a:rPr lang="kk-KZ" sz="2000" b="1" i="1" dirty="0">
                  <a:solidFill>
                    <a:srgbClr val="FF00FF"/>
                  </a:solidFill>
                </a:rPr>
                <a:t>Салауатты өмір сүрудің мәнін ашу;</a:t>
              </a:r>
              <a:endParaRPr lang="en-US" sz="2000" b="1" i="1" dirty="0">
                <a:solidFill>
                  <a:srgbClr val="FF00FF"/>
                </a:solidFill>
              </a:endParaRPr>
            </a:p>
            <a:p>
              <a:pPr algn="l">
                <a:spcBef>
                  <a:spcPct val="50000"/>
                </a:spcBef>
              </a:pPr>
              <a:r>
                <a:rPr lang="en-US" sz="2000" b="1" i="1" dirty="0">
                  <a:solidFill>
                    <a:srgbClr val="FF00FF"/>
                  </a:solidFill>
                </a:rPr>
                <a:t>-</a:t>
              </a:r>
              <a:r>
                <a:rPr lang="kk-KZ" sz="2000" b="1" i="1" dirty="0">
                  <a:solidFill>
                    <a:srgbClr val="FF00FF"/>
                  </a:solidFill>
                </a:rPr>
                <a:t>Салауатты өмір сүруіне ықпал ету;</a:t>
              </a:r>
              <a:endParaRPr lang="en-US" sz="2000" b="1" i="1" dirty="0">
                <a:solidFill>
                  <a:srgbClr val="FF00FF"/>
                </a:solidFill>
              </a:endParaRPr>
            </a:p>
            <a:p>
              <a:pPr algn="l">
                <a:spcBef>
                  <a:spcPct val="50000"/>
                </a:spcBef>
              </a:pPr>
              <a:r>
                <a:rPr lang="en-US" sz="2000" b="1" i="1" dirty="0">
                  <a:solidFill>
                    <a:srgbClr val="FF00FF"/>
                  </a:solidFill>
                </a:rPr>
                <a:t>-</a:t>
              </a:r>
              <a:r>
                <a:rPr lang="kk-KZ" sz="2000" b="1" i="1" dirty="0">
                  <a:solidFill>
                    <a:srgbClr val="FF00FF"/>
                  </a:solidFill>
                </a:rPr>
                <a:t>Денсаулығын бағалауға,салауатты өмір салтын ұстануға тәрбиелеу.</a:t>
              </a:r>
              <a:endParaRPr lang="ru-RU" sz="2000" b="1" i="1" dirty="0">
                <a:solidFill>
                  <a:srgbClr val="FF00FF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756" name="Picture 4" descr="j011655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4759" name="WordArt 7"/>
          <p:cNvSpPr>
            <a:spLocks noChangeArrowheads="1" noChangeShapeType="1" noTextEdit="1"/>
          </p:cNvSpPr>
          <p:nvPr/>
        </p:nvSpPr>
        <p:spPr bwMode="auto">
          <a:xfrm rot="-1197763">
            <a:off x="901992" y="1057310"/>
            <a:ext cx="3492500" cy="1295400"/>
          </a:xfrm>
          <a:prstGeom prst="rect">
            <a:avLst/>
          </a:prstGeom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 err="1"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Шаттық</a:t>
            </a:r>
            <a:endParaRPr lang="ru-RU" sz="3600" b="1" kern="10" dirty="0"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/>
            <a:r>
              <a:rPr lang="ru-RU" sz="3600" b="1" kern="10" dirty="0" err="1"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шеңбері</a:t>
            </a:r>
            <a:endParaRPr lang="ru-RU" sz="3600" b="1" kern="10" dirty="0"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74763" name="Rectangle 44"/>
          <p:cNvSpPr>
            <a:spLocks noChangeArrowheads="1"/>
          </p:cNvSpPr>
          <p:nvPr/>
        </p:nvSpPr>
        <p:spPr bwMode="auto">
          <a:xfrm>
            <a:off x="1357290" y="3071810"/>
            <a:ext cx="7273925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/>
            <a:r>
              <a:rPr lang="kk-KZ" sz="4000" b="1" i="1" dirty="0">
                <a:solidFill>
                  <a:srgbClr val="CC0000"/>
                </a:solidFill>
                <a:latin typeface="Century Schoolbook" pitchFamily="18" charset="0"/>
                <a:cs typeface="Arial" pitchFamily="34" charset="0"/>
              </a:rPr>
              <a:t>Байлық - байлық емес,</a:t>
            </a:r>
            <a:endParaRPr lang="ru-RU" sz="4000" b="1" i="1" dirty="0">
              <a:solidFill>
                <a:srgbClr val="CC0000"/>
              </a:solidFill>
              <a:latin typeface="Century Schoolbook" pitchFamily="18" charset="0"/>
              <a:cs typeface="Arial" pitchFamily="34" charset="0"/>
            </a:endParaRPr>
          </a:p>
          <a:p>
            <a:pPr algn="l"/>
            <a:r>
              <a:rPr lang="kk-KZ" sz="4000" b="1" i="1" dirty="0">
                <a:solidFill>
                  <a:srgbClr val="CC0000"/>
                </a:solidFill>
                <a:latin typeface="Century Schoolbook" pitchFamily="18" charset="0"/>
                <a:cs typeface="Arial" pitchFamily="34" charset="0"/>
              </a:rPr>
              <a:t>Бар байлығым-денсаулық</a:t>
            </a:r>
            <a:endParaRPr lang="ru-RU" sz="4000" b="1" i="1" dirty="0">
              <a:solidFill>
                <a:srgbClr val="CC0000"/>
              </a:solidFill>
              <a:latin typeface="Century Schoolbook" pitchFamily="18" charset="0"/>
              <a:cs typeface="Arial" pitchFamily="34" charset="0"/>
            </a:endParaRPr>
          </a:p>
          <a:p>
            <a:pPr algn="l"/>
            <a:r>
              <a:rPr lang="kk-KZ" sz="4000" b="1" i="1" dirty="0">
                <a:solidFill>
                  <a:srgbClr val="CC0000"/>
                </a:solidFill>
                <a:latin typeface="Century Schoolbook" pitchFamily="18" charset="0"/>
                <a:cs typeface="Arial" pitchFamily="34" charset="0"/>
              </a:rPr>
              <a:t>Бар өмірім – денсаулық! </a:t>
            </a:r>
            <a:endParaRPr lang="ru-RU" sz="4000" b="1" i="1" dirty="0">
              <a:solidFill>
                <a:srgbClr val="CC0000"/>
              </a:solidFill>
              <a:latin typeface="Century Schoolbook" pitchFamily="18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27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Рисунок 0" descr="images (39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2285992"/>
            <a:ext cx="2286016" cy="2143140"/>
          </a:xfrm>
          <a:prstGeom prst="rect">
            <a:avLst/>
          </a:prstGeom>
          <a:ln>
            <a:noFill/>
          </a:ln>
          <a:effectLst>
            <a:softEdge rad="1125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pic>
      <p:pic>
        <p:nvPicPr>
          <p:cNvPr id="30721" name="Рисунок 1" descr="images (38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7752" y="2500306"/>
            <a:ext cx="2024062" cy="1390650"/>
          </a:xfrm>
          <a:prstGeom prst="rect">
            <a:avLst/>
          </a:prstGeom>
          <a:noFill/>
        </p:spPr>
      </p:pic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0" y="0"/>
            <a:ext cx="417102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3286116" y="0"/>
            <a:ext cx="1249060" cy="26468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l"/>
            <a:r>
              <a:rPr lang="kk-KZ" sz="16600" dirty="0" smtClean="0">
                <a:latin typeface="Times New Roman" pitchFamily="18" charset="0"/>
                <a:cs typeface="Times New Roman" pitchFamily="18" charset="0"/>
              </a:rPr>
              <a:t>,,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3286116" y="1428736"/>
            <a:ext cx="5857884" cy="26468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                </a:t>
            </a:r>
            <a:r>
              <a:rPr kumimoji="0" lang="kk-KZ" sz="16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</a:t>
            </a:r>
            <a:r>
              <a:rPr kumimoji="0" lang="ru-RU" sz="8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+ 2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-1143040" y="0"/>
            <a:ext cx="3079009" cy="264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6600" dirty="0" smtClean="0">
                <a:latin typeface="Times New Roman" pitchFamily="18" charset="0"/>
                <a:cs typeface="Times New Roman" pitchFamily="18" charset="0"/>
              </a:rPr>
              <a:t>,,,</a:t>
            </a:r>
            <a:endParaRPr lang="ru-RU" sz="16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43372" y="1714488"/>
            <a:ext cx="716863" cy="264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66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</a:t>
            </a:r>
            <a:endParaRPr lang="ru-RU" sz="28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-714412" y="0"/>
            <a:ext cx="500066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4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«Миға шабуыл» </a:t>
            </a:r>
            <a:endParaRPr lang="ru-RU" sz="4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27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582594"/>
          </a:xfrm>
        </p:spPr>
        <p:txBody>
          <a:bodyPr/>
          <a:lstStyle/>
          <a:p>
            <a:pPr algn="l"/>
            <a:r>
              <a:rPr lang="kk-KZ" sz="4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Дәйексөз  (Назар аудар)</a:t>
            </a:r>
            <a:r>
              <a:rPr lang="ru-RU" sz="4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85720" y="1857364"/>
            <a:ext cx="864399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«Денсаулық дегеніміз – тек дененің сыртқы бүтіндігі ғана деп қарау ағаттық, жалпы алғанда оны организмнің жан-жақты дамуы мен бүкіл дене қызметтерінің дұрыс жүзеге асырылуы деп ұққан жөн» </a:t>
            </a:r>
            <a:endParaRPr lang="ru-RU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FFFF"/>
            </a:gs>
            <a:gs pos="50000">
              <a:srgbClr val="FFFF00"/>
            </a:gs>
            <a:gs pos="100000">
              <a:srgbClr val="00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70" name="WordArt 70"/>
          <p:cNvSpPr>
            <a:spLocks noChangeArrowheads="1" noChangeShapeType="1" noTextEdit="1"/>
          </p:cNvSpPr>
          <p:nvPr/>
        </p:nvSpPr>
        <p:spPr bwMode="auto">
          <a:xfrm>
            <a:off x="1476375" y="260350"/>
            <a:ext cx="6119813" cy="863600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0"/>
              </a:avLst>
            </a:prstTxWarp>
          </a:bodyPr>
          <a:lstStyle/>
          <a:p>
            <a:pPr algn="ctr"/>
            <a:r>
              <a:rPr lang="ru-RU" sz="3600" kern="10" dirty="0" err="1">
                <a:ln w="12700">
                  <a:solidFill>
                    <a:srgbClr val="EC0B06"/>
                  </a:solidFill>
                  <a:round/>
                  <a:headEnd/>
                  <a:tailEnd/>
                </a:ln>
                <a:solidFill>
                  <a:srgbClr val="EC0B06"/>
                </a:solidFill>
                <a:effectLst>
                  <a:outerShdw dist="45791" dir="2021404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Мәтінмен жұмыс.</a:t>
            </a:r>
            <a:endParaRPr lang="ru-RU" sz="3600" kern="10" dirty="0">
              <a:ln w="12700">
                <a:solidFill>
                  <a:srgbClr val="EC0B06"/>
                </a:solidFill>
                <a:round/>
                <a:headEnd/>
                <a:tailEnd/>
              </a:ln>
              <a:solidFill>
                <a:srgbClr val="EC0B06"/>
              </a:solidFill>
              <a:effectLst>
                <a:outerShdw dist="45791" dir="2021404" algn="ctr" rotWithShape="0">
                  <a:srgbClr val="808080">
                    <a:alpha val="80000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51271" name="Text Box 71"/>
          <p:cNvSpPr txBox="1">
            <a:spLocks noChangeArrowheads="1"/>
          </p:cNvSpPr>
          <p:nvPr/>
        </p:nvSpPr>
        <p:spPr bwMode="auto">
          <a:xfrm>
            <a:off x="519113" y="1216025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51274" name="WordArt 74"/>
          <p:cNvSpPr>
            <a:spLocks noChangeArrowheads="1" noChangeShapeType="1" noTextEdit="1"/>
          </p:cNvSpPr>
          <p:nvPr/>
        </p:nvSpPr>
        <p:spPr bwMode="auto">
          <a:xfrm>
            <a:off x="755650" y="1773238"/>
            <a:ext cx="7416800" cy="25923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99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Ойлан,достым</a:t>
            </a:r>
            <a:endParaRPr lang="ru-RU" sz="3600" b="1" i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9900"/>
              </a:solidFill>
              <a:effectLst>
                <a:outerShdw dist="35921" dir="2700000" algn="ctr" rotWithShape="0">
                  <a:srgbClr val="808080">
                    <a:alpha val="80000"/>
                  </a:srgbClr>
                </a:outerShdw>
              </a:effectLst>
              <a:latin typeface="Arial"/>
              <a:cs typeface="Arial"/>
            </a:endParaRPr>
          </a:p>
          <a:p>
            <a:pPr algn="ctr"/>
            <a:endParaRPr lang="ru-RU" sz="3600" b="1" i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9900"/>
              </a:solidFill>
              <a:effectLst>
                <a:outerShdw dist="35921" dir="2700000" algn="ctr" rotWithShape="0">
                  <a:srgbClr val="808080">
                    <a:alpha val="80000"/>
                  </a:srgbClr>
                </a:outerShdw>
              </a:effectLst>
              <a:latin typeface="Arial"/>
              <a:cs typeface="Arial"/>
            </a:endParaRPr>
          </a:p>
          <a:p>
            <a:pPr algn="ctr"/>
            <a:r>
              <a:rPr lang="ru-RU" sz="3600" b="1" i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99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ru-RU" sz="3600" b="1" i="1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99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Қателіктің арты</a:t>
            </a:r>
            <a:r>
              <a:rPr lang="ru-RU" sz="3600" b="1" i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99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ru-RU" sz="3600" b="1" i="1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99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өкініш</a:t>
            </a:r>
            <a:endParaRPr lang="ru-RU" sz="3600" b="1" i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9900"/>
              </a:solidFill>
              <a:effectLst>
                <a:outerShdw dist="35921" dir="2700000" algn="ctr" rotWithShape="0">
                  <a:srgbClr val="808080">
                    <a:alpha val="80000"/>
                  </a:srgbClr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805" name="Picture 5" descr="j021017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6806" name="WordArt 6"/>
          <p:cNvSpPr>
            <a:spLocks noChangeArrowheads="1" noChangeShapeType="1" noTextEdit="1"/>
          </p:cNvSpPr>
          <p:nvPr/>
        </p:nvSpPr>
        <p:spPr bwMode="auto">
          <a:xfrm>
            <a:off x="684213" y="2492375"/>
            <a:ext cx="8208962" cy="2016125"/>
          </a:xfrm>
          <a:prstGeom prst="rect">
            <a:avLst/>
          </a:prstGeom>
          <a:extLst>
            <a:ext uri="{AF507438-7753-43E0-B8FC-AC1667EBCBE1}">
              <a14:hiddenEffects xmlns=""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2000" b="1" i="1" kern="10">
                <a:ln w="9525">
                  <a:solidFill>
                    <a:srgbClr val="EC0B06"/>
                  </a:solidFill>
                  <a:round/>
                  <a:headEnd/>
                  <a:tailEnd/>
                </a:ln>
                <a:solidFill>
                  <a:srgbClr val="00FFFF"/>
                </a:solidFill>
                <a:latin typeface="Arial"/>
                <a:cs typeface="Arial"/>
              </a:rPr>
              <a:t>Сергіту </a:t>
            </a:r>
          </a:p>
          <a:p>
            <a:pPr algn="ctr"/>
            <a:r>
              <a:rPr lang="ru-RU" sz="2000" b="1" i="1" kern="10">
                <a:ln w="9525">
                  <a:solidFill>
                    <a:srgbClr val="EC0B06"/>
                  </a:solidFill>
                  <a:round/>
                  <a:headEnd/>
                  <a:tailEnd/>
                </a:ln>
                <a:solidFill>
                  <a:srgbClr val="00FFFF"/>
                </a:solidFill>
                <a:latin typeface="Arial"/>
                <a:cs typeface="Arial"/>
              </a:rPr>
              <a:t>сәті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946" name="Picture 2" descr="Plaka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2918"/>
            <a:ext cx="8695410" cy="492922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82" name="Picture 2" descr="j012355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27794" y="-127794"/>
            <a:ext cx="2084388" cy="23399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683" name="Picture 3" descr="j012355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292600"/>
            <a:ext cx="2284413" cy="25654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684" name="Picture 4" descr="j012355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380288" y="0"/>
            <a:ext cx="1763712" cy="322103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685" name="Picture 5" descr="j012355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7068344" y="4782344"/>
            <a:ext cx="1955800" cy="219551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688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5984" y="785794"/>
            <a:ext cx="4638675" cy="258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1689" name="Rectangle 9"/>
          <p:cNvSpPr>
            <a:spLocks noChangeArrowheads="1"/>
          </p:cNvSpPr>
          <p:nvPr/>
        </p:nvSpPr>
        <p:spPr bwMode="auto">
          <a:xfrm>
            <a:off x="1476375" y="4076700"/>
            <a:ext cx="6248400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kk-KZ" b="1" dirty="0">
                <a:solidFill>
                  <a:srgbClr val="EC0B06"/>
                </a:solidFill>
              </a:rPr>
              <a:t>Салауатты өмір салтын ынталандыру – әрқайсысымыздың дене тәрбиесімен  айналысуымызға, дұрыс тамақтануымызға, есірткілерді, темекі, алкогольді тұтынуды қойып, тазалық пен санитария шараларын сақтауымызға және т.с. бағытталған.</a:t>
            </a:r>
            <a:endParaRPr lang="ru-RU" b="1" dirty="0">
              <a:solidFill>
                <a:srgbClr val="EC0B06"/>
              </a:solidFill>
            </a:endParaRPr>
          </a:p>
          <a:p>
            <a:pPr algn="ctr"/>
            <a:r>
              <a:rPr lang="kk-KZ" b="1" i="1" dirty="0"/>
              <a:t>                                                                Н. Ә. Назарбаев</a:t>
            </a: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Curtain Call</Template>
  <TotalTime>1733</TotalTime>
  <Words>279</Words>
  <Application>Microsoft Office PowerPoint</Application>
  <PresentationFormat>Экран (4:3)</PresentationFormat>
  <Paragraphs>96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Оформление по умолчанию</vt:lpstr>
      <vt:lpstr>Слайд 1</vt:lpstr>
      <vt:lpstr>Слайд 2</vt:lpstr>
      <vt:lpstr>Слайд 3</vt:lpstr>
      <vt:lpstr>Слайд 4</vt:lpstr>
      <vt:lpstr>Дәйексөз  (Назар аудар) </vt:lpstr>
      <vt:lpstr>Слайд 6</vt:lpstr>
      <vt:lpstr>Слайд 7</vt:lpstr>
      <vt:lpstr>Слайд 8</vt:lpstr>
      <vt:lpstr>Слайд 9</vt:lpstr>
      <vt:lpstr>Слайд 10</vt:lpstr>
      <vt:lpstr>Тыныштық сәті  </vt:lpstr>
      <vt:lpstr>Шығармашылық жұмыс.</vt:lpstr>
      <vt:lpstr>Үйге тапсырма</vt:lpstr>
      <vt:lpstr>Слайд 14</vt:lpstr>
    </vt:vector>
  </TitlesOfParts>
  <Company>*****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*****</dc:creator>
  <cp:lastModifiedBy> </cp:lastModifiedBy>
  <cp:revision>104</cp:revision>
  <dcterms:created xsi:type="dcterms:W3CDTF">2011-04-04T09:16:28Z</dcterms:created>
  <dcterms:modified xsi:type="dcterms:W3CDTF">2013-09-17T10:51:13Z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486838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D5.0.5</vt:lpwstr>
  </property>
</Properties>
</file>