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ms-powerpoint.presentation.macroEnabled.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27"/>
  </p:notesMasterIdLst>
  <p:sldIdLst>
    <p:sldId id="281" r:id="rId2"/>
    <p:sldId id="256" r:id="rId3"/>
    <p:sldId id="258" r:id="rId4"/>
    <p:sldId id="259" r:id="rId5"/>
    <p:sldId id="261" r:id="rId6"/>
    <p:sldId id="262" r:id="rId7"/>
    <p:sldId id="263" r:id="rId8"/>
    <p:sldId id="264" r:id="rId9"/>
    <p:sldId id="265" r:id="rId10"/>
    <p:sldId id="266" r:id="rId11"/>
    <p:sldId id="267" r:id="rId12"/>
    <p:sldId id="268" r:id="rId13"/>
    <p:sldId id="269" r:id="rId14"/>
    <p:sldId id="270" r:id="rId15"/>
    <p:sldId id="272" r:id="rId16"/>
    <p:sldId id="273" r:id="rId17"/>
    <p:sldId id="274" r:id="rId18"/>
    <p:sldId id="275" r:id="rId19"/>
    <p:sldId id="277" r:id="rId20"/>
    <p:sldId id="278" r:id="rId21"/>
    <p:sldId id="279" r:id="rId22"/>
    <p:sldId id="276" r:id="rId23"/>
    <p:sldId id="271" r:id="rId24"/>
    <p:sldId id="257" r:id="rId25"/>
    <p:sldId id="282"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min" initials="A"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CC0099"/>
    <a:srgbClr val="34CC9D"/>
    <a:srgbClr val="20ECF6"/>
    <a:srgbClr val="B4F91B"/>
    <a:srgbClr val="DD39D1"/>
    <a:srgbClr val="D442BF"/>
    <a:srgbClr val="EAEAEA"/>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F16390-A017-41DE-B718-388535EFA47E}"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ru-RU"/>
        </a:p>
      </dgm:t>
    </dgm:pt>
    <dgm:pt modelId="{C9844ED8-D850-4512-A5C9-A4EADB6A8801}">
      <dgm:prSet phldrT="[Текст]" custT="1"/>
      <dgm:spPr/>
      <dgm:t>
        <a:bodyPr/>
        <a:lstStyle/>
        <a:p>
          <a:pPr marL="0" marR="0" indent="0" algn="l" defTabSz="914400" eaLnBrk="1" fontAlgn="auto" latinLnBrk="0" hangingPunct="1">
            <a:lnSpc>
              <a:spcPct val="100000"/>
            </a:lnSpc>
            <a:spcBef>
              <a:spcPts val="0"/>
            </a:spcBef>
            <a:spcAft>
              <a:spcPts val="0"/>
            </a:spcAft>
            <a:buClrTx/>
            <a:buSzTx/>
            <a:buFontTx/>
            <a:buNone/>
            <a:tabLst/>
            <a:defRPr/>
          </a:pPr>
          <a:r>
            <a:rPr lang="kk-KZ" sz="2800" b="1" dirty="0" smtClean="0">
              <a:latin typeface="Times New Roman" pitchFamily="18" charset="0"/>
              <a:cs typeface="Times New Roman" pitchFamily="18" charset="0"/>
            </a:rPr>
            <a:t>- негізгі және орта деңгейлер  бойынша қазақ тілін қатысымдық тұрғыдан меңгерту; оқушыны өз ойын айқын, түсінікті жеткізуге үйрету, коммуникативтік қабілеті дамыған дара тұлғаның дамуына мүмкіндік жасау.</a:t>
          </a:r>
          <a:endParaRPr lang="ru-RU" sz="2800" b="1" dirty="0" smtClean="0">
            <a:latin typeface="Times New Roman" pitchFamily="18" charset="0"/>
            <a:cs typeface="Times New Roman" pitchFamily="18" charset="0"/>
          </a:endParaRPr>
        </a:p>
        <a:p>
          <a:pPr algn="ctr" defTabSz="400050">
            <a:lnSpc>
              <a:spcPct val="90000"/>
            </a:lnSpc>
            <a:spcBef>
              <a:spcPct val="0"/>
            </a:spcBef>
            <a:spcAft>
              <a:spcPct val="35000"/>
            </a:spcAft>
          </a:pPr>
          <a:endParaRPr lang="ru-RU" sz="2400" dirty="0"/>
        </a:p>
      </dgm:t>
    </dgm:pt>
    <dgm:pt modelId="{1B15A0C7-1C71-4F16-90C2-EF4A2FA93969}" type="parTrans" cxnId="{01B8C0D1-0E45-4979-802D-34CE43E9E359}">
      <dgm:prSet/>
      <dgm:spPr/>
      <dgm:t>
        <a:bodyPr/>
        <a:lstStyle/>
        <a:p>
          <a:endParaRPr lang="ru-RU"/>
        </a:p>
      </dgm:t>
    </dgm:pt>
    <dgm:pt modelId="{BC11163C-8DE4-4311-B02F-1D4420E6F6D7}" type="sibTrans" cxnId="{01B8C0D1-0E45-4979-802D-34CE43E9E359}">
      <dgm:prSet/>
      <dgm:spPr/>
      <dgm:t>
        <a:bodyPr/>
        <a:lstStyle/>
        <a:p>
          <a:endParaRPr lang="ru-RU" dirty="0"/>
        </a:p>
      </dgm:t>
    </dgm:pt>
    <dgm:pt modelId="{0FC5406F-75B8-428A-8AA7-B481AB7EF210}">
      <dgm:prSet phldrT="[Текст]"/>
      <dgm:spPr/>
      <dgm:t>
        <a:bodyPr/>
        <a:lstStyle/>
        <a:p>
          <a:r>
            <a:rPr lang="kk-KZ" dirty="0" smtClean="0">
              <a:latin typeface="Times New Roman" pitchFamily="18" charset="0"/>
              <a:cs typeface="Times New Roman" pitchFamily="18" charset="0"/>
            </a:rPr>
            <a:t>Оқу бағдарламасы</a:t>
          </a:r>
          <a:endParaRPr lang="ru-RU" dirty="0">
            <a:latin typeface="Times New Roman" pitchFamily="18" charset="0"/>
            <a:cs typeface="Times New Roman" pitchFamily="18" charset="0"/>
          </a:endParaRPr>
        </a:p>
      </dgm:t>
    </dgm:pt>
    <dgm:pt modelId="{37FA8102-BD5B-4CA4-8501-A7ADC3130CF8}" type="parTrans" cxnId="{F63BF7A0-471D-4D92-8B3E-C31266C7E279}">
      <dgm:prSet/>
      <dgm:spPr/>
      <dgm:t>
        <a:bodyPr/>
        <a:lstStyle/>
        <a:p>
          <a:endParaRPr lang="ru-RU"/>
        </a:p>
      </dgm:t>
    </dgm:pt>
    <dgm:pt modelId="{D36F5182-9A87-4C07-B9A8-6F3F28BFD6F6}" type="sibTrans" cxnId="{F63BF7A0-471D-4D92-8B3E-C31266C7E279}">
      <dgm:prSet/>
      <dgm:spPr/>
      <dgm:t>
        <a:bodyPr/>
        <a:lstStyle/>
        <a:p>
          <a:endParaRPr lang="ru-RU" dirty="0"/>
        </a:p>
      </dgm:t>
    </dgm:pt>
    <dgm:pt modelId="{69C3E88E-974F-4747-BE4B-159DDC4423A4}">
      <dgm:prSet phldrT="[Текст]"/>
      <dgm:spPr/>
      <dgm:t>
        <a:bodyPr/>
        <a:lstStyle/>
        <a:p>
          <a:r>
            <a:rPr lang="kk-KZ" b="1" dirty="0" smtClean="0">
              <a:latin typeface="Times New Roman" pitchFamily="18" charset="0"/>
              <a:cs typeface="Times New Roman" pitchFamily="18" charset="0"/>
            </a:rPr>
            <a:t>Әдістемелік нұсқау хат</a:t>
          </a:r>
          <a:endParaRPr lang="ru-RU" dirty="0">
            <a:latin typeface="Times New Roman" pitchFamily="18" charset="0"/>
            <a:cs typeface="Times New Roman" pitchFamily="18" charset="0"/>
          </a:endParaRPr>
        </a:p>
      </dgm:t>
    </dgm:pt>
    <dgm:pt modelId="{1D0149C1-2BA4-4A35-B2E0-476EB00CC95A}" type="parTrans" cxnId="{6F63E9D5-0BDA-4696-981D-5FE4B4BC3264}">
      <dgm:prSet/>
      <dgm:spPr/>
      <dgm:t>
        <a:bodyPr/>
        <a:lstStyle/>
        <a:p>
          <a:endParaRPr lang="ru-RU"/>
        </a:p>
      </dgm:t>
    </dgm:pt>
    <dgm:pt modelId="{D1F12FA9-BBBB-4B43-8397-1269F87FA59F}" type="sibTrans" cxnId="{6F63E9D5-0BDA-4696-981D-5FE4B4BC3264}">
      <dgm:prSet/>
      <dgm:spPr/>
      <dgm:t>
        <a:bodyPr/>
        <a:lstStyle/>
        <a:p>
          <a:endParaRPr lang="ru-RU" dirty="0"/>
        </a:p>
      </dgm:t>
    </dgm:pt>
    <dgm:pt modelId="{86200181-4345-4F6C-A7FD-8B155295FC74}" type="pres">
      <dgm:prSet presAssocID="{95F16390-A017-41DE-B718-388535EFA47E}" presName="Name0" presStyleCnt="0">
        <dgm:presLayoutVars>
          <dgm:dir/>
          <dgm:resizeHandles val="exact"/>
        </dgm:presLayoutVars>
      </dgm:prSet>
      <dgm:spPr/>
      <dgm:t>
        <a:bodyPr/>
        <a:lstStyle/>
        <a:p>
          <a:endParaRPr lang="ru-RU"/>
        </a:p>
      </dgm:t>
    </dgm:pt>
    <dgm:pt modelId="{06515A42-3740-4545-A93E-5B475A283F72}" type="pres">
      <dgm:prSet presAssocID="{C9844ED8-D850-4512-A5C9-A4EADB6A8801}" presName="node" presStyleLbl="node1" presStyleIdx="0" presStyleCnt="3" custScaleX="318200" custScaleY="198450" custRadScaleRad="58192" custRadScaleInc="0">
        <dgm:presLayoutVars>
          <dgm:bulletEnabled val="1"/>
        </dgm:presLayoutVars>
      </dgm:prSet>
      <dgm:spPr/>
      <dgm:t>
        <a:bodyPr/>
        <a:lstStyle/>
        <a:p>
          <a:endParaRPr lang="ru-RU"/>
        </a:p>
      </dgm:t>
    </dgm:pt>
    <dgm:pt modelId="{DFABC947-31EC-4ED8-AB21-649CD926E8B4}" type="pres">
      <dgm:prSet presAssocID="{BC11163C-8DE4-4311-B02F-1D4420E6F6D7}" presName="sibTrans" presStyleLbl="sibTrans2D1" presStyleIdx="0" presStyleCnt="3" custLinFactNeighborX="40482" custLinFactNeighborY="63978"/>
      <dgm:spPr/>
      <dgm:t>
        <a:bodyPr/>
        <a:lstStyle/>
        <a:p>
          <a:endParaRPr lang="ru-RU"/>
        </a:p>
      </dgm:t>
    </dgm:pt>
    <dgm:pt modelId="{499336DF-F7DB-41C2-92A5-BA29149952AD}" type="pres">
      <dgm:prSet presAssocID="{BC11163C-8DE4-4311-B02F-1D4420E6F6D7}" presName="connectorText" presStyleLbl="sibTrans2D1" presStyleIdx="0" presStyleCnt="3"/>
      <dgm:spPr/>
      <dgm:t>
        <a:bodyPr/>
        <a:lstStyle/>
        <a:p>
          <a:endParaRPr lang="ru-RU"/>
        </a:p>
      </dgm:t>
    </dgm:pt>
    <dgm:pt modelId="{8E8683B1-9843-4733-86FB-14E97649D29E}" type="pres">
      <dgm:prSet presAssocID="{0FC5406F-75B8-428A-8AA7-B481AB7EF210}" presName="node" presStyleLbl="node1" presStyleIdx="1" presStyleCnt="3" custScaleX="134404" custScaleY="66832" custRadScaleRad="110444" custRadScaleInc="-8811">
        <dgm:presLayoutVars>
          <dgm:bulletEnabled val="1"/>
        </dgm:presLayoutVars>
      </dgm:prSet>
      <dgm:spPr/>
      <dgm:t>
        <a:bodyPr/>
        <a:lstStyle/>
        <a:p>
          <a:endParaRPr lang="ru-RU"/>
        </a:p>
      </dgm:t>
    </dgm:pt>
    <dgm:pt modelId="{DD9F5287-8544-4D2D-ABF4-620685CBA168}" type="pres">
      <dgm:prSet presAssocID="{D36F5182-9A87-4C07-B9A8-6F3F28BFD6F6}" presName="sibTrans" presStyleLbl="sibTrans2D1" presStyleIdx="1" presStyleCnt="3"/>
      <dgm:spPr/>
      <dgm:t>
        <a:bodyPr/>
        <a:lstStyle/>
        <a:p>
          <a:endParaRPr lang="ru-RU"/>
        </a:p>
      </dgm:t>
    </dgm:pt>
    <dgm:pt modelId="{9494DD99-94D3-45FB-8C28-FFCE723CD342}" type="pres">
      <dgm:prSet presAssocID="{D36F5182-9A87-4C07-B9A8-6F3F28BFD6F6}" presName="connectorText" presStyleLbl="sibTrans2D1" presStyleIdx="1" presStyleCnt="3"/>
      <dgm:spPr/>
      <dgm:t>
        <a:bodyPr/>
        <a:lstStyle/>
        <a:p>
          <a:endParaRPr lang="ru-RU"/>
        </a:p>
      </dgm:t>
    </dgm:pt>
    <dgm:pt modelId="{B2BFE04C-F8A7-4E7E-8D4B-76DF4AF96E19}" type="pres">
      <dgm:prSet presAssocID="{69C3E88E-974F-4747-BE4B-159DDC4423A4}" presName="node" presStyleLbl="node1" presStyleIdx="2" presStyleCnt="3" custScaleX="125582" custScaleY="83417" custRadScaleRad="100706" custRadScaleInc="4515">
        <dgm:presLayoutVars>
          <dgm:bulletEnabled val="1"/>
        </dgm:presLayoutVars>
      </dgm:prSet>
      <dgm:spPr/>
      <dgm:t>
        <a:bodyPr/>
        <a:lstStyle/>
        <a:p>
          <a:endParaRPr lang="ru-RU"/>
        </a:p>
      </dgm:t>
    </dgm:pt>
    <dgm:pt modelId="{E31ED6E7-0C07-43D5-B5CF-4E4B4401A302}" type="pres">
      <dgm:prSet presAssocID="{D1F12FA9-BBBB-4B43-8397-1269F87FA59F}" presName="sibTrans" presStyleLbl="sibTrans2D1" presStyleIdx="2" presStyleCnt="3" custLinFactNeighborX="-10136" custLinFactNeighborY="65119"/>
      <dgm:spPr/>
      <dgm:t>
        <a:bodyPr/>
        <a:lstStyle/>
        <a:p>
          <a:endParaRPr lang="ru-RU"/>
        </a:p>
      </dgm:t>
    </dgm:pt>
    <dgm:pt modelId="{8F87684D-6182-4914-A128-65B0B93BF119}" type="pres">
      <dgm:prSet presAssocID="{D1F12FA9-BBBB-4B43-8397-1269F87FA59F}" presName="connectorText" presStyleLbl="sibTrans2D1" presStyleIdx="2" presStyleCnt="3"/>
      <dgm:spPr/>
      <dgm:t>
        <a:bodyPr/>
        <a:lstStyle/>
        <a:p>
          <a:endParaRPr lang="ru-RU"/>
        </a:p>
      </dgm:t>
    </dgm:pt>
  </dgm:ptLst>
  <dgm:cxnLst>
    <dgm:cxn modelId="{F63BF7A0-471D-4D92-8B3E-C31266C7E279}" srcId="{95F16390-A017-41DE-B718-388535EFA47E}" destId="{0FC5406F-75B8-428A-8AA7-B481AB7EF210}" srcOrd="1" destOrd="0" parTransId="{37FA8102-BD5B-4CA4-8501-A7ADC3130CF8}" sibTransId="{D36F5182-9A87-4C07-B9A8-6F3F28BFD6F6}"/>
    <dgm:cxn modelId="{5E2C7368-1908-496F-A904-151D6757CAB0}" type="presOf" srcId="{0FC5406F-75B8-428A-8AA7-B481AB7EF210}" destId="{8E8683B1-9843-4733-86FB-14E97649D29E}" srcOrd="0" destOrd="0" presId="urn:microsoft.com/office/officeart/2005/8/layout/cycle7"/>
    <dgm:cxn modelId="{A57ECAB5-8EDA-4FDE-AA6E-EB43106FD330}" type="presOf" srcId="{D1F12FA9-BBBB-4B43-8397-1269F87FA59F}" destId="{E31ED6E7-0C07-43D5-B5CF-4E4B4401A302}" srcOrd="0" destOrd="0" presId="urn:microsoft.com/office/officeart/2005/8/layout/cycle7"/>
    <dgm:cxn modelId="{26BB9BD6-2F73-49DD-AF3D-20AD3F20D22E}" type="presOf" srcId="{BC11163C-8DE4-4311-B02F-1D4420E6F6D7}" destId="{DFABC947-31EC-4ED8-AB21-649CD926E8B4}" srcOrd="0" destOrd="0" presId="urn:microsoft.com/office/officeart/2005/8/layout/cycle7"/>
    <dgm:cxn modelId="{01B8C0D1-0E45-4979-802D-34CE43E9E359}" srcId="{95F16390-A017-41DE-B718-388535EFA47E}" destId="{C9844ED8-D850-4512-A5C9-A4EADB6A8801}" srcOrd="0" destOrd="0" parTransId="{1B15A0C7-1C71-4F16-90C2-EF4A2FA93969}" sibTransId="{BC11163C-8DE4-4311-B02F-1D4420E6F6D7}"/>
    <dgm:cxn modelId="{48D4321E-A750-44B1-9896-0A141DFE2D56}" type="presOf" srcId="{D1F12FA9-BBBB-4B43-8397-1269F87FA59F}" destId="{8F87684D-6182-4914-A128-65B0B93BF119}" srcOrd="1" destOrd="0" presId="urn:microsoft.com/office/officeart/2005/8/layout/cycle7"/>
    <dgm:cxn modelId="{211282B0-8D23-44B5-9AA6-AB5E5E5F14FB}" type="presOf" srcId="{D36F5182-9A87-4C07-B9A8-6F3F28BFD6F6}" destId="{9494DD99-94D3-45FB-8C28-FFCE723CD342}" srcOrd="1" destOrd="0" presId="urn:microsoft.com/office/officeart/2005/8/layout/cycle7"/>
    <dgm:cxn modelId="{28A4ACCC-1A19-4B87-B27F-17A3A6E2CAE1}" type="presOf" srcId="{C9844ED8-D850-4512-A5C9-A4EADB6A8801}" destId="{06515A42-3740-4545-A93E-5B475A283F72}" srcOrd="0" destOrd="0" presId="urn:microsoft.com/office/officeart/2005/8/layout/cycle7"/>
    <dgm:cxn modelId="{7C3EC474-6A80-4DAF-950F-DB9B282B8225}" type="presOf" srcId="{95F16390-A017-41DE-B718-388535EFA47E}" destId="{86200181-4345-4F6C-A7FD-8B155295FC74}" srcOrd="0" destOrd="0" presId="urn:microsoft.com/office/officeart/2005/8/layout/cycle7"/>
    <dgm:cxn modelId="{07F5E8BD-5836-4FDB-9568-57EB67A357B8}" type="presOf" srcId="{D36F5182-9A87-4C07-B9A8-6F3F28BFD6F6}" destId="{DD9F5287-8544-4D2D-ABF4-620685CBA168}" srcOrd="0" destOrd="0" presId="urn:microsoft.com/office/officeart/2005/8/layout/cycle7"/>
    <dgm:cxn modelId="{6F63E9D5-0BDA-4696-981D-5FE4B4BC3264}" srcId="{95F16390-A017-41DE-B718-388535EFA47E}" destId="{69C3E88E-974F-4747-BE4B-159DDC4423A4}" srcOrd="2" destOrd="0" parTransId="{1D0149C1-2BA4-4A35-B2E0-476EB00CC95A}" sibTransId="{D1F12FA9-BBBB-4B43-8397-1269F87FA59F}"/>
    <dgm:cxn modelId="{0795938A-F47A-4734-8D63-770B9E292A88}" type="presOf" srcId="{BC11163C-8DE4-4311-B02F-1D4420E6F6D7}" destId="{499336DF-F7DB-41C2-92A5-BA29149952AD}" srcOrd="1" destOrd="0" presId="urn:microsoft.com/office/officeart/2005/8/layout/cycle7"/>
    <dgm:cxn modelId="{C2E8322B-6B31-4C12-BF1A-E5CE5302C310}" type="presOf" srcId="{69C3E88E-974F-4747-BE4B-159DDC4423A4}" destId="{B2BFE04C-F8A7-4E7E-8D4B-76DF4AF96E19}" srcOrd="0" destOrd="0" presId="urn:microsoft.com/office/officeart/2005/8/layout/cycle7"/>
    <dgm:cxn modelId="{FFD77F39-6245-4499-BC4F-5B7FCD6A4480}" type="presParOf" srcId="{86200181-4345-4F6C-A7FD-8B155295FC74}" destId="{06515A42-3740-4545-A93E-5B475A283F72}" srcOrd="0" destOrd="0" presId="urn:microsoft.com/office/officeart/2005/8/layout/cycle7"/>
    <dgm:cxn modelId="{42D6928E-D232-43EC-B13C-EE80163C338C}" type="presParOf" srcId="{86200181-4345-4F6C-A7FD-8B155295FC74}" destId="{DFABC947-31EC-4ED8-AB21-649CD926E8B4}" srcOrd="1" destOrd="0" presId="urn:microsoft.com/office/officeart/2005/8/layout/cycle7"/>
    <dgm:cxn modelId="{2E0752A0-F474-4601-BEEA-58744E6A6D61}" type="presParOf" srcId="{DFABC947-31EC-4ED8-AB21-649CD926E8B4}" destId="{499336DF-F7DB-41C2-92A5-BA29149952AD}" srcOrd="0" destOrd="0" presId="urn:microsoft.com/office/officeart/2005/8/layout/cycle7"/>
    <dgm:cxn modelId="{756DB998-ED26-4E43-B160-40A3B849663A}" type="presParOf" srcId="{86200181-4345-4F6C-A7FD-8B155295FC74}" destId="{8E8683B1-9843-4733-86FB-14E97649D29E}" srcOrd="2" destOrd="0" presId="urn:microsoft.com/office/officeart/2005/8/layout/cycle7"/>
    <dgm:cxn modelId="{1D5DD70C-4DBA-4B61-99AF-5E0754FCCC04}" type="presParOf" srcId="{86200181-4345-4F6C-A7FD-8B155295FC74}" destId="{DD9F5287-8544-4D2D-ABF4-620685CBA168}" srcOrd="3" destOrd="0" presId="urn:microsoft.com/office/officeart/2005/8/layout/cycle7"/>
    <dgm:cxn modelId="{1EF119DF-BD16-419C-8184-ED2BFD102191}" type="presParOf" srcId="{DD9F5287-8544-4D2D-ABF4-620685CBA168}" destId="{9494DD99-94D3-45FB-8C28-FFCE723CD342}" srcOrd="0" destOrd="0" presId="urn:microsoft.com/office/officeart/2005/8/layout/cycle7"/>
    <dgm:cxn modelId="{CC08078A-A308-46F2-9FA9-8BAB5605052C}" type="presParOf" srcId="{86200181-4345-4F6C-A7FD-8B155295FC74}" destId="{B2BFE04C-F8A7-4E7E-8D4B-76DF4AF96E19}" srcOrd="4" destOrd="0" presId="urn:microsoft.com/office/officeart/2005/8/layout/cycle7"/>
    <dgm:cxn modelId="{B93E1BD7-6856-4FCC-9147-C382ED3478C1}" type="presParOf" srcId="{86200181-4345-4F6C-A7FD-8B155295FC74}" destId="{E31ED6E7-0C07-43D5-B5CF-4E4B4401A302}" srcOrd="5" destOrd="0" presId="urn:microsoft.com/office/officeart/2005/8/layout/cycle7"/>
    <dgm:cxn modelId="{07A1AB7F-CF67-40F2-8764-07867E666AC9}" type="presParOf" srcId="{E31ED6E7-0C07-43D5-B5CF-4E4B4401A302}" destId="{8F87684D-6182-4914-A128-65B0B93BF119}" srcOrd="0" destOrd="0" presId="urn:microsoft.com/office/officeart/2005/8/layout/cycle7"/>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FD393CF-052C-4A7F-92A2-08B2225AC83F}" type="doc">
      <dgm:prSet loTypeId="urn:microsoft.com/office/officeart/2005/8/layout/equation2" loCatId="process" qsTypeId="urn:microsoft.com/office/officeart/2005/8/quickstyle/simple1" qsCatId="simple" csTypeId="urn:microsoft.com/office/officeart/2005/8/colors/accent1_2" csCatId="accent1" phldr="1"/>
      <dgm:spPr/>
    </dgm:pt>
    <dgm:pt modelId="{8F9B0ACC-8C7A-4214-80D5-D8EFDA07DCD1}">
      <dgm:prSet phldrT="[Текст]" custT="1"/>
      <dgm:spPr>
        <a:solidFill>
          <a:srgbClr val="FFFF00"/>
        </a:solidFill>
      </dgm:spPr>
      <dgm:t>
        <a:bodyPr/>
        <a:lstStyle/>
        <a:p>
          <a:r>
            <a:rPr lang="kk-KZ" sz="2800" b="1" dirty="0" smtClean="0">
              <a:solidFill>
                <a:schemeClr val="tx1"/>
              </a:solidFill>
              <a:latin typeface="Times New Roman" pitchFamily="18" charset="0"/>
              <a:cs typeface="Times New Roman" pitchFamily="18" charset="0"/>
            </a:rPr>
            <a:t>Әдістемелік нұсқау хат</a:t>
          </a:r>
          <a:endParaRPr lang="ru-RU" sz="2800" b="1" dirty="0">
            <a:solidFill>
              <a:schemeClr val="tx1"/>
            </a:solidFill>
            <a:latin typeface="Times New Roman" pitchFamily="18" charset="0"/>
            <a:cs typeface="Times New Roman" pitchFamily="18" charset="0"/>
          </a:endParaRPr>
        </a:p>
      </dgm:t>
    </dgm:pt>
    <dgm:pt modelId="{8299E20E-9BBA-4D6C-A7B0-BD07742AF880}" type="parTrans" cxnId="{FEE95314-7015-42F9-B56E-A2B3BE86D80D}">
      <dgm:prSet/>
      <dgm:spPr/>
      <dgm:t>
        <a:bodyPr/>
        <a:lstStyle/>
        <a:p>
          <a:endParaRPr lang="ru-RU"/>
        </a:p>
      </dgm:t>
    </dgm:pt>
    <dgm:pt modelId="{647C6EA4-AA03-4BE9-8DB0-A910A20D3401}" type="sibTrans" cxnId="{FEE95314-7015-42F9-B56E-A2B3BE86D80D}">
      <dgm:prSet/>
      <dgm:spPr/>
      <dgm:t>
        <a:bodyPr/>
        <a:lstStyle/>
        <a:p>
          <a:endParaRPr lang="ru-RU" dirty="0"/>
        </a:p>
      </dgm:t>
    </dgm:pt>
    <dgm:pt modelId="{A30753A3-CACC-4BEE-A5FB-BD142EBF3D70}">
      <dgm:prSet phldrT="[Текст]"/>
      <dgm:spPr>
        <a:solidFill>
          <a:srgbClr val="FFFF00"/>
        </a:solidFill>
      </dgm:spPr>
      <dgm:t>
        <a:bodyPr/>
        <a:lstStyle/>
        <a:p>
          <a:r>
            <a:rPr lang="kk-KZ" b="1" dirty="0" smtClean="0">
              <a:solidFill>
                <a:schemeClr val="tx1"/>
              </a:solidFill>
              <a:latin typeface="Times New Roman" pitchFamily="18" charset="0"/>
              <a:cs typeface="Times New Roman" pitchFamily="18" charset="0"/>
            </a:rPr>
            <a:t>Оқу бағдарламасы</a:t>
          </a:r>
          <a:endParaRPr lang="ru-RU" b="1" dirty="0">
            <a:solidFill>
              <a:schemeClr val="tx1"/>
            </a:solidFill>
            <a:latin typeface="Times New Roman" pitchFamily="18" charset="0"/>
            <a:cs typeface="Times New Roman" pitchFamily="18" charset="0"/>
          </a:endParaRPr>
        </a:p>
      </dgm:t>
    </dgm:pt>
    <dgm:pt modelId="{441573C6-24CF-4E75-A29B-FA6DD883810E}" type="parTrans" cxnId="{BFD76B27-628D-4521-84C3-41DE4430E1C7}">
      <dgm:prSet/>
      <dgm:spPr/>
      <dgm:t>
        <a:bodyPr/>
        <a:lstStyle/>
        <a:p>
          <a:endParaRPr lang="ru-RU"/>
        </a:p>
      </dgm:t>
    </dgm:pt>
    <dgm:pt modelId="{E386FE32-976A-4FC2-B46B-685C8A0E7A54}" type="sibTrans" cxnId="{BFD76B27-628D-4521-84C3-41DE4430E1C7}">
      <dgm:prSet/>
      <dgm:spPr>
        <a:solidFill>
          <a:schemeClr val="accent6">
            <a:lumMod val="10000"/>
          </a:schemeClr>
        </a:solidFill>
      </dgm:spPr>
      <dgm:t>
        <a:bodyPr/>
        <a:lstStyle/>
        <a:p>
          <a:endParaRPr lang="ru-RU" dirty="0"/>
        </a:p>
      </dgm:t>
    </dgm:pt>
    <dgm:pt modelId="{6976B5E0-3028-48B7-A30F-D0BF9D24E45C}">
      <dgm:prSet phldrT="[Текст]" custT="1"/>
      <dgm:spPr>
        <a:solidFill>
          <a:srgbClr val="FF0000"/>
        </a:solidFill>
      </dgm:spPr>
      <dgm:t>
        <a:bodyPr/>
        <a:lstStyle/>
        <a:p>
          <a:pPr algn="l"/>
          <a:r>
            <a:rPr lang="kk-KZ" sz="2000" b="1" dirty="0" smtClean="0">
              <a:solidFill>
                <a:schemeClr val="tx1"/>
              </a:solidFill>
              <a:latin typeface="Times New Roman" pitchFamily="18" charset="0"/>
              <a:cs typeface="Times New Roman" pitchFamily="18" charset="0"/>
            </a:rPr>
            <a:t>Қазақ әдебиетінің озық классикалық үлгілері арқылы оның басты идеялық бағытын, тақырыптық, мазмұндық мақсатын саралай білетін және қазақ халқының рухани әлемін, дәстүрін, әдебиеті мен мәдениетін бағалай алатын, танымы жоғары, өркениеттi қоғамға сай тұлға қалыптастыру. </a:t>
          </a:r>
          <a:endParaRPr lang="ru-RU" sz="2000" b="1" dirty="0">
            <a:solidFill>
              <a:schemeClr val="tx1"/>
            </a:solidFill>
            <a:latin typeface="Times New Roman" pitchFamily="18" charset="0"/>
            <a:cs typeface="Times New Roman" pitchFamily="18" charset="0"/>
          </a:endParaRPr>
        </a:p>
      </dgm:t>
    </dgm:pt>
    <dgm:pt modelId="{4E55C688-243A-492B-9FDB-C46EEF8829A6}" type="parTrans" cxnId="{9846D2A8-D8F6-42EB-BE85-C8BD92CB3C81}">
      <dgm:prSet/>
      <dgm:spPr/>
      <dgm:t>
        <a:bodyPr/>
        <a:lstStyle/>
        <a:p>
          <a:endParaRPr lang="ru-RU"/>
        </a:p>
      </dgm:t>
    </dgm:pt>
    <dgm:pt modelId="{507E4CED-3857-4A8A-BA93-3D2D3C663DEB}" type="sibTrans" cxnId="{9846D2A8-D8F6-42EB-BE85-C8BD92CB3C81}">
      <dgm:prSet/>
      <dgm:spPr/>
      <dgm:t>
        <a:bodyPr/>
        <a:lstStyle/>
        <a:p>
          <a:endParaRPr lang="ru-RU"/>
        </a:p>
      </dgm:t>
    </dgm:pt>
    <dgm:pt modelId="{89C00205-97A2-42EE-BF1C-D6291AFEC330}" type="pres">
      <dgm:prSet presAssocID="{3FD393CF-052C-4A7F-92A2-08B2225AC83F}" presName="Name0" presStyleCnt="0">
        <dgm:presLayoutVars>
          <dgm:dir/>
          <dgm:resizeHandles val="exact"/>
        </dgm:presLayoutVars>
      </dgm:prSet>
      <dgm:spPr/>
    </dgm:pt>
    <dgm:pt modelId="{A186A1A3-3C77-412E-82F3-E25303B05779}" type="pres">
      <dgm:prSet presAssocID="{3FD393CF-052C-4A7F-92A2-08B2225AC83F}" presName="vNodes" presStyleCnt="0"/>
      <dgm:spPr/>
    </dgm:pt>
    <dgm:pt modelId="{C75BEBD1-092C-4FD4-B01B-3028413D8B87}" type="pres">
      <dgm:prSet presAssocID="{8F9B0ACC-8C7A-4214-80D5-D8EFDA07DCD1}" presName="node" presStyleLbl="node1" presStyleIdx="0" presStyleCnt="3" custScaleX="255156" custScaleY="103082" custLinFactNeighborX="-5570" custLinFactNeighborY="-37726">
        <dgm:presLayoutVars>
          <dgm:bulletEnabled val="1"/>
        </dgm:presLayoutVars>
      </dgm:prSet>
      <dgm:spPr/>
      <dgm:t>
        <a:bodyPr/>
        <a:lstStyle/>
        <a:p>
          <a:endParaRPr lang="ru-RU"/>
        </a:p>
      </dgm:t>
    </dgm:pt>
    <dgm:pt modelId="{BA0858A7-9C88-4123-8B34-B1C6F321F68E}" type="pres">
      <dgm:prSet presAssocID="{647C6EA4-AA03-4BE9-8DB0-A910A20D3401}" presName="spacerT" presStyleCnt="0"/>
      <dgm:spPr/>
    </dgm:pt>
    <dgm:pt modelId="{F4F78B6C-D41B-4B5D-93AC-29710997A186}" type="pres">
      <dgm:prSet presAssocID="{647C6EA4-AA03-4BE9-8DB0-A910A20D3401}" presName="sibTrans" presStyleLbl="sibTrans2D1" presStyleIdx="0" presStyleCnt="2" custFlipVert="0" custFlipHor="1" custScaleX="63825" custScaleY="29329" custLinFactNeighborX="-340" custLinFactNeighborY="679"/>
      <dgm:spPr/>
      <dgm:t>
        <a:bodyPr/>
        <a:lstStyle/>
        <a:p>
          <a:endParaRPr lang="ru-RU"/>
        </a:p>
      </dgm:t>
    </dgm:pt>
    <dgm:pt modelId="{77AF66D1-4915-43A3-94F9-A4E5D5D5A117}" type="pres">
      <dgm:prSet presAssocID="{647C6EA4-AA03-4BE9-8DB0-A910A20D3401}" presName="spacerB" presStyleCnt="0"/>
      <dgm:spPr/>
    </dgm:pt>
    <dgm:pt modelId="{100AFE3E-EBCB-477D-86CE-40945594A908}" type="pres">
      <dgm:prSet presAssocID="{A30753A3-CACC-4BEE-A5FB-BD142EBF3D70}" presName="node" presStyleLbl="node1" presStyleIdx="1" presStyleCnt="3" custScaleX="246206" custScaleY="109526">
        <dgm:presLayoutVars>
          <dgm:bulletEnabled val="1"/>
        </dgm:presLayoutVars>
      </dgm:prSet>
      <dgm:spPr/>
      <dgm:t>
        <a:bodyPr/>
        <a:lstStyle/>
        <a:p>
          <a:endParaRPr lang="ru-RU"/>
        </a:p>
      </dgm:t>
    </dgm:pt>
    <dgm:pt modelId="{074C013C-72E0-4E0E-A690-428A09DE4780}" type="pres">
      <dgm:prSet presAssocID="{3FD393CF-052C-4A7F-92A2-08B2225AC83F}" presName="sibTransLast" presStyleLbl="sibTrans2D1" presStyleIdx="1" presStyleCnt="2" custScaleX="237194" custScaleY="72948" custLinFactNeighborX="-74653" custLinFactNeighborY="-443"/>
      <dgm:spPr/>
      <dgm:t>
        <a:bodyPr/>
        <a:lstStyle/>
        <a:p>
          <a:endParaRPr lang="ru-RU"/>
        </a:p>
      </dgm:t>
    </dgm:pt>
    <dgm:pt modelId="{E0E84FD9-1DBA-4EFD-A147-28954C319CDD}" type="pres">
      <dgm:prSet presAssocID="{3FD393CF-052C-4A7F-92A2-08B2225AC83F}" presName="connectorText" presStyleLbl="sibTrans2D1" presStyleIdx="1" presStyleCnt="2"/>
      <dgm:spPr/>
      <dgm:t>
        <a:bodyPr/>
        <a:lstStyle/>
        <a:p>
          <a:endParaRPr lang="ru-RU"/>
        </a:p>
      </dgm:t>
    </dgm:pt>
    <dgm:pt modelId="{715583E7-A906-417B-960F-FE6008628002}" type="pres">
      <dgm:prSet presAssocID="{3FD393CF-052C-4A7F-92A2-08B2225AC83F}" presName="lastNode" presStyleLbl="node1" presStyleIdx="2" presStyleCnt="3" custScaleX="182040" custScaleY="191223">
        <dgm:presLayoutVars>
          <dgm:bulletEnabled val="1"/>
        </dgm:presLayoutVars>
      </dgm:prSet>
      <dgm:spPr/>
      <dgm:t>
        <a:bodyPr/>
        <a:lstStyle/>
        <a:p>
          <a:endParaRPr lang="ru-RU"/>
        </a:p>
      </dgm:t>
    </dgm:pt>
  </dgm:ptLst>
  <dgm:cxnLst>
    <dgm:cxn modelId="{BFD76B27-628D-4521-84C3-41DE4430E1C7}" srcId="{3FD393CF-052C-4A7F-92A2-08B2225AC83F}" destId="{A30753A3-CACC-4BEE-A5FB-BD142EBF3D70}" srcOrd="1" destOrd="0" parTransId="{441573C6-24CF-4E75-A29B-FA6DD883810E}" sibTransId="{E386FE32-976A-4FC2-B46B-685C8A0E7A54}"/>
    <dgm:cxn modelId="{81E4EFBC-657B-415A-977B-15CD3B3F841C}" type="presOf" srcId="{E386FE32-976A-4FC2-B46B-685C8A0E7A54}" destId="{074C013C-72E0-4E0E-A690-428A09DE4780}" srcOrd="0" destOrd="0" presId="urn:microsoft.com/office/officeart/2005/8/layout/equation2"/>
    <dgm:cxn modelId="{FEE95314-7015-42F9-B56E-A2B3BE86D80D}" srcId="{3FD393CF-052C-4A7F-92A2-08B2225AC83F}" destId="{8F9B0ACC-8C7A-4214-80D5-D8EFDA07DCD1}" srcOrd="0" destOrd="0" parTransId="{8299E20E-9BBA-4D6C-A7B0-BD07742AF880}" sibTransId="{647C6EA4-AA03-4BE9-8DB0-A910A20D3401}"/>
    <dgm:cxn modelId="{A3E06236-DBD7-473D-A1EC-141C36FDA5BA}" type="presOf" srcId="{6976B5E0-3028-48B7-A30F-D0BF9D24E45C}" destId="{715583E7-A906-417B-960F-FE6008628002}" srcOrd="0" destOrd="0" presId="urn:microsoft.com/office/officeart/2005/8/layout/equation2"/>
    <dgm:cxn modelId="{1DB873BB-254E-42C0-9D23-F555FA7F15C3}" type="presOf" srcId="{A30753A3-CACC-4BEE-A5FB-BD142EBF3D70}" destId="{100AFE3E-EBCB-477D-86CE-40945594A908}" srcOrd="0" destOrd="0" presId="urn:microsoft.com/office/officeart/2005/8/layout/equation2"/>
    <dgm:cxn modelId="{09585FA2-53AB-4EF4-A91B-9A31B548D84C}" type="presOf" srcId="{3FD393CF-052C-4A7F-92A2-08B2225AC83F}" destId="{89C00205-97A2-42EE-BF1C-D6291AFEC330}" srcOrd="0" destOrd="0" presId="urn:microsoft.com/office/officeart/2005/8/layout/equation2"/>
    <dgm:cxn modelId="{9846D2A8-D8F6-42EB-BE85-C8BD92CB3C81}" srcId="{3FD393CF-052C-4A7F-92A2-08B2225AC83F}" destId="{6976B5E0-3028-48B7-A30F-D0BF9D24E45C}" srcOrd="2" destOrd="0" parTransId="{4E55C688-243A-492B-9FDB-C46EEF8829A6}" sibTransId="{507E4CED-3857-4A8A-BA93-3D2D3C663DEB}"/>
    <dgm:cxn modelId="{C41EE823-D2B3-4B1E-9606-F3ECFE5E7B0A}" type="presOf" srcId="{8F9B0ACC-8C7A-4214-80D5-D8EFDA07DCD1}" destId="{C75BEBD1-092C-4FD4-B01B-3028413D8B87}" srcOrd="0" destOrd="0" presId="urn:microsoft.com/office/officeart/2005/8/layout/equation2"/>
    <dgm:cxn modelId="{4319E526-6E21-4F4B-993E-984E124CA6FA}" type="presOf" srcId="{647C6EA4-AA03-4BE9-8DB0-A910A20D3401}" destId="{F4F78B6C-D41B-4B5D-93AC-29710997A186}" srcOrd="0" destOrd="0" presId="urn:microsoft.com/office/officeart/2005/8/layout/equation2"/>
    <dgm:cxn modelId="{80AB3109-7B0D-4F82-94C4-C06EA8583535}" type="presOf" srcId="{E386FE32-976A-4FC2-B46B-685C8A0E7A54}" destId="{E0E84FD9-1DBA-4EFD-A147-28954C319CDD}" srcOrd="1" destOrd="0" presId="urn:microsoft.com/office/officeart/2005/8/layout/equation2"/>
    <dgm:cxn modelId="{148FBBDB-6C4A-4193-8DB9-F0DB047DB4F6}" type="presParOf" srcId="{89C00205-97A2-42EE-BF1C-D6291AFEC330}" destId="{A186A1A3-3C77-412E-82F3-E25303B05779}" srcOrd="0" destOrd="0" presId="urn:microsoft.com/office/officeart/2005/8/layout/equation2"/>
    <dgm:cxn modelId="{C88ADEFE-5B6D-41FD-96FA-0D680EA3EC00}" type="presParOf" srcId="{A186A1A3-3C77-412E-82F3-E25303B05779}" destId="{C75BEBD1-092C-4FD4-B01B-3028413D8B87}" srcOrd="0" destOrd="0" presId="urn:microsoft.com/office/officeart/2005/8/layout/equation2"/>
    <dgm:cxn modelId="{5BFB1B05-07B6-4F17-851F-3396F55D9332}" type="presParOf" srcId="{A186A1A3-3C77-412E-82F3-E25303B05779}" destId="{BA0858A7-9C88-4123-8B34-B1C6F321F68E}" srcOrd="1" destOrd="0" presId="urn:microsoft.com/office/officeart/2005/8/layout/equation2"/>
    <dgm:cxn modelId="{B19D1D36-AD02-4634-AB5D-C6808C0880E1}" type="presParOf" srcId="{A186A1A3-3C77-412E-82F3-E25303B05779}" destId="{F4F78B6C-D41B-4B5D-93AC-29710997A186}" srcOrd="2" destOrd="0" presId="urn:microsoft.com/office/officeart/2005/8/layout/equation2"/>
    <dgm:cxn modelId="{76494FED-C030-4E2E-AF7A-45DC3BE30597}" type="presParOf" srcId="{A186A1A3-3C77-412E-82F3-E25303B05779}" destId="{77AF66D1-4915-43A3-94F9-A4E5D5D5A117}" srcOrd="3" destOrd="0" presId="urn:microsoft.com/office/officeart/2005/8/layout/equation2"/>
    <dgm:cxn modelId="{CDC26A9A-6C5D-42DD-B935-80F4D2FE1AC2}" type="presParOf" srcId="{A186A1A3-3C77-412E-82F3-E25303B05779}" destId="{100AFE3E-EBCB-477D-86CE-40945594A908}" srcOrd="4" destOrd="0" presId="urn:microsoft.com/office/officeart/2005/8/layout/equation2"/>
    <dgm:cxn modelId="{2006399E-DCAE-40D8-87B1-E494CD2D06E2}" type="presParOf" srcId="{89C00205-97A2-42EE-BF1C-D6291AFEC330}" destId="{074C013C-72E0-4E0E-A690-428A09DE4780}" srcOrd="1" destOrd="0" presId="urn:microsoft.com/office/officeart/2005/8/layout/equation2"/>
    <dgm:cxn modelId="{A59E3500-45BA-4272-84C7-4F0591AB3132}" type="presParOf" srcId="{074C013C-72E0-4E0E-A690-428A09DE4780}" destId="{E0E84FD9-1DBA-4EFD-A147-28954C319CDD}" srcOrd="0" destOrd="0" presId="urn:microsoft.com/office/officeart/2005/8/layout/equation2"/>
    <dgm:cxn modelId="{F74B1848-0996-4292-84FB-8AE46A36D182}" type="presParOf" srcId="{89C00205-97A2-42EE-BF1C-D6291AFEC330}" destId="{715583E7-A906-417B-960F-FE6008628002}" srcOrd="2" destOrd="0" presId="urn:microsoft.com/office/officeart/2005/8/layout/equation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6515A42-3740-4545-A93E-5B475A283F72}">
      <dsp:nvSpPr>
        <dsp:cNvPr id="0" name=""/>
        <dsp:cNvSpPr/>
      </dsp:nvSpPr>
      <dsp:spPr>
        <a:xfrm>
          <a:off x="42839" y="768072"/>
          <a:ext cx="8243962" cy="257073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kk-KZ" sz="2800" b="1" kern="1200" dirty="0" smtClean="0">
              <a:latin typeface="Times New Roman" pitchFamily="18" charset="0"/>
              <a:cs typeface="Times New Roman" pitchFamily="18" charset="0"/>
            </a:rPr>
            <a:t>- негізгі және орта деңгейлер  бойынша қазақ тілін қатысымдық тұрғыдан меңгерту; оқушыны өз ойын айқын, түсінікті жеткізуге үйрету, коммуникативтік қабілеті дамыған дара тұлғаның дамуына мүмкіндік жасау.</a:t>
          </a:r>
          <a:endParaRPr lang="ru-RU" sz="2800" b="1" kern="1200" dirty="0" smtClean="0">
            <a:latin typeface="Times New Roman" pitchFamily="18" charset="0"/>
            <a:cs typeface="Times New Roman" pitchFamily="18" charset="0"/>
          </a:endParaRPr>
        </a:p>
        <a:p>
          <a:pPr lvl="0" algn="ctr" defTabSz="400050">
            <a:lnSpc>
              <a:spcPct val="90000"/>
            </a:lnSpc>
            <a:spcBef>
              <a:spcPct val="0"/>
            </a:spcBef>
            <a:spcAft>
              <a:spcPct val="35000"/>
            </a:spcAft>
          </a:pPr>
          <a:endParaRPr lang="ru-RU" sz="2400" kern="1200" dirty="0"/>
        </a:p>
      </dsp:txBody>
      <dsp:txXfrm>
        <a:off x="42839" y="768072"/>
        <a:ext cx="8243962" cy="2570732"/>
      </dsp:txXfrm>
    </dsp:sp>
    <dsp:sp modelId="{DFABC947-31EC-4ED8-AB21-649CD926E8B4}">
      <dsp:nvSpPr>
        <dsp:cNvPr id="0" name=""/>
        <dsp:cNvSpPr/>
      </dsp:nvSpPr>
      <dsp:spPr>
        <a:xfrm rot="2805019">
          <a:off x="5702342" y="3831332"/>
          <a:ext cx="791332" cy="453392"/>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ru-RU" sz="1900" kern="1200" dirty="0"/>
        </a:p>
      </dsp:txBody>
      <dsp:txXfrm rot="2805019">
        <a:off x="5702342" y="3831332"/>
        <a:ext cx="791332" cy="453392"/>
      </dsp:txXfrm>
    </dsp:sp>
    <dsp:sp modelId="{8E8683B1-9843-4733-86FB-14E97649D29E}">
      <dsp:nvSpPr>
        <dsp:cNvPr id="0" name=""/>
        <dsp:cNvSpPr/>
      </dsp:nvSpPr>
      <dsp:spPr>
        <a:xfrm>
          <a:off x="4847487" y="4197110"/>
          <a:ext cx="3482154" cy="86574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kk-KZ" sz="3000" kern="1200" dirty="0" smtClean="0">
              <a:latin typeface="Times New Roman" pitchFamily="18" charset="0"/>
              <a:cs typeface="Times New Roman" pitchFamily="18" charset="0"/>
            </a:rPr>
            <a:t>Оқу бағдарламасы</a:t>
          </a:r>
          <a:endParaRPr lang="ru-RU" sz="3000" kern="1200" dirty="0">
            <a:latin typeface="Times New Roman" pitchFamily="18" charset="0"/>
            <a:cs typeface="Times New Roman" pitchFamily="18" charset="0"/>
          </a:endParaRPr>
        </a:p>
      </dsp:txBody>
      <dsp:txXfrm>
        <a:off x="4847487" y="4197110"/>
        <a:ext cx="3482154" cy="865745"/>
      </dsp:txXfrm>
    </dsp:sp>
    <dsp:sp modelId="{DD9F5287-8544-4D2D-ABF4-620685CBA168}">
      <dsp:nvSpPr>
        <dsp:cNvPr id="0" name=""/>
        <dsp:cNvSpPr/>
      </dsp:nvSpPr>
      <dsp:spPr>
        <a:xfrm rot="10799994">
          <a:off x="3819166" y="4403291"/>
          <a:ext cx="791332" cy="453392"/>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ru-RU" sz="1900" kern="1200" dirty="0"/>
        </a:p>
      </dsp:txBody>
      <dsp:txXfrm rot="10799994">
        <a:off x="3819166" y="4403291"/>
        <a:ext cx="791332" cy="453392"/>
      </dsp:txXfrm>
    </dsp:sp>
    <dsp:sp modelId="{B2BFE04C-F8A7-4E7E-8D4B-76DF4AF96E19}">
      <dsp:nvSpPr>
        <dsp:cNvPr id="0" name=""/>
        <dsp:cNvSpPr/>
      </dsp:nvSpPr>
      <dsp:spPr>
        <a:xfrm>
          <a:off x="328584" y="4089696"/>
          <a:ext cx="3253592" cy="108058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kk-KZ" sz="3000" b="1" kern="1200" dirty="0" smtClean="0">
              <a:latin typeface="Times New Roman" pitchFamily="18" charset="0"/>
              <a:cs typeface="Times New Roman" pitchFamily="18" charset="0"/>
            </a:rPr>
            <a:t>Әдістемелік нұсқау хат</a:t>
          </a:r>
          <a:endParaRPr lang="ru-RU" sz="3000" kern="1200" dirty="0">
            <a:latin typeface="Times New Roman" pitchFamily="18" charset="0"/>
            <a:cs typeface="Times New Roman" pitchFamily="18" charset="0"/>
          </a:endParaRPr>
        </a:p>
      </dsp:txBody>
      <dsp:txXfrm>
        <a:off x="328584" y="4089696"/>
        <a:ext cx="3253592" cy="1080588"/>
      </dsp:txXfrm>
    </dsp:sp>
    <dsp:sp modelId="{E31ED6E7-0C07-43D5-B5CF-4E4B4401A302}">
      <dsp:nvSpPr>
        <dsp:cNvPr id="0" name=""/>
        <dsp:cNvSpPr/>
      </dsp:nvSpPr>
      <dsp:spPr>
        <a:xfrm rot="18636821">
          <a:off x="2264768" y="3782799"/>
          <a:ext cx="791332" cy="453392"/>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ru-RU" sz="1900" kern="1200" dirty="0"/>
        </a:p>
      </dsp:txBody>
      <dsp:txXfrm rot="18636821">
        <a:off x="2264768" y="3782799"/>
        <a:ext cx="791332" cy="453392"/>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75BEBD1-092C-4FD4-B01B-3028413D8B87}">
      <dsp:nvSpPr>
        <dsp:cNvPr id="0" name=""/>
        <dsp:cNvSpPr/>
      </dsp:nvSpPr>
      <dsp:spPr>
        <a:xfrm>
          <a:off x="0" y="1244991"/>
          <a:ext cx="3193297" cy="1290079"/>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kk-KZ" sz="2800" b="1" kern="1200" dirty="0" smtClean="0">
              <a:solidFill>
                <a:schemeClr val="tx1"/>
              </a:solidFill>
              <a:latin typeface="Times New Roman" pitchFamily="18" charset="0"/>
              <a:cs typeface="Times New Roman" pitchFamily="18" charset="0"/>
            </a:rPr>
            <a:t>Әдістемелік нұсқау хат</a:t>
          </a:r>
          <a:endParaRPr lang="ru-RU" sz="2800" b="1" kern="1200" dirty="0">
            <a:solidFill>
              <a:schemeClr val="tx1"/>
            </a:solidFill>
            <a:latin typeface="Times New Roman" pitchFamily="18" charset="0"/>
            <a:cs typeface="Times New Roman" pitchFamily="18" charset="0"/>
          </a:endParaRPr>
        </a:p>
      </dsp:txBody>
      <dsp:txXfrm>
        <a:off x="0" y="1244991"/>
        <a:ext cx="3193297" cy="1290079"/>
      </dsp:txXfrm>
    </dsp:sp>
    <dsp:sp modelId="{F4F78B6C-D41B-4B5D-93AC-29710997A186}">
      <dsp:nvSpPr>
        <dsp:cNvPr id="0" name=""/>
        <dsp:cNvSpPr/>
      </dsp:nvSpPr>
      <dsp:spPr>
        <a:xfrm flipH="1">
          <a:off x="1362750" y="2675721"/>
          <a:ext cx="463289" cy="212891"/>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ru-RU" sz="500" kern="1200" dirty="0"/>
        </a:p>
      </dsp:txBody>
      <dsp:txXfrm flipH="1">
        <a:off x="1362750" y="2675721"/>
        <a:ext cx="463289" cy="212891"/>
      </dsp:txXfrm>
    </dsp:sp>
    <dsp:sp modelId="{100AFE3E-EBCB-477D-86CE-40945594A908}">
      <dsp:nvSpPr>
        <dsp:cNvPr id="0" name=""/>
        <dsp:cNvSpPr/>
      </dsp:nvSpPr>
      <dsp:spPr>
        <a:xfrm>
          <a:off x="56219" y="2989545"/>
          <a:ext cx="3081287" cy="1370726"/>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r>
            <a:rPr lang="kk-KZ" sz="2500" b="1" kern="1200" dirty="0" smtClean="0">
              <a:solidFill>
                <a:schemeClr val="tx1"/>
              </a:solidFill>
              <a:latin typeface="Times New Roman" pitchFamily="18" charset="0"/>
              <a:cs typeface="Times New Roman" pitchFamily="18" charset="0"/>
            </a:rPr>
            <a:t>Оқу бағдарламасы</a:t>
          </a:r>
          <a:endParaRPr lang="ru-RU" sz="2500" b="1" kern="1200" dirty="0">
            <a:solidFill>
              <a:schemeClr val="tx1"/>
            </a:solidFill>
            <a:latin typeface="Times New Roman" pitchFamily="18" charset="0"/>
            <a:cs typeface="Times New Roman" pitchFamily="18" charset="0"/>
          </a:endParaRPr>
        </a:p>
      </dsp:txBody>
      <dsp:txXfrm>
        <a:off x="56219" y="2989545"/>
        <a:ext cx="3081287" cy="1370726"/>
      </dsp:txXfrm>
    </dsp:sp>
    <dsp:sp modelId="{074C013C-72E0-4E0E-A690-428A09DE4780}">
      <dsp:nvSpPr>
        <dsp:cNvPr id="0" name=""/>
        <dsp:cNvSpPr/>
      </dsp:nvSpPr>
      <dsp:spPr>
        <a:xfrm rot="14245">
          <a:off x="2810793" y="2638979"/>
          <a:ext cx="944283" cy="339617"/>
        </a:xfrm>
        <a:prstGeom prst="rightArrow">
          <a:avLst>
            <a:gd name="adj1" fmla="val 60000"/>
            <a:gd name="adj2" fmla="val 50000"/>
          </a:avLst>
        </a:prstGeom>
        <a:solidFill>
          <a:schemeClr val="accent6">
            <a:lumMod val="1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ru-RU" sz="1400" kern="1200" dirty="0"/>
        </a:p>
      </dsp:txBody>
      <dsp:txXfrm rot="14245">
        <a:off x="2810793" y="2638979"/>
        <a:ext cx="944283" cy="339617"/>
      </dsp:txXfrm>
    </dsp:sp>
    <dsp:sp modelId="{715583E7-A906-417B-960F-FE6008628002}">
      <dsp:nvSpPr>
        <dsp:cNvPr id="0" name=""/>
        <dsp:cNvSpPr/>
      </dsp:nvSpPr>
      <dsp:spPr>
        <a:xfrm>
          <a:off x="3944417" y="428629"/>
          <a:ext cx="4556490" cy="4786342"/>
        </a:xfrm>
        <a:prstGeom prst="ellipse">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l" defTabSz="889000">
            <a:lnSpc>
              <a:spcPct val="90000"/>
            </a:lnSpc>
            <a:spcBef>
              <a:spcPct val="0"/>
            </a:spcBef>
            <a:spcAft>
              <a:spcPct val="35000"/>
            </a:spcAft>
          </a:pPr>
          <a:r>
            <a:rPr lang="kk-KZ" sz="2000" b="1" kern="1200" dirty="0" smtClean="0">
              <a:solidFill>
                <a:schemeClr val="tx1"/>
              </a:solidFill>
              <a:latin typeface="Times New Roman" pitchFamily="18" charset="0"/>
              <a:cs typeface="Times New Roman" pitchFamily="18" charset="0"/>
            </a:rPr>
            <a:t>Қазақ әдебиетінің озық классикалық үлгілері арқылы оның басты идеялық бағытын, тақырыптық, мазмұндық мақсатын саралай білетін және қазақ халқының рухани әлемін, дәстүрін, әдебиеті мен мәдениетін бағалай алатын, танымы жоғары, өркениеттi қоғамға сай тұлға қалыптастыру. </a:t>
          </a:r>
          <a:endParaRPr lang="ru-RU" sz="2000" b="1" kern="1200" dirty="0">
            <a:solidFill>
              <a:schemeClr val="tx1"/>
            </a:solidFill>
            <a:latin typeface="Times New Roman" pitchFamily="18" charset="0"/>
            <a:cs typeface="Times New Roman" pitchFamily="18" charset="0"/>
          </a:endParaRPr>
        </a:p>
      </dsp:txBody>
      <dsp:txXfrm>
        <a:off x="3944417" y="428629"/>
        <a:ext cx="4556490" cy="4786342"/>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AEF6BC-0E7D-4BD7-AFA5-5B11F1074B13}" type="datetimeFigureOut">
              <a:rPr lang="ru-RU" smtClean="0"/>
              <a:pPr/>
              <a:t>05.09.2013</a:t>
            </a:fld>
            <a:endParaRPr lang="ru-RU"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F8AA20-20A8-4CAF-A1A4-88522AC62B7B}" type="slidenum">
              <a:rPr lang="ru-RU" smtClean="0"/>
              <a:pPr/>
              <a:t>‹#›</a:t>
            </a:fld>
            <a:endParaRPr lang="ru-RU" dirty="0"/>
          </a:p>
        </p:txBody>
      </p:sp>
    </p:spTree>
    <p:extLst>
      <p:ext uri="{BB962C8B-B14F-4D97-AF65-F5344CB8AC3E}">
        <p14:creationId xmlns:p14="http://schemas.microsoft.com/office/powerpoint/2010/main" xmlns="" val="1203141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38FD0EE2-618A-45C5-9594-51EE7A5EA626}" type="datetimeFigureOut">
              <a:rPr lang="ru-RU" smtClean="0"/>
              <a:pPr/>
              <a:t>05.09.2013</a:t>
            </a:fld>
            <a:endParaRPr lang="ru-RU" dirty="0"/>
          </a:p>
        </p:txBody>
      </p:sp>
      <p:sp>
        <p:nvSpPr>
          <p:cNvPr id="19" name="Нижний колонтитул 18"/>
          <p:cNvSpPr>
            <a:spLocks noGrp="1"/>
          </p:cNvSpPr>
          <p:nvPr>
            <p:ph type="ftr" sz="quarter" idx="11"/>
          </p:nvPr>
        </p:nvSpPr>
        <p:spPr/>
        <p:txBody>
          <a:bodyPr/>
          <a:lstStyle/>
          <a:p>
            <a:endParaRPr lang="ru-RU" dirty="0"/>
          </a:p>
        </p:txBody>
      </p:sp>
      <p:sp>
        <p:nvSpPr>
          <p:cNvPr id="27" name="Номер слайда 26"/>
          <p:cNvSpPr>
            <a:spLocks noGrp="1"/>
          </p:cNvSpPr>
          <p:nvPr>
            <p:ph type="sldNum" sz="quarter" idx="12"/>
          </p:nvPr>
        </p:nvSpPr>
        <p:spPr/>
        <p:txBody>
          <a:bodyPr/>
          <a:lstStyle/>
          <a:p>
            <a:fld id="{2C50588D-9386-414D-B3DA-96EEBD11591A}" type="slidenum">
              <a:rPr lang="ru-RU" smtClean="0"/>
              <a:pPr/>
              <a:t>‹#›</a:t>
            </a:fld>
            <a:endParaRPr lang="ru-RU" dirty="0"/>
          </a:p>
        </p:txBody>
      </p:sp>
    </p:spTree>
  </p:cSld>
  <p:clrMapOvr>
    <a:masterClrMapping/>
  </p:clrMapOvr>
  <p:transition spd="slow">
    <p:split/>
    <p:sndAc>
      <p:stSnd>
        <p:snd r:embed="rId1" name="camera.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8FD0EE2-618A-45C5-9594-51EE7A5EA626}" type="datetimeFigureOut">
              <a:rPr lang="ru-RU" smtClean="0"/>
              <a:pPr/>
              <a:t>05.09.2013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2C50588D-9386-414D-B3DA-96EEBD11591A}" type="slidenum">
              <a:rPr lang="ru-RU" smtClean="0"/>
              <a:pPr/>
              <a:t>‹#›</a:t>
            </a:fld>
            <a:endParaRPr lang="ru-RU" dirty="0"/>
          </a:p>
        </p:txBody>
      </p:sp>
    </p:spTree>
  </p:cSld>
  <p:clrMapOvr>
    <a:masterClrMapping/>
  </p:clrMapOvr>
  <p:transition spd="slow">
    <p:split/>
    <p:sndAc>
      <p:stSnd>
        <p:snd r:embed="rId1" name="camera.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8FD0EE2-618A-45C5-9594-51EE7A5EA626}" type="datetimeFigureOut">
              <a:rPr lang="ru-RU" smtClean="0"/>
              <a:pPr/>
              <a:t>05.09.2013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2C50588D-9386-414D-B3DA-96EEBD11591A}" type="slidenum">
              <a:rPr lang="ru-RU" smtClean="0"/>
              <a:pPr/>
              <a:t>‹#›</a:t>
            </a:fld>
            <a:endParaRPr lang="ru-RU" dirty="0"/>
          </a:p>
        </p:txBody>
      </p:sp>
    </p:spTree>
  </p:cSld>
  <p:clrMapOvr>
    <a:masterClrMapping/>
  </p:clrMapOvr>
  <p:transition spd="slow">
    <p:split/>
    <p:sndAc>
      <p:stSnd>
        <p:snd r:embed="rId1" name="camera.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8FD0EE2-618A-45C5-9594-51EE7A5EA626}" type="datetimeFigureOut">
              <a:rPr lang="ru-RU" smtClean="0"/>
              <a:pPr/>
              <a:t>05.09.2013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2C50588D-9386-414D-B3DA-96EEBD11591A}" type="slidenum">
              <a:rPr lang="ru-RU" smtClean="0"/>
              <a:pPr/>
              <a:t>‹#›</a:t>
            </a:fld>
            <a:endParaRPr lang="ru-RU" dirty="0"/>
          </a:p>
        </p:txBody>
      </p:sp>
    </p:spTree>
  </p:cSld>
  <p:clrMapOvr>
    <a:masterClrMapping/>
  </p:clrMapOvr>
  <p:transition spd="slow">
    <p:split/>
    <p:sndAc>
      <p:stSnd>
        <p:snd r:embed="rId1" name="camera.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38FD0EE2-618A-45C5-9594-51EE7A5EA626}" type="datetimeFigureOut">
              <a:rPr lang="ru-RU" smtClean="0"/>
              <a:pPr/>
              <a:t>05.09.2013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2C50588D-9386-414D-B3DA-96EEBD11591A}" type="slidenum">
              <a:rPr lang="ru-RU" smtClean="0"/>
              <a:pPr/>
              <a:t>‹#›</a:t>
            </a:fld>
            <a:endParaRPr lang="ru-RU" dirty="0"/>
          </a:p>
        </p:txBody>
      </p:sp>
    </p:spTree>
  </p:cSld>
  <p:clrMapOvr>
    <a:masterClrMapping/>
  </p:clrMapOvr>
  <p:transition spd="slow">
    <p:split/>
    <p:sndAc>
      <p:stSnd>
        <p:snd r:embed="rId1" name="camera.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38FD0EE2-618A-45C5-9594-51EE7A5EA626}" type="datetimeFigureOut">
              <a:rPr lang="ru-RU" smtClean="0"/>
              <a:pPr/>
              <a:t>05.09.2013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2C50588D-9386-414D-B3DA-96EEBD11591A}" type="slidenum">
              <a:rPr lang="ru-RU" smtClean="0"/>
              <a:pPr/>
              <a:t>‹#›</a:t>
            </a:fld>
            <a:endParaRPr lang="ru-RU" dirty="0"/>
          </a:p>
        </p:txBody>
      </p:sp>
    </p:spTree>
  </p:cSld>
  <p:clrMapOvr>
    <a:masterClrMapping/>
  </p:clrMapOvr>
  <p:transition spd="slow">
    <p:split/>
    <p:sndAc>
      <p:stSnd>
        <p:snd r:embed="rId1" name="camera.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38FD0EE2-618A-45C5-9594-51EE7A5EA626}" type="datetimeFigureOut">
              <a:rPr lang="ru-RU" smtClean="0"/>
              <a:pPr/>
              <a:t>05.09.2013</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2C50588D-9386-414D-B3DA-96EEBD11591A}" type="slidenum">
              <a:rPr lang="ru-RU" smtClean="0"/>
              <a:pPr/>
              <a:t>‹#›</a:t>
            </a:fld>
            <a:endParaRPr lang="ru-RU" dirty="0"/>
          </a:p>
        </p:txBody>
      </p:sp>
    </p:spTree>
  </p:cSld>
  <p:clrMapOvr>
    <a:masterClrMapping/>
  </p:clrMapOvr>
  <p:transition spd="slow">
    <p:split/>
    <p:sndAc>
      <p:stSnd>
        <p:snd r:embed="rId1" name="camera.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38FD0EE2-618A-45C5-9594-51EE7A5EA626}" type="datetimeFigureOut">
              <a:rPr lang="ru-RU" smtClean="0"/>
              <a:pPr/>
              <a:t>05.09.2013</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2C50588D-9386-414D-B3DA-96EEBD11591A}" type="slidenum">
              <a:rPr lang="ru-RU" smtClean="0"/>
              <a:pPr/>
              <a:t>‹#›</a:t>
            </a:fld>
            <a:endParaRPr lang="ru-RU" dirty="0"/>
          </a:p>
        </p:txBody>
      </p:sp>
    </p:spTree>
  </p:cSld>
  <p:clrMapOvr>
    <a:masterClrMapping/>
  </p:clrMapOvr>
  <p:transition spd="slow">
    <p:split/>
    <p:sndAc>
      <p:stSnd>
        <p:snd r:embed="rId1" name="camera.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8FD0EE2-618A-45C5-9594-51EE7A5EA626}" type="datetimeFigureOut">
              <a:rPr lang="ru-RU" smtClean="0"/>
              <a:pPr/>
              <a:t>05.09.2013</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2C50588D-9386-414D-B3DA-96EEBD11591A}" type="slidenum">
              <a:rPr lang="ru-RU" smtClean="0"/>
              <a:pPr/>
              <a:t>‹#›</a:t>
            </a:fld>
            <a:endParaRPr lang="ru-RU" dirty="0"/>
          </a:p>
        </p:txBody>
      </p:sp>
    </p:spTree>
  </p:cSld>
  <p:clrMapOvr>
    <a:masterClrMapping/>
  </p:clrMapOvr>
  <p:transition spd="slow">
    <p:split/>
    <p:sndAc>
      <p:stSnd>
        <p:snd r:embed="rId1" name="camera.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38FD0EE2-618A-45C5-9594-51EE7A5EA626}" type="datetimeFigureOut">
              <a:rPr lang="ru-RU" smtClean="0"/>
              <a:pPr/>
              <a:t>05.09.2013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2C50588D-9386-414D-B3DA-96EEBD11591A}" type="slidenum">
              <a:rPr lang="ru-RU" smtClean="0"/>
              <a:pPr/>
              <a:t>‹#›</a:t>
            </a:fld>
            <a:endParaRPr lang="ru-RU" dirty="0"/>
          </a:p>
        </p:txBody>
      </p:sp>
    </p:spTree>
  </p:cSld>
  <p:clrMapOvr>
    <a:masterClrMapping/>
  </p:clrMapOvr>
  <p:transition spd="slow">
    <p:split/>
    <p:sndAc>
      <p:stSnd>
        <p:snd r:embed="rId1" name="camera.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38FD0EE2-618A-45C5-9594-51EE7A5EA626}" type="datetimeFigureOut">
              <a:rPr lang="ru-RU" smtClean="0"/>
              <a:pPr/>
              <a:t>05.09.2013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a:xfrm>
            <a:off x="8077200" y="6356350"/>
            <a:ext cx="609600" cy="365125"/>
          </a:xfrm>
        </p:spPr>
        <p:txBody>
          <a:bodyPr/>
          <a:lstStyle/>
          <a:p>
            <a:fld id="{2C50588D-9386-414D-B3DA-96EEBD11591A}" type="slidenum">
              <a:rPr lang="ru-RU" smtClean="0"/>
              <a:pPr/>
              <a:t>‹#›</a:t>
            </a:fld>
            <a:endParaRPr lang="ru-RU" dirty="0"/>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split/>
    <p:sndAc>
      <p:stSnd>
        <p:snd r:embed="rId1" name="camera.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8FD0EE2-618A-45C5-9594-51EE7A5EA626}" type="datetimeFigureOut">
              <a:rPr lang="ru-RU" smtClean="0"/>
              <a:pPr/>
              <a:t>05.09.2013</a:t>
            </a:fld>
            <a:endParaRPr lang="ru-RU" dirty="0"/>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dirty="0"/>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C50588D-9386-414D-B3DA-96EEBD11591A}" type="slidenum">
              <a:rPr lang="ru-RU" smtClean="0"/>
              <a:pPr/>
              <a:t>‹#›</a:t>
            </a:fld>
            <a:endParaRPr lang="ru-RU" dirty="0"/>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split/>
    <p:sndAc>
      <p:stSnd>
        <p:snd r:embed="rId13" name="camera.wav"/>
      </p:stSnd>
    </p:sndAc>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audio" Target="../media/audio1.wav"/><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3399"/>
            </a:gs>
            <a:gs pos="25000">
              <a:srgbClr val="FF6633"/>
            </a:gs>
            <a:gs pos="50000">
              <a:srgbClr val="FFFF00"/>
            </a:gs>
            <a:gs pos="84000">
              <a:srgbClr val="01A78F"/>
            </a:gs>
            <a:gs pos="100000">
              <a:srgbClr val="3366FF"/>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4" name="Заголовок 1"/>
          <p:cNvSpPr>
            <a:spLocks noGrp="1"/>
          </p:cNvSpPr>
          <p:nvPr>
            <p:ph type="ctrTitle"/>
          </p:nvPr>
        </p:nvSpPr>
        <p:spPr>
          <a:xfrm>
            <a:off x="251520" y="692696"/>
            <a:ext cx="8645708" cy="4536504"/>
          </a:xfrm>
        </p:spPr>
        <p:txBody>
          <a:bodyPr>
            <a:normAutofit/>
          </a:bodyPr>
          <a:lstStyle/>
          <a:p>
            <a:pPr algn="ctr"/>
            <a:r>
              <a:rPr lang="kk-KZ" dirty="0" smtClean="0">
                <a:latin typeface="Times New Roman" pitchFamily="18" charset="0"/>
                <a:cs typeface="Times New Roman" pitchFamily="18" charset="0"/>
              </a:rPr>
              <a:t>Орыс мектептерінде қазақ тілі мен әдебиетін оқытудың жаңа мазмұны мен құрылымы</a:t>
            </a:r>
            <a:r>
              <a:rPr lang="ru-RU" dirty="0"/>
              <a:t/>
            </a:r>
            <a:br>
              <a:rPr lang="ru-RU" dirty="0"/>
            </a:br>
            <a:endParaRPr lang="ru-RU" dirty="0"/>
          </a:p>
        </p:txBody>
      </p:sp>
    </p:spTree>
    <p:extLst>
      <p:ext uri="{BB962C8B-B14F-4D97-AF65-F5344CB8AC3E}">
        <p14:creationId xmlns:p14="http://schemas.microsoft.com/office/powerpoint/2010/main" xmlns="" val="4218156355"/>
      </p:ext>
    </p:extLst>
  </p:cSld>
  <p:clrMapOvr>
    <a:masterClrMapping/>
  </p:clrMapOvr>
  <p:transition spd="slow">
    <p:split/>
    <p:sndAc>
      <p:stSnd>
        <p:snd r:embed="rId2" name="camera.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1214422"/>
            <a:ext cx="8305800" cy="1143000"/>
          </a:xfrm>
        </p:spPr>
        <p:txBody>
          <a:bodyPr>
            <a:normAutofit fontScale="90000"/>
          </a:bodyPr>
          <a:lstStyle/>
          <a:p>
            <a:pPr algn="ctr"/>
            <a:r>
              <a:rPr lang="kk-KZ" u="sng" dirty="0">
                <a:latin typeface="Times New Roman" pitchFamily="18" charset="0"/>
                <a:cs typeface="Times New Roman" pitchFamily="18" charset="0"/>
              </a:rPr>
              <a:t>Қазақ әдебиеті пәнін оқыту мақсаты</a:t>
            </a:r>
            <a:r>
              <a:rPr lang="ru-RU" dirty="0">
                <a:latin typeface="Times New Roman" pitchFamily="18" charset="0"/>
                <a:cs typeface="Times New Roman" pitchFamily="18" charset="0"/>
              </a:rPr>
              <a:t/>
            </a:r>
            <a:br>
              <a:rPr lang="ru-RU" dirty="0">
                <a:latin typeface="Times New Roman" pitchFamily="18" charset="0"/>
                <a:cs typeface="Times New Roman" pitchFamily="18" charset="0"/>
              </a:rPr>
            </a:br>
            <a:endParaRPr lang="ru-RU" dirty="0">
              <a:latin typeface="Times New Roman" pitchFamily="18" charset="0"/>
              <a:cs typeface="Times New Roman" pitchFamily="18" charset="0"/>
            </a:endParaRPr>
          </a:p>
        </p:txBody>
      </p:sp>
      <p:graphicFrame>
        <p:nvGraphicFramePr>
          <p:cNvPr id="3" name="Схема 2"/>
          <p:cNvGraphicFramePr/>
          <p:nvPr/>
        </p:nvGraphicFramePr>
        <p:xfrm>
          <a:off x="357158" y="857232"/>
          <a:ext cx="8501122" cy="56436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split/>
    <p:sndAc>
      <p:stSnd>
        <p:snd r:embed="rId2" name="camera.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u="sng" dirty="0">
                <a:latin typeface="Times New Roman" pitchFamily="18" charset="0"/>
                <a:cs typeface="Times New Roman" pitchFamily="18" charset="0"/>
              </a:rPr>
              <a:t>Қазақ әдебиетін оқыту міндеттері</a:t>
            </a:r>
            <a:r>
              <a:rPr lang="ru-RU" dirty="0">
                <a:latin typeface="Times New Roman" pitchFamily="18" charset="0"/>
                <a:cs typeface="Times New Roman" pitchFamily="18" charset="0"/>
              </a:rPr>
              <a:t/>
            </a:r>
            <a:br>
              <a:rPr lang="ru-RU" dirty="0">
                <a:latin typeface="Times New Roman" pitchFamily="18" charset="0"/>
                <a:cs typeface="Times New Roman" pitchFamily="18" charset="0"/>
              </a:rPr>
            </a:br>
            <a:endParaRPr lang="ru-RU" dirty="0">
              <a:latin typeface="Times New Roman" pitchFamily="18" charset="0"/>
              <a:cs typeface="Times New Roman" pitchFamily="18" charset="0"/>
            </a:endParaRPr>
          </a:p>
        </p:txBody>
      </p:sp>
      <p:sp>
        <p:nvSpPr>
          <p:cNvPr id="3" name="Выноска со стрелками влево/вправо 2"/>
          <p:cNvSpPr/>
          <p:nvPr/>
        </p:nvSpPr>
        <p:spPr>
          <a:xfrm>
            <a:off x="428596" y="1285860"/>
            <a:ext cx="8286776" cy="4857784"/>
          </a:xfrm>
          <a:prstGeom prst="leftRightArrowCallout">
            <a:avLst>
              <a:gd name="adj1" fmla="val 0"/>
              <a:gd name="adj2" fmla="val 11815"/>
              <a:gd name="adj3" fmla="val 20150"/>
              <a:gd name="adj4" fmla="val 73271"/>
            </a:avLst>
          </a:prstGeom>
          <a:solidFill>
            <a:srgbClr val="B4F9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3553" name="Rectangle 1"/>
          <p:cNvSpPr>
            <a:spLocks noChangeArrowheads="1"/>
          </p:cNvSpPr>
          <p:nvPr/>
        </p:nvSpPr>
        <p:spPr bwMode="auto">
          <a:xfrm>
            <a:off x="1500166" y="1428736"/>
            <a:ext cx="607223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buFont typeface="Arial" pitchFamily="34" charset="0"/>
              <a:buChar char="•"/>
              <a:tabLst>
                <a:tab pos="90488" algn="l"/>
                <a:tab pos="539750" algn="l"/>
                <a:tab pos="588963" algn="l"/>
              </a:tabLst>
            </a:pPr>
            <a:r>
              <a:rPr kumimoji="0" lang="kk-KZ"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әдеби көркем туынды арқылы оқушының</a:t>
            </a:r>
            <a:r>
              <a:rPr kumimoji="0" lang="kk-KZ" b="1"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kk-KZ"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мемлекеттік тілді меңгеру мүмкіндігін арттыру; </a:t>
            </a:r>
            <a:endParaRPr kumimoji="0" lang="ru-RU"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90488" algn="l"/>
                <a:tab pos="539750" algn="l"/>
                <a:tab pos="588963" algn="l"/>
              </a:tabLst>
            </a:pPr>
            <a:r>
              <a:rPr kumimoji="0" lang="kk-KZ"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қазақ халқының әдебиеті, тарихы, тілі, мәдениеті, өнері туралы біртұтас түсініктерін қалыптастыру;</a:t>
            </a:r>
            <a:endParaRPr kumimoji="0" lang="ru-RU"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90488" algn="l"/>
                <a:tab pos="539750" algn="l"/>
                <a:tab pos="588963" algn="l"/>
              </a:tabLst>
            </a:pPr>
            <a:r>
              <a:rPr kumimoji="0" lang="kk-KZ"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көркем әдебиетті оқытуда шығарманың тақырыптық-идеялық мәнін меңгерту және рухани-мәдени құндылықтар жөнінде пікір алмасуға үйрету;</a:t>
            </a:r>
            <a:endParaRPr kumimoji="0" lang="ru-RU"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90488" algn="l"/>
                <a:tab pos="539750" algn="l"/>
                <a:tab pos="588963" algn="l"/>
              </a:tabLst>
            </a:pPr>
            <a:r>
              <a:rPr kumimoji="0" lang="kk-KZ"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оқушылардың әдеби-теориялық бiлiмдерiн тереңдетiп, шығарманың мазмұндық, жанрлық-стильдiк ерекшелiктерiн таныту;</a:t>
            </a:r>
            <a:endParaRPr kumimoji="0" lang="ru-RU"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90488" algn="l"/>
                <a:tab pos="539750" algn="l"/>
                <a:tab pos="588963" algn="l"/>
              </a:tabLst>
            </a:pPr>
            <a:r>
              <a:rPr kumimoji="0" lang="kk-KZ"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әдебиет тарихы бойынша тиісті мәліметтер мен әдебиеттану ұғымдарын пайдалана отырып, көркем шығармаларды оқу мен талдау дағдыларын меңгерту;</a:t>
            </a:r>
          </a:p>
          <a:p>
            <a:pPr marL="0" marR="0" lvl="0" indent="0" algn="l" defTabSz="914400" rtl="0" eaLnBrk="0" fontAlgn="base" latinLnBrk="0" hangingPunct="0">
              <a:lnSpc>
                <a:spcPct val="100000"/>
              </a:lnSpc>
              <a:spcBef>
                <a:spcPct val="0"/>
              </a:spcBef>
              <a:spcAft>
                <a:spcPct val="0"/>
              </a:spcAft>
              <a:buClrTx/>
              <a:buSzTx/>
              <a:buFontTx/>
              <a:buNone/>
              <a:tabLst>
                <a:tab pos="90488" algn="l"/>
                <a:tab pos="539750" algn="l"/>
                <a:tab pos="588963" algn="l"/>
              </a:tabLst>
            </a:pPr>
            <a:r>
              <a:rPr kumimoji="0" lang="kk-KZ"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қазақ тілінде сөйлеу әрекеттерін еркін орындау, әдеби тіл үлгісін пайдалана отырып, пән бойынша өз ойларын қазақ тілінде өзгеге және топта қорғай білу.</a:t>
            </a:r>
            <a:r>
              <a:rPr kumimoji="0" lang="ru-RU" b="1" i="0" u="none" strike="noStrike" cap="none" normalizeH="0" baseline="0" dirty="0" smtClean="0">
                <a:ln>
                  <a:noFill/>
                </a:ln>
                <a:solidFill>
                  <a:schemeClr val="tx1"/>
                </a:solidFill>
                <a:effectLst/>
                <a:latin typeface="Times New Roman" pitchFamily="18" charset="0"/>
                <a:cs typeface="Times New Roman" pitchFamily="18" charset="0"/>
              </a:rPr>
              <a:t> </a:t>
            </a:r>
          </a:p>
        </p:txBody>
      </p:sp>
      <p:sp>
        <p:nvSpPr>
          <p:cNvPr id="5" name="Овал 4"/>
          <p:cNvSpPr/>
          <p:nvPr/>
        </p:nvSpPr>
        <p:spPr>
          <a:xfrm>
            <a:off x="0" y="1285860"/>
            <a:ext cx="1357290" cy="2557474"/>
          </a:xfrm>
          <a:prstGeom prst="ellipse">
            <a:avLst/>
          </a:prstGeom>
          <a:solidFill>
            <a:srgbClr val="D442B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dirty="0" smtClean="0">
                <a:solidFill>
                  <a:schemeClr val="tx1"/>
                </a:solidFill>
                <a:latin typeface="Times New Roman" pitchFamily="18" charset="0"/>
                <a:cs typeface="Times New Roman" pitchFamily="18" charset="0"/>
              </a:rPr>
              <a:t>Әдістемелік нұсқау хат</a:t>
            </a:r>
            <a:endParaRPr lang="ru-RU" sz="2000" dirty="0">
              <a:solidFill>
                <a:schemeClr val="tx1"/>
              </a:solidFill>
              <a:latin typeface="Times New Roman" pitchFamily="18" charset="0"/>
              <a:cs typeface="Times New Roman" pitchFamily="18" charset="0"/>
            </a:endParaRPr>
          </a:p>
        </p:txBody>
      </p:sp>
      <p:sp>
        <p:nvSpPr>
          <p:cNvPr id="6" name="Овал 5"/>
          <p:cNvSpPr/>
          <p:nvPr/>
        </p:nvSpPr>
        <p:spPr>
          <a:xfrm>
            <a:off x="8143900" y="3786166"/>
            <a:ext cx="1000100" cy="3071834"/>
          </a:xfrm>
          <a:prstGeom prst="ellipse">
            <a:avLst/>
          </a:prstGeom>
          <a:solidFill>
            <a:srgbClr val="DD39D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400" dirty="0" smtClean="0">
                <a:solidFill>
                  <a:schemeClr val="tx1"/>
                </a:solidFill>
                <a:latin typeface="Times New Roman" pitchFamily="18" charset="0"/>
                <a:cs typeface="Times New Roman" pitchFamily="18" charset="0"/>
              </a:rPr>
              <a:t>Оқу бағ</a:t>
            </a:r>
          </a:p>
          <a:p>
            <a:r>
              <a:rPr lang="kk-KZ" sz="2400" dirty="0">
                <a:solidFill>
                  <a:schemeClr val="tx1"/>
                </a:solidFill>
                <a:latin typeface="Times New Roman" pitchFamily="18" charset="0"/>
                <a:cs typeface="Times New Roman" pitchFamily="18" charset="0"/>
              </a:rPr>
              <a:t>д</a:t>
            </a:r>
            <a:r>
              <a:rPr lang="kk-KZ" sz="2400" dirty="0" smtClean="0">
                <a:solidFill>
                  <a:schemeClr val="tx1"/>
                </a:solidFill>
                <a:latin typeface="Times New Roman" pitchFamily="18" charset="0"/>
                <a:cs typeface="Times New Roman" pitchFamily="18" charset="0"/>
              </a:rPr>
              <a:t>ар</a:t>
            </a:r>
          </a:p>
          <a:p>
            <a:r>
              <a:rPr lang="kk-KZ" sz="2400" dirty="0" smtClean="0">
                <a:solidFill>
                  <a:schemeClr val="tx1"/>
                </a:solidFill>
                <a:latin typeface="Times New Roman" pitchFamily="18" charset="0"/>
                <a:cs typeface="Times New Roman" pitchFamily="18" charset="0"/>
              </a:rPr>
              <a:t>ламасы</a:t>
            </a:r>
            <a:endParaRPr lang="ru-RU" sz="2400" dirty="0">
              <a:solidFill>
                <a:schemeClr val="tx1"/>
              </a:solidFill>
              <a:latin typeface="Times New Roman" pitchFamily="18" charset="0"/>
              <a:cs typeface="Times New Roman" pitchFamily="18" charset="0"/>
            </a:endParaRPr>
          </a:p>
        </p:txBody>
      </p:sp>
    </p:spTree>
  </p:cSld>
  <p:clrMapOvr>
    <a:masterClrMapping/>
  </p:clrMapOvr>
  <p:transition spd="slow">
    <p:split/>
    <p:sndAc>
      <p:stSnd>
        <p:snd r:embed="rId2" name="camera.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00042"/>
            <a:ext cx="8229600" cy="714380"/>
          </a:xfrm>
        </p:spPr>
        <p:txBody>
          <a:bodyPr>
            <a:normAutofit fontScale="90000"/>
          </a:bodyPr>
          <a:lstStyle/>
          <a:p>
            <a:pPr algn="ctr"/>
            <a:r>
              <a:rPr lang="ru-RU" dirty="0"/>
              <a:t/>
            </a:r>
            <a:br>
              <a:rPr lang="ru-RU" dirty="0"/>
            </a:br>
            <a:r>
              <a:rPr lang="kk-KZ" u="sng" dirty="0" smtClean="0">
                <a:latin typeface="Times New Roman" pitchFamily="18" charset="0"/>
                <a:cs typeface="Times New Roman" pitchFamily="18" charset="0"/>
              </a:rPr>
              <a:t>Ұстанымдары</a:t>
            </a:r>
            <a:endParaRPr lang="ru-RU" dirty="0"/>
          </a:p>
        </p:txBody>
      </p:sp>
      <p:sp>
        <p:nvSpPr>
          <p:cNvPr id="7" name="Выноска со стрелкой вниз 6"/>
          <p:cNvSpPr/>
          <p:nvPr/>
        </p:nvSpPr>
        <p:spPr>
          <a:xfrm>
            <a:off x="285720" y="1214422"/>
            <a:ext cx="5572164" cy="1000132"/>
          </a:xfrm>
          <a:prstGeom prst="downArrowCallou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200" b="1" dirty="0" smtClean="0">
                <a:solidFill>
                  <a:schemeClr val="tx1"/>
                </a:solidFill>
                <a:latin typeface="Times New Roman" pitchFamily="18" charset="0"/>
                <a:cs typeface="Times New Roman" pitchFamily="18" charset="0"/>
              </a:rPr>
              <a:t>Әдістемелік нұсқау хат</a:t>
            </a:r>
            <a:endParaRPr lang="ru-RU" sz="3200" b="1" dirty="0">
              <a:solidFill>
                <a:schemeClr val="tx1"/>
              </a:solidFill>
              <a:latin typeface="Times New Roman" pitchFamily="18" charset="0"/>
              <a:cs typeface="Times New Roman" pitchFamily="18" charset="0"/>
            </a:endParaRPr>
          </a:p>
        </p:txBody>
      </p:sp>
      <p:sp>
        <p:nvSpPr>
          <p:cNvPr id="8" name="Выноска со стрелкой вверх 7"/>
          <p:cNvSpPr/>
          <p:nvPr/>
        </p:nvSpPr>
        <p:spPr>
          <a:xfrm>
            <a:off x="4786314" y="4857760"/>
            <a:ext cx="4071966" cy="1428760"/>
          </a:xfrm>
          <a:prstGeom prst="upArrowCallout">
            <a:avLst>
              <a:gd name="adj1" fmla="val 25000"/>
              <a:gd name="adj2" fmla="val 25000"/>
              <a:gd name="adj3" fmla="val 16245"/>
              <a:gd name="adj4" fmla="val 64977"/>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200" b="1" dirty="0" smtClean="0">
                <a:solidFill>
                  <a:schemeClr val="tx1"/>
                </a:solidFill>
                <a:latin typeface="Times New Roman" pitchFamily="18" charset="0"/>
                <a:cs typeface="Times New Roman" pitchFamily="18" charset="0"/>
              </a:rPr>
              <a:t>Оқу бағдарламасы</a:t>
            </a:r>
            <a:endParaRPr lang="ru-RU" sz="3200" b="1" dirty="0">
              <a:solidFill>
                <a:schemeClr val="tx1"/>
              </a:solidFill>
              <a:latin typeface="Times New Roman" pitchFamily="18" charset="0"/>
              <a:cs typeface="Times New Roman" pitchFamily="18" charset="0"/>
            </a:endParaRPr>
          </a:p>
        </p:txBody>
      </p:sp>
      <p:sp>
        <p:nvSpPr>
          <p:cNvPr id="9" name="Загнутый угол 8"/>
          <p:cNvSpPr/>
          <p:nvPr/>
        </p:nvSpPr>
        <p:spPr>
          <a:xfrm>
            <a:off x="928662" y="2285992"/>
            <a:ext cx="7286676" cy="2571768"/>
          </a:xfrm>
          <a:prstGeom prst="foldedCorner">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400" b="1" dirty="0">
                <a:solidFill>
                  <a:schemeClr val="tx1"/>
                </a:solidFill>
                <a:latin typeface="Times New Roman" pitchFamily="18" charset="0"/>
                <a:cs typeface="Times New Roman" pitchFamily="18" charset="0"/>
              </a:rPr>
              <a:t>Шәкірттерге білім мазмұнын игертумен қатар, оларға ұлттық мәдени құндылықтарды таныту, оқушылардың тілдік қорын байыту, әдеби білімнің жүйелілігі, білім мазмұнының сабақтастығы мен пәнаралық байланыс сияқты ұстанымдар басшылыққа алынды</a:t>
            </a:r>
            <a:endParaRPr lang="ru-RU" sz="2400" b="1" dirty="0">
              <a:solidFill>
                <a:schemeClr val="tx1"/>
              </a:solidFill>
              <a:latin typeface="Times New Roman" pitchFamily="18" charset="0"/>
              <a:cs typeface="Times New Roman" pitchFamily="18" charset="0"/>
            </a:endParaRPr>
          </a:p>
        </p:txBody>
      </p:sp>
    </p:spTree>
  </p:cSld>
  <p:clrMapOvr>
    <a:masterClrMapping/>
  </p:clrMapOvr>
  <p:transition spd="slow">
    <p:split/>
    <p:sndAc>
      <p:stSnd>
        <p:snd r:embed="rId2" name="camera.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u="sng" dirty="0">
                <a:latin typeface="Times New Roman" pitchFamily="18" charset="0"/>
                <a:cs typeface="Times New Roman" pitchFamily="18" charset="0"/>
              </a:rPr>
              <a:t>Сыныпты екі топқа бөліп оқыту</a:t>
            </a:r>
            <a:r>
              <a:rPr lang="ru-RU" dirty="0">
                <a:latin typeface="Times New Roman" pitchFamily="18" charset="0"/>
                <a:cs typeface="Times New Roman" pitchFamily="18" charset="0"/>
              </a:rPr>
              <a:t/>
            </a:r>
            <a:br>
              <a:rPr lang="ru-RU" dirty="0">
                <a:latin typeface="Times New Roman" pitchFamily="18" charset="0"/>
                <a:cs typeface="Times New Roman" pitchFamily="18" charset="0"/>
              </a:rPr>
            </a:br>
            <a:endParaRPr lang="ru-RU" dirty="0">
              <a:latin typeface="Times New Roman" pitchFamily="18" charset="0"/>
              <a:cs typeface="Times New Roman" pitchFamily="18" charset="0"/>
            </a:endParaRPr>
          </a:p>
        </p:txBody>
      </p:sp>
      <p:sp>
        <p:nvSpPr>
          <p:cNvPr id="3" name="Стрелка вправо 2"/>
          <p:cNvSpPr/>
          <p:nvPr/>
        </p:nvSpPr>
        <p:spPr>
          <a:xfrm>
            <a:off x="0" y="1000108"/>
            <a:ext cx="4000528" cy="2571768"/>
          </a:xfrm>
          <a:prstGeom prst="rightArrow">
            <a:avLst/>
          </a:prstGeom>
          <a:solidFill>
            <a:srgbClr val="20EC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200" b="1" dirty="0" smtClean="0">
                <a:solidFill>
                  <a:schemeClr val="tx1"/>
                </a:solidFill>
                <a:latin typeface="Times New Roman" pitchFamily="18" charset="0"/>
                <a:cs typeface="Times New Roman" pitchFamily="18" charset="0"/>
              </a:rPr>
              <a:t>Әдістемелік нұсқау хат</a:t>
            </a:r>
            <a:endParaRPr lang="ru-RU" sz="3200" b="1" dirty="0">
              <a:solidFill>
                <a:schemeClr val="tx1"/>
              </a:solidFill>
              <a:latin typeface="Times New Roman" pitchFamily="18" charset="0"/>
              <a:cs typeface="Times New Roman" pitchFamily="18" charset="0"/>
            </a:endParaRPr>
          </a:p>
        </p:txBody>
      </p:sp>
      <p:sp>
        <p:nvSpPr>
          <p:cNvPr id="4" name="Стрелка вправо 3"/>
          <p:cNvSpPr/>
          <p:nvPr/>
        </p:nvSpPr>
        <p:spPr>
          <a:xfrm>
            <a:off x="0" y="4286232"/>
            <a:ext cx="3786182" cy="2571768"/>
          </a:xfrm>
          <a:prstGeom prst="rightArrow">
            <a:avLst/>
          </a:prstGeom>
          <a:solidFill>
            <a:srgbClr val="20EC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200" b="1" dirty="0" smtClean="0">
                <a:solidFill>
                  <a:schemeClr val="tx1"/>
                </a:solidFill>
                <a:latin typeface="Times New Roman" pitchFamily="18" charset="0"/>
                <a:cs typeface="Times New Roman" pitchFamily="18" charset="0"/>
              </a:rPr>
              <a:t>МЖМБС</a:t>
            </a:r>
            <a:endParaRPr lang="ru-RU" sz="3200" b="1" dirty="0">
              <a:solidFill>
                <a:schemeClr val="tx1"/>
              </a:solidFill>
              <a:latin typeface="Times New Roman" pitchFamily="18" charset="0"/>
              <a:cs typeface="Times New Roman" pitchFamily="18" charset="0"/>
            </a:endParaRPr>
          </a:p>
        </p:txBody>
      </p:sp>
      <p:sp>
        <p:nvSpPr>
          <p:cNvPr id="5" name="Облако 4"/>
          <p:cNvSpPr/>
          <p:nvPr/>
        </p:nvSpPr>
        <p:spPr>
          <a:xfrm>
            <a:off x="3214678" y="1214422"/>
            <a:ext cx="5929322" cy="5143536"/>
          </a:xfrm>
          <a:prstGeom prst="clou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6625" name="Rectangle 1"/>
          <p:cNvSpPr>
            <a:spLocks noChangeArrowheads="1"/>
          </p:cNvSpPr>
          <p:nvPr/>
        </p:nvSpPr>
        <p:spPr bwMode="auto">
          <a:xfrm>
            <a:off x="3857620" y="2053650"/>
            <a:ext cx="5000660"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Қалалық жалпы орта білім беретін ұйымдарда сынып толымдылығы 24-ке жеткенде немесе одан асқанда, ауылдық жерлерде – 20-ға жеткен кезде немесе одан асқанда шағын жинақты мектептерде – білім алушылар 10-нан кем болмаған жағдайда:</a:t>
            </a:r>
            <a:endParaRPr kumimoji="0" lang="ru-RU"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оқыту қазақ тілді емес 1-11 сыныптардағы қазақ тілі;</a:t>
            </a:r>
            <a:endParaRPr kumimoji="0" lang="ru-RU"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оқыту қазақ тілді емес 5-11 сыныптардағы қазақ әдебиеті сабақтарын өткізуде сыныпты екі топқа бөліп оқыту жүзеге асырылады.</a:t>
            </a:r>
            <a:endParaRPr kumimoji="0" lang="kk-KZ"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spd="slow">
    <p:split/>
    <p:sndAc>
      <p:stSnd>
        <p:snd r:embed="rId2" name="camera.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1214422"/>
            <a:ext cx="8229600" cy="1214446"/>
          </a:xfrm>
        </p:spPr>
        <p:txBody>
          <a:bodyPr>
            <a:normAutofit fontScale="90000"/>
          </a:bodyPr>
          <a:lstStyle/>
          <a:p>
            <a:r>
              <a:rPr lang="kk-KZ" sz="3600" u="sng" dirty="0">
                <a:latin typeface="Times New Roman" pitchFamily="18" charset="0"/>
                <a:cs typeface="Times New Roman" pitchFamily="18" charset="0"/>
              </a:rPr>
              <a:t>Оқу бағдарламасының білім мазмұнында сағаттар мөлшері оқыту тіліне байланысты келесідей үлгіде көрсетілген </a:t>
            </a:r>
            <a:r>
              <a:rPr lang="ru-RU" dirty="0"/>
              <a:t/>
            </a:r>
            <a:br>
              <a:rPr lang="ru-RU" dirty="0"/>
            </a:br>
            <a:r>
              <a:rPr lang="ru-RU" sz="3600" b="1" i="1" dirty="0" err="1" smtClean="0">
                <a:solidFill>
                  <a:srgbClr val="CC0099"/>
                </a:solidFill>
                <a:latin typeface="Times New Roman" pitchFamily="18" charset="0"/>
                <a:cs typeface="Times New Roman" pitchFamily="18" charset="0"/>
              </a:rPr>
              <a:t>Оқу бағдарламасы        Әдістемелік құрал</a:t>
            </a:r>
            <a:endParaRPr lang="ru-RU" sz="3600" b="1" i="1" dirty="0">
              <a:solidFill>
                <a:srgbClr val="CC0099"/>
              </a:solidFill>
              <a:latin typeface="Times New Roman" pitchFamily="18" charset="0"/>
              <a:cs typeface="Times New Roman" pitchFamily="18" charset="0"/>
            </a:endParaRPr>
          </a:p>
        </p:txBody>
      </p:sp>
      <p:sp>
        <p:nvSpPr>
          <p:cNvPr id="5" name="Выноска со стрелкой вверх 4"/>
          <p:cNvSpPr/>
          <p:nvPr/>
        </p:nvSpPr>
        <p:spPr>
          <a:xfrm>
            <a:off x="285720" y="2500306"/>
            <a:ext cx="4143404" cy="4071966"/>
          </a:xfrm>
          <a:prstGeom prst="upArrowCallout">
            <a:avLst>
              <a:gd name="adj1" fmla="val 18529"/>
              <a:gd name="adj2" fmla="val 25000"/>
              <a:gd name="adj3" fmla="val 25000"/>
              <a:gd name="adj4" fmla="val 64977"/>
            </a:avLst>
          </a:prstGeom>
          <a:solidFill>
            <a:srgbClr val="34CC9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7" name="Выноска со стрелкой вверх 6"/>
          <p:cNvSpPr/>
          <p:nvPr/>
        </p:nvSpPr>
        <p:spPr>
          <a:xfrm>
            <a:off x="4714876" y="2500306"/>
            <a:ext cx="4143404" cy="4071966"/>
          </a:xfrm>
          <a:prstGeom prst="upArrowCallout">
            <a:avLst>
              <a:gd name="adj1" fmla="val 18529"/>
              <a:gd name="adj2" fmla="val 25000"/>
              <a:gd name="adj3" fmla="val 25000"/>
              <a:gd name="adj4" fmla="val 64977"/>
            </a:avLst>
          </a:prstGeom>
          <a:solidFill>
            <a:srgbClr val="34CC9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400" b="1" dirty="0">
                <a:solidFill>
                  <a:srgbClr val="CC0099"/>
                </a:solidFill>
                <a:latin typeface="Times New Roman" pitchFamily="18" charset="0"/>
                <a:cs typeface="Times New Roman" pitchFamily="18" charset="0"/>
              </a:rPr>
              <a:t>Білім берудің барлық деңгейлерінде «Қазақ тілі» пәнінің мазмұндық желісі үш аяға бөлініп ұсынылған: әлеуметтік-тұрмыстық ая; әлеуметтік-мәдени ая; оқу-еңбек аясы</a:t>
            </a:r>
            <a:endParaRPr lang="ru-RU" sz="2400" b="1" dirty="0">
              <a:solidFill>
                <a:srgbClr val="CC0099"/>
              </a:solidFill>
              <a:latin typeface="Times New Roman" pitchFamily="18" charset="0"/>
              <a:cs typeface="Times New Roman" pitchFamily="18" charset="0"/>
            </a:endParaRPr>
          </a:p>
        </p:txBody>
      </p:sp>
      <p:sp>
        <p:nvSpPr>
          <p:cNvPr id="29697" name="Rectangle 1"/>
          <p:cNvSpPr>
            <a:spLocks noChangeArrowheads="1"/>
          </p:cNvSpPr>
          <p:nvPr/>
        </p:nvSpPr>
        <p:spPr bwMode="auto">
          <a:xfrm>
            <a:off x="571472" y="4088319"/>
            <a:ext cx="3286116"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400" b="1" i="0" u="none" strike="noStrike" cap="none" normalizeH="0" baseline="0" dirty="0" smtClean="0">
                <a:ln>
                  <a:noFill/>
                </a:ln>
                <a:solidFill>
                  <a:srgbClr val="CC0099"/>
                </a:solidFill>
                <a:effectLst/>
                <a:latin typeface="Times New Roman" pitchFamily="18" charset="0"/>
                <a:ea typeface="Calibri" pitchFamily="34" charset="0"/>
                <a:cs typeface="Times New Roman" pitchFamily="18" charset="0"/>
              </a:rPr>
              <a:t>Мысалы: 5 сыныпта</a:t>
            </a:r>
            <a:endParaRPr kumimoji="0" lang="ru-RU" sz="2400" b="1" i="0" u="none" strike="noStrike" cap="none" normalizeH="0" baseline="0" dirty="0" smtClean="0">
              <a:ln>
                <a:noFill/>
              </a:ln>
              <a:solidFill>
                <a:srgbClr val="CC0099"/>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1" i="0" u="none" strike="noStrike" cap="none" normalizeH="0" baseline="0" dirty="0" smtClean="0">
                <a:ln>
                  <a:noFill/>
                </a:ln>
                <a:solidFill>
                  <a:srgbClr val="CC0099"/>
                </a:solidFill>
                <a:effectLst/>
                <a:latin typeface="Times New Roman" pitchFamily="18" charset="0"/>
                <a:ea typeface="Calibri" pitchFamily="34" charset="0"/>
                <a:cs typeface="Times New Roman" pitchFamily="18" charset="0"/>
              </a:rPr>
              <a:t>Әлеуметтік-тұрмыстық ая –32</a:t>
            </a:r>
            <a:endParaRPr kumimoji="0" lang="ru-RU" sz="2400" b="1" i="0" u="none" strike="noStrike" cap="none" normalizeH="0" baseline="0" dirty="0" smtClean="0">
              <a:ln>
                <a:noFill/>
              </a:ln>
              <a:solidFill>
                <a:srgbClr val="CC0099"/>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1" i="0" u="none" strike="noStrike" cap="none" normalizeH="0" baseline="0" dirty="0" smtClean="0">
                <a:ln>
                  <a:noFill/>
                </a:ln>
                <a:solidFill>
                  <a:srgbClr val="CC0099"/>
                </a:solidFill>
                <a:effectLst/>
                <a:latin typeface="Times New Roman" pitchFamily="18" charset="0"/>
                <a:ea typeface="Calibri" pitchFamily="34" charset="0"/>
                <a:cs typeface="Times New Roman" pitchFamily="18" charset="0"/>
              </a:rPr>
              <a:t>Әлеуметтік-мәдени ая –36</a:t>
            </a:r>
            <a:endParaRPr kumimoji="0" lang="ru-RU" sz="2400" b="1" i="0" u="none" strike="noStrike" cap="none" normalizeH="0" baseline="0" dirty="0" smtClean="0">
              <a:ln>
                <a:noFill/>
              </a:ln>
              <a:solidFill>
                <a:srgbClr val="CC0099"/>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1" i="0" u="none" strike="noStrike" cap="none" normalizeH="0" baseline="0" dirty="0" smtClean="0">
                <a:ln>
                  <a:noFill/>
                </a:ln>
                <a:solidFill>
                  <a:srgbClr val="CC0099"/>
                </a:solidFill>
                <a:effectLst/>
                <a:latin typeface="Times New Roman" pitchFamily="18" charset="0"/>
                <a:ea typeface="Calibri" pitchFamily="34" charset="0"/>
                <a:cs typeface="Times New Roman" pitchFamily="18" charset="0"/>
              </a:rPr>
              <a:t>Оқу-еңбек аясы –34</a:t>
            </a:r>
            <a:endParaRPr kumimoji="0" lang="kk-KZ" sz="2400" b="1" i="0" u="none" strike="noStrike" cap="none" normalizeH="0" baseline="0" dirty="0" smtClean="0">
              <a:ln>
                <a:noFill/>
              </a:ln>
              <a:solidFill>
                <a:srgbClr val="CC0099"/>
              </a:solidFill>
              <a:effectLst/>
              <a:latin typeface="Times New Roman" pitchFamily="18" charset="0"/>
              <a:cs typeface="Times New Roman" pitchFamily="18" charset="0"/>
            </a:endParaRPr>
          </a:p>
        </p:txBody>
      </p:sp>
    </p:spTree>
  </p:cSld>
  <p:clrMapOvr>
    <a:masterClrMapping/>
  </p:clrMapOvr>
  <p:transition spd="slow">
    <p:split/>
    <p:sndAc>
      <p:stSnd>
        <p:snd r:embed="rId2" name="camera.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85728"/>
            <a:ext cx="8229600" cy="1214446"/>
          </a:xfrm>
        </p:spPr>
        <p:txBody>
          <a:bodyPr/>
          <a:lstStyle/>
          <a:p>
            <a:pPr algn="ctr"/>
            <a:r>
              <a:rPr lang="kk-KZ" u="sng" dirty="0">
                <a:latin typeface="Times New Roman" pitchFamily="18" charset="0"/>
                <a:cs typeface="Times New Roman" pitchFamily="18" charset="0"/>
              </a:rPr>
              <a:t>Пәнаралық байланысы</a:t>
            </a:r>
            <a:endParaRPr lang="ru-RU" dirty="0">
              <a:latin typeface="Times New Roman" pitchFamily="18" charset="0"/>
              <a:cs typeface="Times New Roman" pitchFamily="18" charset="0"/>
            </a:endParaRPr>
          </a:p>
        </p:txBody>
      </p:sp>
      <p:sp>
        <p:nvSpPr>
          <p:cNvPr id="3" name="Текст 2"/>
          <p:cNvSpPr>
            <a:spLocks noGrp="1"/>
          </p:cNvSpPr>
          <p:nvPr>
            <p:ph type="body" idx="1"/>
          </p:nvPr>
        </p:nvSpPr>
        <p:spPr>
          <a:xfrm>
            <a:off x="285720" y="1500174"/>
            <a:ext cx="4040188" cy="659352"/>
          </a:xfrm>
        </p:spPr>
        <p:txBody>
          <a:bodyPr>
            <a:normAutofit fontScale="92500" lnSpcReduction="10000"/>
          </a:bodyPr>
          <a:lstStyle/>
          <a:p>
            <a:r>
              <a:rPr lang="kk-KZ" dirty="0" smtClean="0">
                <a:solidFill>
                  <a:srgbClr val="CC0099"/>
                </a:solidFill>
                <a:latin typeface="Times New Roman" pitchFamily="18" charset="0"/>
                <a:cs typeface="Times New Roman" pitchFamily="18" charset="0"/>
              </a:rPr>
              <a:t>Әдістемелік нұсқау хатта шолу берілген</a:t>
            </a:r>
            <a:endParaRPr lang="ru-RU" dirty="0">
              <a:solidFill>
                <a:srgbClr val="CC0099"/>
              </a:solidFill>
              <a:latin typeface="Times New Roman" pitchFamily="18" charset="0"/>
              <a:cs typeface="Times New Roman" pitchFamily="18" charset="0"/>
            </a:endParaRPr>
          </a:p>
        </p:txBody>
      </p:sp>
      <p:sp>
        <p:nvSpPr>
          <p:cNvPr id="5" name="Текст 4"/>
          <p:cNvSpPr>
            <a:spLocks noGrp="1"/>
          </p:cNvSpPr>
          <p:nvPr>
            <p:ph type="body" sz="half" idx="3"/>
          </p:nvPr>
        </p:nvSpPr>
        <p:spPr>
          <a:xfrm>
            <a:off x="4572000" y="1500174"/>
            <a:ext cx="4041775" cy="654843"/>
          </a:xfrm>
        </p:spPr>
        <p:txBody>
          <a:bodyPr>
            <a:normAutofit fontScale="92500" lnSpcReduction="10000"/>
          </a:bodyPr>
          <a:lstStyle/>
          <a:p>
            <a:r>
              <a:rPr lang="kk-KZ" dirty="0">
                <a:solidFill>
                  <a:srgbClr val="CC0099"/>
                </a:solidFill>
                <a:latin typeface="Times New Roman" pitchFamily="18" charset="0"/>
                <a:cs typeface="Times New Roman" pitchFamily="18" charset="0"/>
              </a:rPr>
              <a:t>Оқу </a:t>
            </a:r>
            <a:r>
              <a:rPr lang="kk-KZ" dirty="0" smtClean="0">
                <a:solidFill>
                  <a:srgbClr val="CC0099"/>
                </a:solidFill>
                <a:latin typeface="Times New Roman" pitchFamily="18" charset="0"/>
                <a:cs typeface="Times New Roman" pitchFamily="18" charset="0"/>
              </a:rPr>
              <a:t>бағдарламасында толықтырылған</a:t>
            </a:r>
            <a:endParaRPr lang="ru-RU" dirty="0">
              <a:solidFill>
                <a:srgbClr val="CC0099"/>
              </a:solidFill>
              <a:latin typeface="Times New Roman" pitchFamily="18" charset="0"/>
              <a:cs typeface="Times New Roman" pitchFamily="18" charset="0"/>
            </a:endParaRPr>
          </a:p>
        </p:txBody>
      </p:sp>
      <p:sp>
        <p:nvSpPr>
          <p:cNvPr id="4" name="Содержимое 3"/>
          <p:cNvSpPr>
            <a:spLocks noGrp="1"/>
          </p:cNvSpPr>
          <p:nvPr>
            <p:ph sz="quarter" idx="2"/>
          </p:nvPr>
        </p:nvSpPr>
        <p:spPr>
          <a:xfrm>
            <a:off x="0" y="2214554"/>
            <a:ext cx="4000496" cy="3857652"/>
          </a:xfrm>
        </p:spPr>
        <p:txBody>
          <a:bodyPr>
            <a:normAutofit fontScale="77500" lnSpcReduction="20000"/>
          </a:bodyPr>
          <a:lstStyle/>
          <a:p>
            <a:r>
              <a:rPr lang="kk-KZ" sz="2900" dirty="0" smtClean="0">
                <a:latin typeface="Times New Roman" pitchFamily="18" charset="0"/>
                <a:cs typeface="Times New Roman" pitchFamily="18" charset="0"/>
              </a:rPr>
              <a:t>Пәнаралық </a:t>
            </a:r>
            <a:r>
              <a:rPr lang="kk-KZ" sz="2900" dirty="0">
                <a:latin typeface="Times New Roman" pitchFamily="18" charset="0"/>
                <a:cs typeface="Times New Roman" pitchFamily="18" charset="0"/>
              </a:rPr>
              <a:t>байланыс ұстанымы мәтіннен ақпаратты тауып алу тәсілі, мәтінді мағыналық бөліктерге бөлу, негізгі және қосалқы ойды ажырата алу және т.б. (әдебиетпен байланыс); өзектілік тәсілі, салыстыру, жүйелілік, қарсы қою, себеп-салдарлық байланысты анықтау және т.б. (ана тілімен байланыс) жұмыстар арқылы жүзеге асырылады</a:t>
            </a:r>
            <a:endParaRPr lang="ru-RU" sz="2900" dirty="0">
              <a:latin typeface="Times New Roman" pitchFamily="18" charset="0"/>
              <a:cs typeface="Times New Roman" pitchFamily="18" charset="0"/>
            </a:endParaRPr>
          </a:p>
          <a:p>
            <a:endParaRPr lang="ru-RU" dirty="0"/>
          </a:p>
        </p:txBody>
      </p:sp>
      <p:sp>
        <p:nvSpPr>
          <p:cNvPr id="6" name="Содержимое 5"/>
          <p:cNvSpPr>
            <a:spLocks noGrp="1"/>
          </p:cNvSpPr>
          <p:nvPr>
            <p:ph sz="quarter" idx="4"/>
          </p:nvPr>
        </p:nvSpPr>
        <p:spPr>
          <a:xfrm>
            <a:off x="3428992" y="2071678"/>
            <a:ext cx="5715009" cy="4786321"/>
          </a:xfrm>
        </p:spPr>
        <p:txBody>
          <a:bodyPr>
            <a:normAutofit fontScale="55000" lnSpcReduction="20000"/>
          </a:bodyPr>
          <a:lstStyle/>
          <a:p>
            <a:pPr>
              <a:buNone/>
            </a:pPr>
            <a:r>
              <a:rPr lang="kk-KZ" sz="2000" dirty="0" smtClean="0">
                <a:latin typeface="Times New Roman" pitchFamily="18" charset="0"/>
                <a:cs typeface="Times New Roman" pitchFamily="18" charset="0"/>
              </a:rPr>
              <a:t>«</a:t>
            </a:r>
            <a:endParaRPr lang="ru-RU" sz="2000" dirty="0">
              <a:latin typeface="Times New Roman" pitchFamily="18" charset="0"/>
              <a:cs typeface="Times New Roman" pitchFamily="18" charset="0"/>
            </a:endParaRPr>
          </a:p>
          <a:p>
            <a:pPr lvl="1">
              <a:buNone/>
            </a:pPr>
            <a:r>
              <a:rPr lang="kk-KZ" sz="2200" dirty="0">
                <a:latin typeface="Times New Roman" pitchFamily="18" charset="0"/>
                <a:cs typeface="Times New Roman" pitchFamily="18" charset="0"/>
              </a:rPr>
              <a:t>«Қазақ әдебиетімен»: қазақ тілін жүйелі әрі сапалы меңгертуде оқу материалдары қазақ әдебиеті шығармаларынан алынатындықтан, олардың арасындағы байланыс үздіксіз жүргізіліп отырады. Олар оқушыны ойлауға, сөйлеуге үйретумен қатар эстетикалық талғамдарын да арттыруға, көркем сөйлеу дағдыларын қалыптастыруға ықпал етеді, тіл байлығын молайтады;</a:t>
            </a:r>
            <a:endParaRPr lang="ru-RU" sz="2200" dirty="0">
              <a:latin typeface="Times New Roman" pitchFamily="18" charset="0"/>
              <a:cs typeface="Times New Roman" pitchFamily="18" charset="0"/>
            </a:endParaRPr>
          </a:p>
          <a:p>
            <a:pPr lvl="1">
              <a:buNone/>
            </a:pPr>
            <a:r>
              <a:rPr lang="kk-KZ" sz="2200" dirty="0">
                <a:latin typeface="Times New Roman" pitchFamily="18" charset="0"/>
                <a:cs typeface="Times New Roman" pitchFamily="18" charset="0"/>
              </a:rPr>
              <a:t>«Орыс тілімен»: қазақ тілінің құрылымдық жүйесін танытуда екі тілді салыстыру әдісі, бір жағынан, оқушының дүниетанымын кеңейтсе, екінші жағынан, тілді сапалы меңгертуге, саналы түсіндіруге әсер етеді. Орыс тілі мен қазақ тілінің арасындағы байланыс сөз әдебіне қатысты ерекшеліктерді ұғындыруда да маңызды болып саналады;</a:t>
            </a:r>
            <a:endParaRPr lang="ru-RU" sz="2200" dirty="0">
              <a:latin typeface="Times New Roman" pitchFamily="18" charset="0"/>
              <a:cs typeface="Times New Roman" pitchFamily="18" charset="0"/>
            </a:endParaRPr>
          </a:p>
          <a:p>
            <a:pPr lvl="1">
              <a:buNone/>
            </a:pPr>
            <a:r>
              <a:rPr lang="kk-KZ" sz="2200" dirty="0">
                <a:latin typeface="Times New Roman" pitchFamily="18" charset="0"/>
                <a:cs typeface="Times New Roman" pitchFamily="18" charset="0"/>
              </a:rPr>
              <a:t>«Қазақстан тарихымен»: тіл мен тарихтың байланысы термин сөздерді, басқа тілден енген сөздерді дұрыс меңгертуде ерекше рөл атқарады. Сөздердің этимологиясын түсіндіруде де тарихи фактілерге сүйену оқушылардың оқу мотивтерін қалыптастыруға мүмкіндік береді;</a:t>
            </a:r>
            <a:endParaRPr lang="ru-RU" sz="2200" dirty="0">
              <a:latin typeface="Times New Roman" pitchFamily="18" charset="0"/>
              <a:cs typeface="Times New Roman" pitchFamily="18" charset="0"/>
            </a:endParaRPr>
          </a:p>
          <a:p>
            <a:pPr lvl="1">
              <a:buNone/>
            </a:pPr>
            <a:r>
              <a:rPr lang="kk-KZ" sz="2200" dirty="0">
                <a:latin typeface="Times New Roman" pitchFamily="18" charset="0"/>
                <a:cs typeface="Times New Roman" pitchFamily="18" charset="0"/>
              </a:rPr>
              <a:t>«Информатика» пәнімен: оқушыларға ұсынылатын өздік және шығармашылық тапсырмаларды сапалы орындауға ақпараттық технологияларды қолданудың ықпалы зор.  Интернет көздерінен материалдар тауып, оларға талдау жасау, ой қорыту, алынған материалдарды өз жұмыстарында орынды қолдануға үйрететін жұмыстар оқушылардың ақпарттық мәдениетін дамытуға жол ашады;</a:t>
            </a:r>
            <a:endParaRPr lang="ru-RU" sz="2200" dirty="0">
              <a:latin typeface="Times New Roman" pitchFamily="18" charset="0"/>
              <a:cs typeface="Times New Roman" pitchFamily="18" charset="0"/>
            </a:endParaRPr>
          </a:p>
          <a:p>
            <a:pPr lvl="1">
              <a:buNone/>
            </a:pPr>
            <a:r>
              <a:rPr lang="kk-KZ" sz="2200" dirty="0">
                <a:latin typeface="Times New Roman" pitchFamily="18" charset="0"/>
                <a:cs typeface="Times New Roman" pitchFamily="18" charset="0"/>
              </a:rPr>
              <a:t>жаратылыстану циклі пәндерімен: қазақ тілінің жаратылыстану пәндерімен сабақтастықта меңгертілуі оқушылардың сөздік қорларын молайтуға және түрлі тілдік жағдаяттарда қазақ тілін орынды қолдану дағдыларын жетілдіруге септігін тигізеді. Қазақ тіліндегі терминдерді сауатты қолдануға мүмкіндік туғызады. </a:t>
            </a:r>
            <a:endParaRPr lang="ru-RU" sz="2200" dirty="0">
              <a:latin typeface="Times New Roman" pitchFamily="18" charset="0"/>
              <a:cs typeface="Times New Roman" pitchFamily="18" charset="0"/>
            </a:endParaRPr>
          </a:p>
        </p:txBody>
      </p:sp>
    </p:spTree>
  </p:cSld>
  <p:clrMapOvr>
    <a:masterClrMapping/>
  </p:clrMapOvr>
  <p:transition spd="slow">
    <p:split/>
    <p:sndAc>
      <p:stSnd>
        <p:snd r:embed="rId2" name="camera.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428604"/>
            <a:ext cx="7829576" cy="1143000"/>
          </a:xfrm>
        </p:spPr>
        <p:txBody>
          <a:bodyPr>
            <a:normAutofit fontScale="90000"/>
          </a:bodyPr>
          <a:lstStyle/>
          <a:p>
            <a:pPr algn="ctr"/>
            <a:r>
              <a:rPr lang="kk-KZ" u="sng" dirty="0" smtClean="0">
                <a:latin typeface="Times New Roman" pitchFamily="18" charset="0"/>
                <a:cs typeface="Times New Roman" pitchFamily="18" charset="0"/>
              </a:rPr>
              <a:t/>
            </a:r>
            <a:br>
              <a:rPr lang="kk-KZ" u="sng" dirty="0" smtClean="0">
                <a:latin typeface="Times New Roman" pitchFamily="18" charset="0"/>
                <a:cs typeface="Times New Roman" pitchFamily="18" charset="0"/>
              </a:rPr>
            </a:br>
            <a:r>
              <a:rPr lang="kk-KZ" u="sng" dirty="0" smtClean="0">
                <a:latin typeface="Times New Roman" pitchFamily="18" charset="0"/>
                <a:cs typeface="Times New Roman" pitchFamily="18" charset="0"/>
              </a:rPr>
              <a:t>Апталық </a:t>
            </a:r>
            <a:r>
              <a:rPr lang="kk-KZ" u="sng" dirty="0">
                <a:latin typeface="Times New Roman" pitchFamily="18" charset="0"/>
                <a:cs typeface="Times New Roman" pitchFamily="18" charset="0"/>
              </a:rPr>
              <a:t>жүктеме</a:t>
            </a:r>
            <a:r>
              <a:rPr lang="ru-RU" dirty="0"/>
              <a:t/>
            </a:r>
            <a:br>
              <a:rPr lang="ru-RU" dirty="0"/>
            </a:br>
            <a:endParaRPr lang="ru-RU" dirty="0"/>
          </a:p>
        </p:txBody>
      </p:sp>
      <p:sp>
        <p:nvSpPr>
          <p:cNvPr id="3" name="Облако 2"/>
          <p:cNvSpPr/>
          <p:nvPr/>
        </p:nvSpPr>
        <p:spPr>
          <a:xfrm>
            <a:off x="3214678" y="1214422"/>
            <a:ext cx="5929322" cy="5143536"/>
          </a:xfrm>
          <a:prstGeom prst="clou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 name="Стрелка вправо 3"/>
          <p:cNvSpPr/>
          <p:nvPr/>
        </p:nvSpPr>
        <p:spPr>
          <a:xfrm>
            <a:off x="0" y="1000108"/>
            <a:ext cx="4000528" cy="2571768"/>
          </a:xfrm>
          <a:prstGeom prst="rightArrow">
            <a:avLst/>
          </a:prstGeom>
          <a:solidFill>
            <a:srgbClr val="20EC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200" b="1" dirty="0" smtClean="0">
                <a:solidFill>
                  <a:schemeClr val="tx1"/>
                </a:solidFill>
                <a:latin typeface="Times New Roman" pitchFamily="18" charset="0"/>
                <a:cs typeface="Times New Roman" pitchFamily="18" charset="0"/>
              </a:rPr>
              <a:t>Әдістемелік нұсқау хат</a:t>
            </a:r>
            <a:endParaRPr lang="ru-RU" sz="3200" b="1" dirty="0">
              <a:solidFill>
                <a:schemeClr val="tx1"/>
              </a:solidFill>
              <a:latin typeface="Times New Roman" pitchFamily="18" charset="0"/>
              <a:cs typeface="Times New Roman" pitchFamily="18" charset="0"/>
            </a:endParaRPr>
          </a:p>
        </p:txBody>
      </p:sp>
      <p:sp>
        <p:nvSpPr>
          <p:cNvPr id="5" name="Стрелка вправо 4"/>
          <p:cNvSpPr/>
          <p:nvPr/>
        </p:nvSpPr>
        <p:spPr>
          <a:xfrm>
            <a:off x="0" y="4286232"/>
            <a:ext cx="4000528" cy="2571768"/>
          </a:xfrm>
          <a:prstGeom prst="rightArrow">
            <a:avLst/>
          </a:prstGeom>
          <a:solidFill>
            <a:srgbClr val="20EC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200" b="1" dirty="0" smtClean="0">
                <a:solidFill>
                  <a:schemeClr val="tx1"/>
                </a:solidFill>
                <a:latin typeface="Times New Roman" pitchFamily="18" charset="0"/>
                <a:cs typeface="Times New Roman" pitchFamily="18" charset="0"/>
              </a:rPr>
              <a:t>МЖМБС</a:t>
            </a:r>
            <a:endParaRPr lang="ru-RU" sz="3200" b="1" dirty="0">
              <a:solidFill>
                <a:schemeClr val="tx1"/>
              </a:solidFill>
              <a:latin typeface="Times New Roman" pitchFamily="18" charset="0"/>
              <a:cs typeface="Times New Roman" pitchFamily="18" charset="0"/>
            </a:endParaRPr>
          </a:p>
        </p:txBody>
      </p:sp>
      <p:sp>
        <p:nvSpPr>
          <p:cNvPr id="30721" name="Rectangle 1"/>
          <p:cNvSpPr>
            <a:spLocks noChangeArrowheads="1"/>
          </p:cNvSpPr>
          <p:nvPr/>
        </p:nvSpPr>
        <p:spPr bwMode="auto">
          <a:xfrm>
            <a:off x="3571868" y="2173161"/>
            <a:ext cx="5572132"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000" b="1" i="0" u="none" strike="noStrike" cap="none" normalizeH="0" baseline="0" dirty="0" smtClean="0">
                <a:ln>
                  <a:noFill/>
                </a:ln>
                <a:solidFill>
                  <a:srgbClr val="CC0099"/>
                </a:solidFill>
                <a:effectLst/>
                <a:latin typeface="Times New Roman" pitchFamily="18" charset="0"/>
                <a:ea typeface="Calibri" pitchFamily="34" charset="0"/>
                <a:cs typeface="Times New Roman" pitchFamily="18" charset="0"/>
              </a:rPr>
              <a:t>Білім алушылардың апталық оқу жүктемесінің ең жоғары көлемі сыныптағы және сыныптан тыс (факультативті, жеке және үйірме сабақтары) оқу жұмыстарының барлық түрлерін қоса алғанда, 1-сыныпта – 24 сағаттан, 2-сыныпта – 25 сағаттан, 3-сыныпта – 29 сағаттан, 4-сыныпта – 29 сағаттан, 5-сыныпта – 32 сағаттан, 6-сыныпта – 33 сағаттан, 7-сыныпта – 34 сағаттан, 8-сыныпта – 36 сағаттан, 9-сыныпта – 38 сағаттан, 10-сыныпта – 39 сағаттан, 11-сыныпта – 39 сағаттан аспауы тиіс.</a:t>
            </a:r>
            <a:endParaRPr kumimoji="0" lang="kk-KZ" sz="2000" b="1" i="0" u="none" strike="noStrike" cap="none" normalizeH="0" baseline="0" dirty="0" smtClean="0">
              <a:ln>
                <a:noFill/>
              </a:ln>
              <a:solidFill>
                <a:srgbClr val="CC0099"/>
              </a:solidFill>
              <a:effectLst/>
              <a:latin typeface="Times New Roman" pitchFamily="18" charset="0"/>
              <a:cs typeface="Times New Roman" pitchFamily="18" charset="0"/>
            </a:endParaRPr>
          </a:p>
        </p:txBody>
      </p:sp>
    </p:spTree>
  </p:cSld>
  <p:clrMapOvr>
    <a:masterClrMapping/>
  </p:clrMapOvr>
  <p:transition spd="slow">
    <p:split/>
    <p:sndAc>
      <p:stSnd>
        <p:snd r:embed="rId2" name="camera.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ln>
            <a:solidFill>
              <a:schemeClr val="accent1"/>
            </a:solidFill>
          </a:ln>
        </p:spPr>
        <p:txBody>
          <a:bodyPr>
            <a:normAutofit fontScale="90000"/>
          </a:bodyPr>
          <a:lstStyle/>
          <a:p>
            <a:pPr algn="ctr"/>
            <a:r>
              <a:rPr lang="kk-KZ" u="sng" dirty="0">
                <a:latin typeface="Times New Roman" pitchFamily="18" charset="0"/>
                <a:cs typeface="Times New Roman" pitchFamily="18" charset="0"/>
              </a:rPr>
              <a:t>Оқу жүктемесінің көлемі</a:t>
            </a:r>
            <a:r>
              <a:rPr lang="ru-RU" dirty="0">
                <a:latin typeface="Times New Roman" pitchFamily="18" charset="0"/>
                <a:cs typeface="Times New Roman" pitchFamily="18" charset="0"/>
              </a:rPr>
              <a:t/>
            </a:r>
            <a:br>
              <a:rPr lang="ru-RU" dirty="0">
                <a:latin typeface="Times New Roman" pitchFamily="18" charset="0"/>
                <a:cs typeface="Times New Roman" pitchFamily="18" charset="0"/>
              </a:rPr>
            </a:b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a:xfrm>
            <a:off x="285720" y="1357298"/>
            <a:ext cx="8572560" cy="5143536"/>
          </a:xfrm>
        </p:spPr>
        <p:style>
          <a:lnRef idx="1">
            <a:schemeClr val="accent6"/>
          </a:lnRef>
          <a:fillRef idx="2">
            <a:schemeClr val="accent6"/>
          </a:fillRef>
          <a:effectRef idx="1">
            <a:schemeClr val="accent6"/>
          </a:effectRef>
          <a:fontRef idx="minor">
            <a:schemeClr val="dk1"/>
          </a:fontRef>
        </p:style>
        <p:txBody>
          <a:bodyPr>
            <a:normAutofit fontScale="25000" lnSpcReduction="20000"/>
          </a:bodyPr>
          <a:lstStyle/>
          <a:p>
            <a:endParaRPr lang="ru-RU" dirty="0"/>
          </a:p>
          <a:p>
            <a:pPr algn="ctr">
              <a:buNone/>
            </a:pPr>
            <a:r>
              <a:rPr lang="kk-KZ" sz="8000" b="1" dirty="0" smtClean="0">
                <a:solidFill>
                  <a:srgbClr val="FF0000"/>
                </a:solidFill>
                <a:latin typeface="Times New Roman" pitchFamily="18" charset="0"/>
                <a:cs typeface="Times New Roman" pitchFamily="18" charset="0"/>
              </a:rPr>
              <a:t>      МЖМБС,  Әдістемелік нұсқау хат  және  </a:t>
            </a:r>
            <a:r>
              <a:rPr lang="kk-KZ" sz="8000" b="1" dirty="0">
                <a:solidFill>
                  <a:srgbClr val="FF0000"/>
                </a:solidFill>
                <a:latin typeface="Times New Roman" pitchFamily="18" charset="0"/>
                <a:cs typeface="Times New Roman" pitchFamily="18" charset="0"/>
              </a:rPr>
              <a:t>о</a:t>
            </a:r>
            <a:r>
              <a:rPr lang="kk-KZ" sz="8000" b="1" dirty="0" smtClean="0">
                <a:solidFill>
                  <a:srgbClr val="FF0000"/>
                </a:solidFill>
                <a:latin typeface="Times New Roman" pitchFamily="18" charset="0"/>
                <a:cs typeface="Times New Roman" pitchFamily="18" charset="0"/>
              </a:rPr>
              <a:t>қу бағдарламасында</a:t>
            </a:r>
            <a:r>
              <a:rPr lang="ru-RU" sz="8000" b="1" dirty="0" smtClean="0">
                <a:solidFill>
                  <a:srgbClr val="FF0000"/>
                </a:solidFill>
                <a:latin typeface="Times New Roman" pitchFamily="18" charset="0"/>
                <a:cs typeface="Times New Roman" pitchFamily="18" charset="0"/>
              </a:rPr>
              <a:t> </a:t>
            </a:r>
          </a:p>
          <a:p>
            <a:pPr algn="ctr">
              <a:buNone/>
            </a:pPr>
            <a:r>
              <a:rPr lang="kk-KZ" sz="8000" b="1" dirty="0" smtClean="0">
                <a:solidFill>
                  <a:srgbClr val="FF0000"/>
                </a:solidFill>
                <a:latin typeface="Times New Roman" pitchFamily="18" charset="0"/>
                <a:cs typeface="Times New Roman" pitchFamily="18" charset="0"/>
              </a:rPr>
              <a:t>    Қазақ </a:t>
            </a:r>
            <a:r>
              <a:rPr lang="kk-KZ" sz="8000" b="1" dirty="0">
                <a:solidFill>
                  <a:srgbClr val="FF0000"/>
                </a:solidFill>
                <a:latin typeface="Times New Roman" pitchFamily="18" charset="0"/>
                <a:cs typeface="Times New Roman" pitchFamily="18" charset="0"/>
              </a:rPr>
              <a:t>тілі</a:t>
            </a:r>
            <a:endParaRPr lang="ru-RU" sz="8000" b="1" dirty="0">
              <a:solidFill>
                <a:srgbClr val="FF0000"/>
              </a:solidFill>
              <a:latin typeface="Times New Roman" pitchFamily="18" charset="0"/>
              <a:cs typeface="Times New Roman" pitchFamily="18" charset="0"/>
            </a:endParaRPr>
          </a:p>
          <a:p>
            <a:r>
              <a:rPr lang="kk-KZ" sz="7200" b="1" dirty="0">
                <a:solidFill>
                  <a:srgbClr val="002060"/>
                </a:solidFill>
                <a:latin typeface="Times New Roman" pitchFamily="18" charset="0"/>
                <a:cs typeface="Times New Roman" pitchFamily="18" charset="0"/>
              </a:rPr>
              <a:t>1-сынып – аптасыны 2 </a:t>
            </a:r>
            <a:r>
              <a:rPr lang="kk-KZ" sz="7200" b="1" dirty="0" smtClean="0">
                <a:solidFill>
                  <a:srgbClr val="002060"/>
                </a:solidFill>
                <a:latin typeface="Times New Roman" pitchFamily="18" charset="0"/>
                <a:cs typeface="Times New Roman" pitchFamily="18" charset="0"/>
              </a:rPr>
              <a:t>сағат, барлығы </a:t>
            </a:r>
            <a:r>
              <a:rPr lang="kk-KZ" sz="7200" b="1" dirty="0">
                <a:solidFill>
                  <a:srgbClr val="002060"/>
                </a:solidFill>
                <a:latin typeface="Times New Roman" pitchFamily="18" charset="0"/>
                <a:cs typeface="Times New Roman" pitchFamily="18" charset="0"/>
              </a:rPr>
              <a:t>68 сағат</a:t>
            </a:r>
            <a:endParaRPr lang="ru-RU" sz="7200" b="1" dirty="0">
              <a:solidFill>
                <a:srgbClr val="002060"/>
              </a:solidFill>
              <a:latin typeface="Times New Roman" pitchFamily="18" charset="0"/>
              <a:cs typeface="Times New Roman" pitchFamily="18" charset="0"/>
            </a:endParaRPr>
          </a:p>
          <a:p>
            <a:r>
              <a:rPr lang="kk-KZ" sz="7200" b="1" dirty="0">
                <a:solidFill>
                  <a:srgbClr val="002060"/>
                </a:solidFill>
                <a:latin typeface="Times New Roman" pitchFamily="18" charset="0"/>
                <a:cs typeface="Times New Roman" pitchFamily="18" charset="0"/>
              </a:rPr>
              <a:t>2-сынып – аптасыны 2 </a:t>
            </a:r>
            <a:r>
              <a:rPr lang="kk-KZ" sz="7200" b="1" dirty="0" smtClean="0">
                <a:solidFill>
                  <a:srgbClr val="002060"/>
                </a:solidFill>
                <a:latin typeface="Times New Roman" pitchFamily="18" charset="0"/>
                <a:cs typeface="Times New Roman" pitchFamily="18" charset="0"/>
              </a:rPr>
              <a:t>сағат, барлығы </a:t>
            </a:r>
            <a:r>
              <a:rPr lang="kk-KZ" sz="7200" b="1" dirty="0">
                <a:solidFill>
                  <a:srgbClr val="002060"/>
                </a:solidFill>
                <a:latin typeface="Times New Roman" pitchFamily="18" charset="0"/>
                <a:cs typeface="Times New Roman" pitchFamily="18" charset="0"/>
              </a:rPr>
              <a:t>68 сағат</a:t>
            </a:r>
            <a:endParaRPr lang="ru-RU" sz="7200" b="1" dirty="0">
              <a:solidFill>
                <a:srgbClr val="002060"/>
              </a:solidFill>
              <a:latin typeface="Times New Roman" pitchFamily="18" charset="0"/>
              <a:cs typeface="Times New Roman" pitchFamily="18" charset="0"/>
            </a:endParaRPr>
          </a:p>
          <a:p>
            <a:r>
              <a:rPr lang="kk-KZ" sz="7200" b="1" dirty="0">
                <a:solidFill>
                  <a:srgbClr val="002060"/>
                </a:solidFill>
                <a:latin typeface="Times New Roman" pitchFamily="18" charset="0"/>
                <a:cs typeface="Times New Roman" pitchFamily="18" charset="0"/>
              </a:rPr>
              <a:t>3-сынып – аптасыны 3 </a:t>
            </a:r>
            <a:r>
              <a:rPr lang="kk-KZ" sz="7200" b="1" dirty="0" smtClean="0">
                <a:solidFill>
                  <a:srgbClr val="002060"/>
                </a:solidFill>
                <a:latin typeface="Times New Roman" pitchFamily="18" charset="0"/>
                <a:cs typeface="Times New Roman" pitchFamily="18" charset="0"/>
              </a:rPr>
              <a:t>сағат, барлығы </a:t>
            </a:r>
            <a:r>
              <a:rPr lang="kk-KZ" sz="7200" b="1" dirty="0">
                <a:solidFill>
                  <a:srgbClr val="002060"/>
                </a:solidFill>
                <a:latin typeface="Times New Roman" pitchFamily="18" charset="0"/>
                <a:cs typeface="Times New Roman" pitchFamily="18" charset="0"/>
              </a:rPr>
              <a:t>102 сағат</a:t>
            </a:r>
            <a:endParaRPr lang="ru-RU" sz="7200" b="1" dirty="0">
              <a:solidFill>
                <a:srgbClr val="002060"/>
              </a:solidFill>
              <a:latin typeface="Times New Roman" pitchFamily="18" charset="0"/>
              <a:cs typeface="Times New Roman" pitchFamily="18" charset="0"/>
            </a:endParaRPr>
          </a:p>
          <a:p>
            <a:r>
              <a:rPr lang="kk-KZ" sz="7200" b="1" dirty="0">
                <a:solidFill>
                  <a:srgbClr val="002060"/>
                </a:solidFill>
                <a:latin typeface="Times New Roman" pitchFamily="18" charset="0"/>
                <a:cs typeface="Times New Roman" pitchFamily="18" charset="0"/>
              </a:rPr>
              <a:t>4-сынып – аптасыны 3 </a:t>
            </a:r>
            <a:r>
              <a:rPr lang="kk-KZ" sz="7200" b="1" dirty="0" smtClean="0">
                <a:solidFill>
                  <a:srgbClr val="002060"/>
                </a:solidFill>
                <a:latin typeface="Times New Roman" pitchFamily="18" charset="0"/>
                <a:cs typeface="Times New Roman" pitchFamily="18" charset="0"/>
              </a:rPr>
              <a:t>сағат, барлығы </a:t>
            </a:r>
            <a:r>
              <a:rPr lang="kk-KZ" sz="7200" b="1" dirty="0">
                <a:solidFill>
                  <a:srgbClr val="002060"/>
                </a:solidFill>
                <a:latin typeface="Times New Roman" pitchFamily="18" charset="0"/>
                <a:cs typeface="Times New Roman" pitchFamily="18" charset="0"/>
              </a:rPr>
              <a:t>102 сағат</a:t>
            </a:r>
            <a:endParaRPr lang="ru-RU" sz="7200" b="1" dirty="0">
              <a:solidFill>
                <a:srgbClr val="002060"/>
              </a:solidFill>
              <a:latin typeface="Times New Roman" pitchFamily="18" charset="0"/>
              <a:cs typeface="Times New Roman" pitchFamily="18" charset="0"/>
            </a:endParaRPr>
          </a:p>
          <a:p>
            <a:r>
              <a:rPr lang="kk-KZ" sz="7200" b="1" dirty="0">
                <a:solidFill>
                  <a:srgbClr val="002060"/>
                </a:solidFill>
                <a:latin typeface="Times New Roman" pitchFamily="18" charset="0"/>
                <a:cs typeface="Times New Roman" pitchFamily="18" charset="0"/>
              </a:rPr>
              <a:t>5-сынып – аптасына 3 сағат, </a:t>
            </a:r>
            <a:r>
              <a:rPr lang="kk-KZ" sz="7200" b="1" dirty="0" smtClean="0">
                <a:solidFill>
                  <a:srgbClr val="002060"/>
                </a:solidFill>
                <a:latin typeface="Times New Roman" pitchFamily="18" charset="0"/>
                <a:cs typeface="Times New Roman" pitchFamily="18" charset="0"/>
              </a:rPr>
              <a:t>барлығы </a:t>
            </a:r>
            <a:r>
              <a:rPr lang="kk-KZ" sz="7200" b="1" dirty="0">
                <a:solidFill>
                  <a:srgbClr val="002060"/>
                </a:solidFill>
                <a:latin typeface="Times New Roman" pitchFamily="18" charset="0"/>
                <a:cs typeface="Times New Roman" pitchFamily="18" charset="0"/>
              </a:rPr>
              <a:t>– 102 сағат;</a:t>
            </a:r>
            <a:endParaRPr lang="ru-RU" sz="7200" b="1" dirty="0">
              <a:solidFill>
                <a:srgbClr val="002060"/>
              </a:solidFill>
              <a:latin typeface="Times New Roman" pitchFamily="18" charset="0"/>
              <a:cs typeface="Times New Roman" pitchFamily="18" charset="0"/>
            </a:endParaRPr>
          </a:p>
          <a:p>
            <a:r>
              <a:rPr lang="kk-KZ" sz="7200" b="1" dirty="0">
                <a:solidFill>
                  <a:srgbClr val="002060"/>
                </a:solidFill>
                <a:latin typeface="Times New Roman" pitchFamily="18" charset="0"/>
                <a:cs typeface="Times New Roman" pitchFamily="18" charset="0"/>
              </a:rPr>
              <a:t>6-сынып – аптасына 3 сағат, барлығы – 102 сағат;</a:t>
            </a:r>
            <a:endParaRPr lang="ru-RU" sz="7200" b="1" dirty="0">
              <a:solidFill>
                <a:srgbClr val="002060"/>
              </a:solidFill>
              <a:latin typeface="Times New Roman" pitchFamily="18" charset="0"/>
              <a:cs typeface="Times New Roman" pitchFamily="18" charset="0"/>
            </a:endParaRPr>
          </a:p>
          <a:p>
            <a:r>
              <a:rPr lang="kk-KZ" sz="7200" b="1" dirty="0">
                <a:solidFill>
                  <a:srgbClr val="002060"/>
                </a:solidFill>
                <a:latin typeface="Times New Roman" pitchFamily="18" charset="0"/>
                <a:cs typeface="Times New Roman" pitchFamily="18" charset="0"/>
              </a:rPr>
              <a:t>7-сынып – аптасына 3 сағат, барлығы – 102 сағат;</a:t>
            </a:r>
            <a:endParaRPr lang="ru-RU" sz="7200" b="1" dirty="0">
              <a:solidFill>
                <a:srgbClr val="002060"/>
              </a:solidFill>
              <a:latin typeface="Times New Roman" pitchFamily="18" charset="0"/>
              <a:cs typeface="Times New Roman" pitchFamily="18" charset="0"/>
            </a:endParaRPr>
          </a:p>
          <a:p>
            <a:r>
              <a:rPr lang="kk-KZ" sz="7200" b="1" dirty="0">
                <a:solidFill>
                  <a:srgbClr val="002060"/>
                </a:solidFill>
                <a:latin typeface="Times New Roman" pitchFamily="18" charset="0"/>
                <a:cs typeface="Times New Roman" pitchFamily="18" charset="0"/>
              </a:rPr>
              <a:t>8-сынып – аптасына 3 сағат, барлығы – 102 сағат;</a:t>
            </a:r>
            <a:endParaRPr lang="ru-RU" sz="7200" b="1" dirty="0">
              <a:solidFill>
                <a:srgbClr val="002060"/>
              </a:solidFill>
              <a:latin typeface="Times New Roman" pitchFamily="18" charset="0"/>
              <a:cs typeface="Times New Roman" pitchFamily="18" charset="0"/>
            </a:endParaRPr>
          </a:p>
          <a:p>
            <a:r>
              <a:rPr lang="kk-KZ" sz="7200" b="1" dirty="0">
                <a:solidFill>
                  <a:srgbClr val="002060"/>
                </a:solidFill>
                <a:latin typeface="Times New Roman" pitchFamily="18" charset="0"/>
                <a:cs typeface="Times New Roman" pitchFamily="18" charset="0"/>
              </a:rPr>
              <a:t>9-сынып – аптасына 3 сағат, барлығы – 102 сағат</a:t>
            </a:r>
            <a:endParaRPr lang="ru-RU" sz="7200" b="1" dirty="0">
              <a:solidFill>
                <a:srgbClr val="002060"/>
              </a:solidFill>
              <a:latin typeface="Times New Roman" pitchFamily="18" charset="0"/>
              <a:cs typeface="Times New Roman" pitchFamily="18" charset="0"/>
            </a:endParaRPr>
          </a:p>
          <a:p>
            <a:pPr>
              <a:buNone/>
            </a:pPr>
            <a:r>
              <a:rPr lang="kk-KZ" sz="7200" b="1" dirty="0" smtClean="0">
                <a:solidFill>
                  <a:srgbClr val="002060"/>
                </a:solidFill>
                <a:latin typeface="Times New Roman" pitchFamily="18" charset="0"/>
                <a:cs typeface="Times New Roman" pitchFamily="18" charset="0"/>
              </a:rPr>
              <a:t>    Қазақ </a:t>
            </a:r>
            <a:r>
              <a:rPr lang="kk-KZ" sz="7200" b="1" dirty="0">
                <a:solidFill>
                  <a:srgbClr val="002060"/>
                </a:solidFill>
                <a:latin typeface="Times New Roman" pitchFamily="18" charset="0"/>
                <a:cs typeface="Times New Roman" pitchFamily="18" charset="0"/>
              </a:rPr>
              <a:t>әдебиеті</a:t>
            </a:r>
            <a:endParaRPr lang="ru-RU" sz="7200" b="1" dirty="0">
              <a:solidFill>
                <a:srgbClr val="002060"/>
              </a:solidFill>
              <a:latin typeface="Times New Roman" pitchFamily="18" charset="0"/>
              <a:cs typeface="Times New Roman" pitchFamily="18" charset="0"/>
            </a:endParaRPr>
          </a:p>
          <a:p>
            <a:r>
              <a:rPr lang="kk-KZ" sz="7200" b="1" dirty="0">
                <a:solidFill>
                  <a:srgbClr val="002060"/>
                </a:solidFill>
                <a:latin typeface="Times New Roman" pitchFamily="18" charset="0"/>
                <a:cs typeface="Times New Roman" pitchFamily="18" charset="0"/>
              </a:rPr>
              <a:t>5-сынып – аптасына 1 сағат, оқу жылында – 34 сағат;</a:t>
            </a:r>
            <a:endParaRPr lang="ru-RU" sz="7200" b="1" dirty="0">
              <a:solidFill>
                <a:srgbClr val="002060"/>
              </a:solidFill>
              <a:latin typeface="Times New Roman" pitchFamily="18" charset="0"/>
              <a:cs typeface="Times New Roman" pitchFamily="18" charset="0"/>
            </a:endParaRPr>
          </a:p>
          <a:p>
            <a:r>
              <a:rPr lang="kk-KZ" sz="7200" b="1" dirty="0">
                <a:solidFill>
                  <a:srgbClr val="002060"/>
                </a:solidFill>
                <a:latin typeface="Times New Roman" pitchFamily="18" charset="0"/>
                <a:cs typeface="Times New Roman" pitchFamily="18" charset="0"/>
              </a:rPr>
              <a:t>6-сынып – аптасына 1 сағат, оқу жылында – 34 сағат;</a:t>
            </a:r>
            <a:endParaRPr lang="ru-RU" sz="7200" b="1" dirty="0">
              <a:solidFill>
                <a:srgbClr val="002060"/>
              </a:solidFill>
              <a:latin typeface="Times New Roman" pitchFamily="18" charset="0"/>
              <a:cs typeface="Times New Roman" pitchFamily="18" charset="0"/>
            </a:endParaRPr>
          </a:p>
          <a:p>
            <a:r>
              <a:rPr lang="kk-KZ" sz="7200" b="1" dirty="0">
                <a:solidFill>
                  <a:srgbClr val="002060"/>
                </a:solidFill>
                <a:latin typeface="Times New Roman" pitchFamily="18" charset="0"/>
                <a:cs typeface="Times New Roman" pitchFamily="18" charset="0"/>
              </a:rPr>
              <a:t>7-сынып – аптасына 1 сағат, оқу жылында – 34 сағат;</a:t>
            </a:r>
            <a:endParaRPr lang="ru-RU" sz="7200" b="1" dirty="0">
              <a:solidFill>
                <a:srgbClr val="002060"/>
              </a:solidFill>
              <a:latin typeface="Times New Roman" pitchFamily="18" charset="0"/>
              <a:cs typeface="Times New Roman" pitchFamily="18" charset="0"/>
            </a:endParaRPr>
          </a:p>
          <a:p>
            <a:r>
              <a:rPr lang="kk-KZ" sz="7200" b="1" dirty="0">
                <a:solidFill>
                  <a:srgbClr val="002060"/>
                </a:solidFill>
                <a:latin typeface="Times New Roman" pitchFamily="18" charset="0"/>
                <a:cs typeface="Times New Roman" pitchFamily="18" charset="0"/>
              </a:rPr>
              <a:t>8-сынып – аптасына 1 сағат, оқу жылында – 34 сағат;</a:t>
            </a:r>
            <a:endParaRPr lang="ru-RU" sz="7200" b="1" dirty="0">
              <a:solidFill>
                <a:srgbClr val="002060"/>
              </a:solidFill>
              <a:latin typeface="Times New Roman" pitchFamily="18" charset="0"/>
              <a:cs typeface="Times New Roman" pitchFamily="18" charset="0"/>
            </a:endParaRPr>
          </a:p>
          <a:p>
            <a:r>
              <a:rPr lang="kk-KZ" sz="7200" b="1" dirty="0">
                <a:solidFill>
                  <a:srgbClr val="002060"/>
                </a:solidFill>
                <a:latin typeface="Times New Roman" pitchFamily="18" charset="0"/>
                <a:cs typeface="Times New Roman" pitchFamily="18" charset="0"/>
              </a:rPr>
              <a:t>9-сынып – аптасына 2 сағат, оқу жылында –68 сағат;</a:t>
            </a:r>
            <a:endParaRPr lang="ru-RU" sz="7200" b="1" dirty="0">
              <a:solidFill>
                <a:srgbClr val="002060"/>
              </a:solidFill>
              <a:latin typeface="Times New Roman" pitchFamily="18" charset="0"/>
              <a:cs typeface="Times New Roman" pitchFamily="18" charset="0"/>
            </a:endParaRPr>
          </a:p>
          <a:p>
            <a:pPr>
              <a:buNone/>
            </a:pPr>
            <a:r>
              <a:rPr lang="kk-KZ" sz="8000" b="1" dirty="0">
                <a:solidFill>
                  <a:srgbClr val="002060"/>
                </a:solidFill>
                <a:latin typeface="Times New Roman" pitchFamily="18" charset="0"/>
                <a:cs typeface="Times New Roman" pitchFamily="18" charset="0"/>
              </a:rPr>
              <a:t> </a:t>
            </a:r>
            <a:endParaRPr lang="ru-RU" sz="8000" b="1" dirty="0">
              <a:solidFill>
                <a:srgbClr val="002060"/>
              </a:solidFill>
              <a:latin typeface="Times New Roman" pitchFamily="18" charset="0"/>
              <a:cs typeface="Times New Roman" pitchFamily="18" charset="0"/>
            </a:endParaRPr>
          </a:p>
          <a:p>
            <a:pPr>
              <a:buNone/>
            </a:pPr>
            <a:r>
              <a:rPr lang="kk-KZ" sz="7200" dirty="0">
                <a:latin typeface="Times New Roman" pitchFamily="18" charset="0"/>
                <a:cs typeface="Times New Roman" pitchFamily="18" charset="0"/>
              </a:rPr>
              <a:t> </a:t>
            </a:r>
            <a:endParaRPr lang="ru-RU" sz="7200" dirty="0">
              <a:latin typeface="Times New Roman" pitchFamily="18" charset="0"/>
              <a:cs typeface="Times New Roman" pitchFamily="18" charset="0"/>
            </a:endParaRPr>
          </a:p>
          <a:p>
            <a:pPr>
              <a:buNone/>
            </a:pPr>
            <a:r>
              <a:rPr lang="kk-KZ" sz="7200" dirty="0">
                <a:latin typeface="Times New Roman" pitchFamily="18" charset="0"/>
                <a:cs typeface="Times New Roman" pitchFamily="18" charset="0"/>
              </a:rPr>
              <a:t> </a:t>
            </a:r>
            <a:endParaRPr lang="ru-RU" sz="7200" dirty="0">
              <a:latin typeface="Times New Roman" pitchFamily="18" charset="0"/>
              <a:cs typeface="Times New Roman" pitchFamily="18" charset="0"/>
            </a:endParaRPr>
          </a:p>
          <a:p>
            <a:r>
              <a:rPr lang="kk-KZ" sz="7200" b="1" i="1" dirty="0">
                <a:latin typeface="Times New Roman" pitchFamily="18" charset="0"/>
                <a:cs typeface="Times New Roman" pitchFamily="18" charset="0"/>
              </a:rPr>
              <a:t> </a:t>
            </a:r>
            <a:endParaRPr lang="ru-RU" sz="7200" dirty="0">
              <a:latin typeface="Times New Roman" pitchFamily="18" charset="0"/>
              <a:cs typeface="Times New Roman" pitchFamily="18" charset="0"/>
            </a:endParaRPr>
          </a:p>
          <a:p>
            <a:r>
              <a:rPr lang="kk-KZ" sz="7200" b="1" i="1" dirty="0">
                <a:latin typeface="Times New Roman" pitchFamily="18" charset="0"/>
                <a:cs typeface="Times New Roman" pitchFamily="18" charset="0"/>
              </a:rPr>
              <a:t> </a:t>
            </a:r>
            <a:endParaRPr lang="ru-RU" sz="7200" dirty="0">
              <a:latin typeface="Times New Roman" pitchFamily="18" charset="0"/>
              <a:cs typeface="Times New Roman" pitchFamily="18" charset="0"/>
            </a:endParaRPr>
          </a:p>
          <a:p>
            <a:r>
              <a:rPr lang="kk-KZ" b="1" i="1" dirty="0"/>
              <a:t> </a:t>
            </a:r>
            <a:endParaRPr lang="ru-RU" dirty="0"/>
          </a:p>
          <a:p>
            <a:r>
              <a:rPr lang="kk-KZ" b="1" i="1" dirty="0"/>
              <a:t> </a:t>
            </a:r>
            <a:endParaRPr lang="ru-RU" dirty="0"/>
          </a:p>
          <a:p>
            <a:r>
              <a:rPr lang="kk-KZ" b="1" i="1" dirty="0"/>
              <a:t> </a:t>
            </a:r>
            <a:endParaRPr lang="ru-RU" dirty="0"/>
          </a:p>
          <a:p>
            <a:r>
              <a:rPr lang="kk-KZ" b="1" i="1" dirty="0"/>
              <a:t> </a:t>
            </a:r>
            <a:endParaRPr lang="ru-RU" dirty="0"/>
          </a:p>
          <a:p>
            <a:r>
              <a:rPr lang="kk-KZ" b="1" i="1" dirty="0"/>
              <a:t> </a:t>
            </a:r>
            <a:endParaRPr lang="ru-RU" dirty="0"/>
          </a:p>
        </p:txBody>
      </p:sp>
    </p:spTree>
  </p:cSld>
  <p:clrMapOvr>
    <a:masterClrMapping/>
  </p:clrMapOvr>
  <p:transition spd="slow">
    <p:split/>
    <p:sndAc>
      <p:stSnd>
        <p:snd r:embed="rId2" name="camera.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kk-KZ" sz="3600" u="sng" dirty="0">
                <a:latin typeface="Times New Roman" pitchFamily="18" charset="0"/>
                <a:cs typeface="Times New Roman" pitchFamily="18" charset="0"/>
              </a:rPr>
              <a:t>Оқу жылындағы апта саны мен каникул күндері</a:t>
            </a:r>
            <a:endParaRPr lang="ru-RU" sz="3600" dirty="0">
              <a:latin typeface="Times New Roman" pitchFamily="18" charset="0"/>
              <a:cs typeface="Times New Roman" pitchFamily="18" charset="0"/>
            </a:endParaRPr>
          </a:p>
        </p:txBody>
      </p:sp>
      <p:sp>
        <p:nvSpPr>
          <p:cNvPr id="3" name="Горизонтальный свиток 2"/>
          <p:cNvSpPr/>
          <p:nvPr/>
        </p:nvSpPr>
        <p:spPr>
          <a:xfrm>
            <a:off x="1857356" y="1857364"/>
            <a:ext cx="6715172" cy="4429132"/>
          </a:xfrm>
          <a:prstGeom prst="horizontalScroll">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2769" name="Rectangle 1"/>
          <p:cNvSpPr>
            <a:spLocks noChangeArrowheads="1"/>
          </p:cNvSpPr>
          <p:nvPr/>
        </p:nvSpPr>
        <p:spPr bwMode="auto">
          <a:xfrm>
            <a:off x="2428860" y="2428868"/>
            <a:ext cx="6000760"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sz="20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1-сыныптағы оқу жылының ұзақтығы 33 оқу аптасын, 2-11 сыныптарда </a:t>
            </a:r>
            <a:br>
              <a:rPr kumimoji="0" lang="kk-KZ" sz="20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br>
            <a:r>
              <a:rPr kumimoji="0" lang="kk-KZ" sz="20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34 оқу аптасын құрайды. Оқу жылында 1-11 сыныптардағы каникул күндері кемінде 30 күнді құрайды. Оқу жылы ішінде 3 рет каникул беріледі: күзде, қыста және көктемде. 1-сынып оқушылары үшін үшінші тоқсанда 1 апта қосымша демалыс беріледі. Каникулдың нақты мерзімін Қазақстан Республикасы білім саласының уәкілетті органы белгілейді.</a:t>
            </a:r>
            <a:endParaRPr kumimoji="0" lang="kk-KZ" sz="2000" b="1" i="0" u="none" strike="noStrike" cap="none" normalizeH="0" baseline="0" dirty="0" smtClean="0">
              <a:ln>
                <a:noFill/>
              </a:ln>
              <a:solidFill>
                <a:srgbClr val="002060"/>
              </a:solidFill>
              <a:effectLst/>
              <a:latin typeface="Times New Roman" pitchFamily="18" charset="0"/>
              <a:cs typeface="Times New Roman" pitchFamily="18" charset="0"/>
            </a:endParaRPr>
          </a:p>
        </p:txBody>
      </p:sp>
      <p:sp>
        <p:nvSpPr>
          <p:cNvPr id="5" name="Блок-схема: знак завершения 4"/>
          <p:cNvSpPr/>
          <p:nvPr/>
        </p:nvSpPr>
        <p:spPr>
          <a:xfrm>
            <a:off x="642910" y="1785926"/>
            <a:ext cx="3357586" cy="714380"/>
          </a:xfrm>
          <a:prstGeom prst="flowChartTerminator">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dirty="0" smtClean="0">
                <a:latin typeface="Times New Roman" pitchFamily="18" charset="0"/>
                <a:cs typeface="Times New Roman" pitchFamily="18" charset="0"/>
              </a:rPr>
              <a:t>Әдістемелік нұсқау хат</a:t>
            </a:r>
            <a:endParaRPr lang="ru-RU" sz="2400" dirty="0">
              <a:latin typeface="Times New Roman" pitchFamily="18" charset="0"/>
              <a:cs typeface="Times New Roman" pitchFamily="18" charset="0"/>
            </a:endParaRPr>
          </a:p>
        </p:txBody>
      </p:sp>
      <p:sp>
        <p:nvSpPr>
          <p:cNvPr id="6" name="Блок-схема: знак завершения 5"/>
          <p:cNvSpPr/>
          <p:nvPr/>
        </p:nvSpPr>
        <p:spPr>
          <a:xfrm>
            <a:off x="5500694" y="5572140"/>
            <a:ext cx="3357586" cy="1000132"/>
          </a:xfrm>
          <a:prstGeom prst="flowChartTerminator">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dirty="0" smtClean="0">
                <a:latin typeface="Times New Roman" pitchFamily="18" charset="0"/>
                <a:cs typeface="Times New Roman" pitchFamily="18" charset="0"/>
              </a:rPr>
              <a:t>МЖМБС</a:t>
            </a:r>
            <a:endParaRPr lang="ru-RU" sz="2400" dirty="0">
              <a:latin typeface="Times New Roman" pitchFamily="18" charset="0"/>
              <a:cs typeface="Times New Roman" pitchFamily="18" charset="0"/>
            </a:endParaRPr>
          </a:p>
        </p:txBody>
      </p:sp>
      <p:sp>
        <p:nvSpPr>
          <p:cNvPr id="8" name="Выгнутая влево стрелка 7"/>
          <p:cNvSpPr/>
          <p:nvPr/>
        </p:nvSpPr>
        <p:spPr>
          <a:xfrm>
            <a:off x="428596" y="2500306"/>
            <a:ext cx="731520" cy="1216152"/>
          </a:xfrm>
          <a:prstGeom prst="curved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cSld>
  <p:clrMapOvr>
    <a:masterClrMapping/>
  </p:clrMapOvr>
  <p:transition spd="slow">
    <p:split/>
    <p:sndAc>
      <p:stSnd>
        <p:snd r:embed="rId2" name="camera.wav"/>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857232"/>
            <a:ext cx="8501122" cy="1285884"/>
          </a:xfrm>
        </p:spPr>
        <p:txBody>
          <a:bodyPr>
            <a:noAutofit/>
          </a:bodyPr>
          <a:lstStyle/>
          <a:p>
            <a:pPr algn="ctr"/>
            <a:r>
              <a:rPr lang="kk-KZ" sz="2400" b="1" i="1" dirty="0" smtClean="0">
                <a:latin typeface="Times New Roman" pitchFamily="18" charset="0"/>
                <a:cs typeface="Times New Roman" pitchFamily="18" charset="0"/>
              </a:rPr>
              <a:t/>
            </a:r>
            <a:br>
              <a:rPr lang="kk-KZ" sz="2400" b="1" i="1" dirty="0" smtClean="0">
                <a:latin typeface="Times New Roman" pitchFamily="18" charset="0"/>
                <a:cs typeface="Times New Roman" pitchFamily="18" charset="0"/>
              </a:rPr>
            </a:br>
            <a:r>
              <a:rPr lang="kk-KZ" sz="2400" b="1" i="1" dirty="0" smtClean="0">
                <a:latin typeface="Times New Roman" pitchFamily="18" charset="0"/>
                <a:cs typeface="Times New Roman" pitchFamily="18" charset="0"/>
              </a:rPr>
              <a:t>Қайшылықтары</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kk-KZ" sz="2400" u="sng" dirty="0" smtClean="0">
                <a:latin typeface="Times New Roman" pitchFamily="18" charset="0"/>
                <a:cs typeface="Times New Roman" pitchFamily="18" charset="0"/>
              </a:rPr>
              <a:t>Дайындық деңгейіне қойылатын талаптар әдістемелік нұсқау хат пен оқу бағдарламасында 5түрі берілсе, МЖМБС-нда 3 аспект көрсетілген.</a:t>
            </a:r>
            <a:r>
              <a:rPr lang="ru-RU" sz="2400" dirty="0" smtClean="0"/>
              <a:t/>
            </a:r>
            <a:br>
              <a:rPr lang="ru-RU" sz="2400" dirty="0" smtClean="0"/>
            </a:br>
            <a:endParaRPr lang="ru-RU" sz="2400" dirty="0"/>
          </a:p>
        </p:txBody>
      </p:sp>
      <p:sp>
        <p:nvSpPr>
          <p:cNvPr id="3" name="Овал 2"/>
          <p:cNvSpPr/>
          <p:nvPr/>
        </p:nvSpPr>
        <p:spPr>
          <a:xfrm>
            <a:off x="0" y="1428736"/>
            <a:ext cx="3786182" cy="257176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 name="Овал 3"/>
          <p:cNvSpPr/>
          <p:nvPr/>
        </p:nvSpPr>
        <p:spPr>
          <a:xfrm>
            <a:off x="1643042" y="3357562"/>
            <a:ext cx="4857784" cy="350043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 name="Овал 4"/>
          <p:cNvSpPr/>
          <p:nvPr/>
        </p:nvSpPr>
        <p:spPr>
          <a:xfrm>
            <a:off x="4714876" y="1428736"/>
            <a:ext cx="4071934" cy="271464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4817" name="Rectangle 1"/>
          <p:cNvSpPr>
            <a:spLocks noChangeArrowheads="1"/>
          </p:cNvSpPr>
          <p:nvPr/>
        </p:nvSpPr>
        <p:spPr bwMode="auto">
          <a:xfrm>
            <a:off x="0" y="1719995"/>
            <a:ext cx="4286248" cy="17851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МЖМБС</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err="1" smtClean="0">
                <a:ln>
                  <a:noFill/>
                </a:ln>
                <a:solidFill>
                  <a:schemeClr val="bg2">
                    <a:lumMod val="10000"/>
                  </a:schemeClr>
                </a:solidFill>
                <a:effectLst/>
                <a:latin typeface="Times New Roman" pitchFamily="18" charset="0"/>
                <a:ea typeface="Calibri" pitchFamily="34" charset="0"/>
                <a:cs typeface="Times New Roman" pitchFamily="18" charset="0"/>
              </a:rPr>
              <a:t>Білім</a:t>
            </a:r>
            <a:r>
              <a:rPr kumimoji="0" lang="ru-RU" b="1" i="0" u="none" strike="noStrike" cap="none" normalizeH="0" baseline="0" dirty="0" smtClean="0">
                <a:ln>
                  <a:noFill/>
                </a:ln>
                <a:solidFill>
                  <a:schemeClr val="bg2">
                    <a:lumMod val="10000"/>
                  </a:schemeClr>
                </a:solidFill>
                <a:effectLst/>
                <a:latin typeface="Times New Roman" pitchFamily="18" charset="0"/>
                <a:ea typeface="Calibri" pitchFamily="34" charset="0"/>
                <a:cs typeface="Times New Roman" pitchFamily="18" charset="0"/>
              </a:rPr>
              <a:t> </a:t>
            </a:r>
            <a:r>
              <a:rPr kumimoji="0" lang="ru-RU" b="1" i="0" u="none" strike="noStrike" cap="none" normalizeH="0" baseline="0" dirty="0" err="1" smtClean="0">
                <a:ln>
                  <a:noFill/>
                </a:ln>
                <a:solidFill>
                  <a:schemeClr val="bg2">
                    <a:lumMod val="10000"/>
                  </a:schemeClr>
                </a:solidFill>
                <a:effectLst/>
                <a:latin typeface="Times New Roman" pitchFamily="18" charset="0"/>
                <a:ea typeface="Calibri" pitchFamily="34" charset="0"/>
                <a:cs typeface="Times New Roman" pitchFamily="18" charset="0"/>
              </a:rPr>
              <a:t>алушылардың дайындық деңгейі үш </a:t>
            </a:r>
            <a:r>
              <a:rPr kumimoji="0" lang="ru-RU" b="1" i="0" u="none" strike="noStrike" cap="none" normalizeH="0" baseline="0" dirty="0" smtClean="0">
                <a:ln>
                  <a:noFill/>
                </a:ln>
                <a:solidFill>
                  <a:schemeClr val="bg2">
                    <a:lumMod val="10000"/>
                  </a:schemeClr>
                </a:solidFill>
                <a:effectLst/>
                <a:latin typeface="Times New Roman" pitchFamily="18" charset="0"/>
                <a:ea typeface="Calibri" pitchFamily="34" charset="0"/>
                <a:cs typeface="Times New Roman" pitchFamily="18" charset="0"/>
              </a:rPr>
              <a:t>аспект </a:t>
            </a:r>
            <a:r>
              <a:rPr kumimoji="0" lang="ru-RU" b="1" i="0" u="none" strike="noStrike" cap="none" normalizeH="0" baseline="0" dirty="0" err="1" smtClean="0">
                <a:ln>
                  <a:noFill/>
                </a:ln>
                <a:solidFill>
                  <a:schemeClr val="bg2">
                    <a:lumMod val="10000"/>
                  </a:schemeClr>
                </a:solidFill>
                <a:effectLst/>
                <a:latin typeface="Times New Roman" pitchFamily="18" charset="0"/>
                <a:ea typeface="Calibri" pitchFamily="34" charset="0"/>
                <a:cs typeface="Times New Roman" pitchFamily="18" charset="0"/>
              </a:rPr>
              <a:t>бойынша</a:t>
            </a:r>
            <a:r>
              <a:rPr kumimoji="0" lang="ru-RU" b="1" i="0" u="none" strike="noStrike" cap="none" normalizeH="0" baseline="0" dirty="0" smtClean="0">
                <a:ln>
                  <a:noFill/>
                </a:ln>
                <a:solidFill>
                  <a:schemeClr val="bg2">
                    <a:lumMod val="10000"/>
                  </a:schemeClr>
                </a:solidFill>
                <a:effectLst/>
                <a:latin typeface="Times New Roman" pitchFamily="18" charset="0"/>
                <a:ea typeface="Calibri" pitchFamily="34" charset="0"/>
                <a:cs typeface="Times New Roman" pitchFamily="18" charset="0"/>
              </a:rPr>
              <a:t> </a:t>
            </a:r>
            <a:r>
              <a:rPr kumimoji="0" lang="ru-RU" b="1" i="0" u="none" strike="noStrike" cap="none" normalizeH="0" baseline="0" dirty="0" err="1" smtClean="0">
                <a:ln>
                  <a:noFill/>
                </a:ln>
                <a:solidFill>
                  <a:schemeClr val="bg2">
                    <a:lumMod val="10000"/>
                  </a:schemeClr>
                </a:solidFill>
                <a:effectLst/>
                <a:latin typeface="Times New Roman" pitchFamily="18" charset="0"/>
                <a:ea typeface="Calibri" pitchFamily="34" charset="0"/>
                <a:cs typeface="Times New Roman" pitchFamily="18" charset="0"/>
              </a:rPr>
              <a:t>бағаланады</a:t>
            </a:r>
            <a:r>
              <a:rPr kumimoji="0" lang="ru-RU" b="1" i="0" u="none" strike="noStrike" cap="none" normalizeH="0" baseline="0" dirty="0" smtClean="0">
                <a:ln>
                  <a:noFill/>
                </a:ln>
                <a:solidFill>
                  <a:schemeClr val="bg2">
                    <a:lumMod val="10000"/>
                  </a:schemeClr>
                </a:solidFill>
                <a:effectLst/>
                <a:latin typeface="Times New Roman" pitchFamily="18" charset="0"/>
                <a:ea typeface="Calibri" pitchFamily="34" charset="0"/>
                <a:cs typeface="Times New Roman" pitchFamily="18" charset="0"/>
              </a:rPr>
              <a:t>:</a:t>
            </a:r>
            <a:br>
              <a:rPr kumimoji="0" lang="ru-RU" b="1" i="0" u="none" strike="noStrike" cap="none" normalizeH="0" baseline="0" dirty="0" smtClean="0">
                <a:ln>
                  <a:noFill/>
                </a:ln>
                <a:solidFill>
                  <a:schemeClr val="bg2">
                    <a:lumMod val="10000"/>
                  </a:schemeClr>
                </a:solidFill>
                <a:effectLst/>
                <a:latin typeface="Times New Roman" pitchFamily="18" charset="0"/>
                <a:ea typeface="Calibri" pitchFamily="34" charset="0"/>
                <a:cs typeface="Times New Roman" pitchFamily="18" charset="0"/>
              </a:rPr>
            </a:br>
            <a:r>
              <a:rPr kumimoji="0" lang="ru-RU" b="1" i="0" u="none" strike="noStrike" cap="none" normalizeH="0" baseline="0" dirty="0" smtClean="0">
                <a:ln>
                  <a:noFill/>
                </a:ln>
                <a:solidFill>
                  <a:schemeClr val="bg2">
                    <a:lumMod val="10000"/>
                  </a:schemeClr>
                </a:solidFill>
                <a:effectLst/>
                <a:latin typeface="Times New Roman" pitchFamily="18" charset="0"/>
                <a:ea typeface="Calibri" pitchFamily="34" charset="0"/>
                <a:cs typeface="Times New Roman" pitchFamily="18" charset="0"/>
              </a:rPr>
              <a:t>      1) </a:t>
            </a:r>
            <a:r>
              <a:rPr kumimoji="0" lang="ru-RU" b="1" i="0" u="none" strike="noStrike" cap="none" normalizeH="0" baseline="0" dirty="0" err="1" smtClean="0">
                <a:ln>
                  <a:noFill/>
                </a:ln>
                <a:solidFill>
                  <a:schemeClr val="bg2">
                    <a:lumMod val="10000"/>
                  </a:schemeClr>
                </a:solidFill>
                <a:effectLst/>
                <a:latin typeface="Times New Roman" pitchFamily="18" charset="0"/>
                <a:ea typeface="Calibri" pitchFamily="34" charset="0"/>
                <a:cs typeface="Times New Roman" pitchFamily="18" charset="0"/>
              </a:rPr>
              <a:t>тұлғалық нәтижелер</a:t>
            </a:r>
            <a:r>
              <a:rPr kumimoji="0" lang="ru-RU" b="1" i="0" u="none" strike="noStrike" cap="none" normalizeH="0" baseline="0" dirty="0" smtClean="0">
                <a:ln>
                  <a:noFill/>
                </a:ln>
                <a:solidFill>
                  <a:schemeClr val="bg2">
                    <a:lumMod val="10000"/>
                  </a:schemeClr>
                </a:solidFill>
                <a:effectLst/>
                <a:latin typeface="Times New Roman" pitchFamily="18" charset="0"/>
                <a:ea typeface="Calibri" pitchFamily="34" charset="0"/>
                <a:cs typeface="Times New Roman" pitchFamily="18" charset="0"/>
              </a:rPr>
              <a:t>;</a:t>
            </a:r>
            <a:br>
              <a:rPr kumimoji="0" lang="ru-RU" b="1" i="0" u="none" strike="noStrike" cap="none" normalizeH="0" baseline="0" dirty="0" smtClean="0">
                <a:ln>
                  <a:noFill/>
                </a:ln>
                <a:solidFill>
                  <a:schemeClr val="bg2">
                    <a:lumMod val="10000"/>
                  </a:schemeClr>
                </a:solidFill>
                <a:effectLst/>
                <a:latin typeface="Times New Roman" pitchFamily="18" charset="0"/>
                <a:ea typeface="Calibri" pitchFamily="34" charset="0"/>
                <a:cs typeface="Times New Roman" pitchFamily="18" charset="0"/>
              </a:rPr>
            </a:br>
            <a:r>
              <a:rPr kumimoji="0" lang="ru-RU" b="1" i="0" u="none" strike="noStrike" cap="none" normalizeH="0" baseline="0" dirty="0" smtClean="0">
                <a:ln>
                  <a:noFill/>
                </a:ln>
                <a:solidFill>
                  <a:schemeClr val="bg2">
                    <a:lumMod val="10000"/>
                  </a:schemeClr>
                </a:solidFill>
                <a:effectLst/>
                <a:latin typeface="Times New Roman" pitchFamily="18" charset="0"/>
                <a:ea typeface="Calibri" pitchFamily="34" charset="0"/>
                <a:cs typeface="Times New Roman" pitchFamily="18" charset="0"/>
              </a:rPr>
              <a:t>      2) </a:t>
            </a:r>
            <a:r>
              <a:rPr kumimoji="0" lang="ru-RU" b="1" i="0" u="none" strike="noStrike" cap="none" normalizeH="0" baseline="0" dirty="0" err="1" smtClean="0">
                <a:ln>
                  <a:noFill/>
                </a:ln>
                <a:solidFill>
                  <a:schemeClr val="bg2">
                    <a:lumMod val="10000"/>
                  </a:schemeClr>
                </a:solidFill>
                <a:effectLst/>
                <a:latin typeface="Times New Roman" pitchFamily="18" charset="0"/>
                <a:ea typeface="Calibri" pitchFamily="34" charset="0"/>
                <a:cs typeface="Times New Roman" pitchFamily="18" charset="0"/>
              </a:rPr>
              <a:t>жүйелік-әрекеттік нәт</a:t>
            </a:r>
            <a:r>
              <a:rPr kumimoji="0" lang="ru-RU" b="0" i="0" u="none" strike="noStrike" cap="none" normalizeH="0" baseline="0" dirty="0" err="1" smtClean="0">
                <a:ln>
                  <a:noFill/>
                </a:ln>
                <a:solidFill>
                  <a:schemeClr val="bg2">
                    <a:lumMod val="10000"/>
                  </a:schemeClr>
                </a:solidFill>
                <a:effectLst/>
                <a:latin typeface="Times New Roman" pitchFamily="18" charset="0"/>
                <a:ea typeface="Calibri" pitchFamily="34" charset="0"/>
                <a:cs typeface="Times New Roman" pitchFamily="18" charset="0"/>
              </a:rPr>
              <a:t>и</a:t>
            </a:r>
            <a:r>
              <a:rPr kumimoji="0" lang="ru-RU" b="1" i="0" u="none" strike="noStrike" cap="none" normalizeH="0" baseline="0" dirty="0" err="1" smtClean="0">
                <a:ln>
                  <a:noFill/>
                </a:ln>
                <a:solidFill>
                  <a:schemeClr val="bg2">
                    <a:lumMod val="10000"/>
                  </a:schemeClr>
                </a:solidFill>
                <a:effectLst/>
                <a:latin typeface="Times New Roman" pitchFamily="18" charset="0"/>
                <a:ea typeface="Calibri" pitchFamily="34" charset="0"/>
                <a:cs typeface="Times New Roman" pitchFamily="18" charset="0"/>
              </a:rPr>
              <a:t>желер</a:t>
            </a:r>
            <a:r>
              <a:rPr kumimoji="0" lang="ru-RU" b="1" i="0" u="none" strike="noStrike" cap="none" normalizeH="0" baseline="0" dirty="0" smtClean="0">
                <a:ln>
                  <a:noFill/>
                </a:ln>
                <a:solidFill>
                  <a:schemeClr val="bg2">
                    <a:lumMod val="10000"/>
                  </a:schemeClr>
                </a:solidFill>
                <a:effectLst/>
                <a:latin typeface="Times New Roman" pitchFamily="18" charset="0"/>
                <a:ea typeface="Calibri" pitchFamily="34" charset="0"/>
                <a:cs typeface="Times New Roman" pitchFamily="18" charset="0"/>
              </a:rPr>
              <a:t>;</a:t>
            </a:r>
            <a:br>
              <a:rPr kumimoji="0" lang="ru-RU" b="1" i="0" u="none" strike="noStrike" cap="none" normalizeH="0" baseline="0" dirty="0" smtClean="0">
                <a:ln>
                  <a:noFill/>
                </a:ln>
                <a:solidFill>
                  <a:schemeClr val="bg2">
                    <a:lumMod val="10000"/>
                  </a:schemeClr>
                </a:solidFill>
                <a:effectLst/>
                <a:latin typeface="Times New Roman" pitchFamily="18" charset="0"/>
                <a:ea typeface="Calibri" pitchFamily="34" charset="0"/>
                <a:cs typeface="Times New Roman" pitchFamily="18" charset="0"/>
              </a:rPr>
            </a:br>
            <a:r>
              <a:rPr kumimoji="0" lang="ru-RU" b="1" i="0" u="none" strike="noStrike" cap="none" normalizeH="0" baseline="0" dirty="0" smtClean="0">
                <a:ln>
                  <a:noFill/>
                </a:ln>
                <a:solidFill>
                  <a:schemeClr val="bg2">
                    <a:lumMod val="10000"/>
                  </a:schemeClr>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bg2">
                    <a:lumMod val="10000"/>
                  </a:schemeClr>
                </a:solidFill>
                <a:effectLst/>
                <a:latin typeface="Times New Roman" pitchFamily="18" charset="0"/>
                <a:ea typeface="Calibri" pitchFamily="34" charset="0"/>
                <a:cs typeface="Times New Roman" pitchFamily="18" charset="0"/>
              </a:rPr>
              <a:t>  </a:t>
            </a:r>
            <a:r>
              <a:rPr kumimoji="0" lang="ru-RU" b="1" i="0" u="none" strike="noStrike" cap="none" normalizeH="0" baseline="0" dirty="0" smtClean="0">
                <a:ln>
                  <a:noFill/>
                </a:ln>
                <a:solidFill>
                  <a:schemeClr val="bg2">
                    <a:lumMod val="10000"/>
                  </a:schemeClr>
                </a:solidFill>
                <a:effectLst/>
                <a:latin typeface="Times New Roman" pitchFamily="18" charset="0"/>
                <a:ea typeface="Calibri" pitchFamily="34" charset="0"/>
                <a:cs typeface="Times New Roman" pitchFamily="18" charset="0"/>
              </a:rPr>
              <a:t>3) </a:t>
            </a:r>
            <a:r>
              <a:rPr kumimoji="0" lang="ru-RU" b="1" i="0" u="none" strike="noStrike" cap="none" normalizeH="0" baseline="0" dirty="0" err="1" smtClean="0">
                <a:ln>
                  <a:noFill/>
                </a:ln>
                <a:solidFill>
                  <a:schemeClr val="bg2">
                    <a:lumMod val="10000"/>
                  </a:schemeClr>
                </a:solidFill>
                <a:effectLst/>
                <a:latin typeface="Times New Roman" pitchFamily="18" charset="0"/>
                <a:ea typeface="Calibri" pitchFamily="34" charset="0"/>
                <a:cs typeface="Times New Roman" pitchFamily="18" charset="0"/>
              </a:rPr>
              <a:t>пәндік нәтижелер</a:t>
            </a:r>
            <a:r>
              <a:rPr kumimoji="0" lang="ru-RU" sz="2000" b="0" i="0" u="none" strike="noStrike" cap="none" normalizeH="0" baseline="0" dirty="0" smtClean="0">
                <a:ln>
                  <a:noFill/>
                </a:ln>
                <a:solidFill>
                  <a:schemeClr val="bg2">
                    <a:lumMod val="10000"/>
                  </a:schemeClr>
                </a:solidFill>
                <a:effectLst/>
                <a:latin typeface="Times New Roman" pitchFamily="18" charset="0"/>
                <a:ea typeface="Calibri" pitchFamily="34" charset="0"/>
                <a:cs typeface="Times New Roman" pitchFamily="18" charset="0"/>
              </a:rPr>
              <a:t>.</a:t>
            </a:r>
            <a:endParaRPr kumimoji="0" lang="ru-RU" sz="2000" b="0" i="0" u="none" strike="noStrike" cap="none" normalizeH="0" baseline="0" dirty="0" smtClean="0">
              <a:ln>
                <a:noFill/>
              </a:ln>
              <a:solidFill>
                <a:schemeClr val="bg2">
                  <a:lumMod val="10000"/>
                </a:schemeClr>
              </a:solidFill>
              <a:effectLst/>
              <a:latin typeface="Times New Roman" pitchFamily="18" charset="0"/>
              <a:cs typeface="Times New Roman" pitchFamily="18" charset="0"/>
            </a:endParaRPr>
          </a:p>
        </p:txBody>
      </p:sp>
      <p:sp>
        <p:nvSpPr>
          <p:cNvPr id="34818" name="Rectangle 2"/>
          <p:cNvSpPr>
            <a:spLocks noChangeArrowheads="1"/>
          </p:cNvSpPr>
          <p:nvPr/>
        </p:nvSpPr>
        <p:spPr bwMode="auto">
          <a:xfrm>
            <a:off x="5857884" y="1428736"/>
            <a:ext cx="3286116"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630238" algn="l"/>
              </a:tabLst>
            </a:pPr>
            <a:r>
              <a:rPr kumimoji="0" lang="kk-KZ"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Оқу бағдарламасы</a:t>
            </a:r>
          </a:p>
          <a:p>
            <a:pPr fontAlgn="base">
              <a:spcBef>
                <a:spcPct val="0"/>
              </a:spcBef>
              <a:spcAft>
                <a:spcPct val="0"/>
              </a:spcAft>
              <a:tabLst>
                <a:tab pos="630238" algn="l"/>
              </a:tabLst>
            </a:pPr>
            <a:r>
              <a:rPr kumimoji="0" lang="kk-KZ"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оқушыларының дайындық деңгейіне қойылатын талаптар:Сөйлесім әрекетінің түрлері бойынша:</a:t>
            </a:r>
            <a:endParaRPr kumimoji="0" lang="ru-RU" b="1" i="0" u="none" strike="noStrike" cap="none" normalizeH="0" baseline="0" dirty="0" smtClean="0">
              <a:ln>
                <a:noFill/>
              </a:ln>
              <a:solidFill>
                <a:srgbClr val="002060"/>
              </a:solidFill>
              <a:effectLst/>
              <a:latin typeface="Times New Roman" pitchFamily="18" charset="0"/>
              <a:cs typeface="Times New Roman" pitchFamily="18" charset="0"/>
            </a:endParaRPr>
          </a:p>
          <a:p>
            <a:pPr eaLnBrk="0" fontAlgn="base" hangingPunct="0">
              <a:spcBef>
                <a:spcPct val="0"/>
              </a:spcBef>
              <a:spcAft>
                <a:spcPct val="0"/>
              </a:spcAft>
              <a:buFontTx/>
              <a:buChar char="•"/>
              <a:tabLst>
                <a:tab pos="630238" algn="l"/>
              </a:tabLst>
            </a:pPr>
            <a:r>
              <a:rPr kumimoji="0" lang="kk-KZ"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тыңдалым</a:t>
            </a:r>
            <a:endParaRPr kumimoji="0" lang="ru-RU" b="1" i="0" u="none" strike="noStrike" cap="none" normalizeH="0" baseline="0" dirty="0" smtClean="0">
              <a:ln>
                <a:noFill/>
              </a:ln>
              <a:solidFill>
                <a:srgbClr val="002060"/>
              </a:solidFill>
              <a:effectLst/>
              <a:latin typeface="Times New Roman" pitchFamily="18" charset="0"/>
              <a:cs typeface="Times New Roman" pitchFamily="18" charset="0"/>
            </a:endParaRPr>
          </a:p>
          <a:p>
            <a:pPr eaLnBrk="0" fontAlgn="base" hangingPunct="0">
              <a:spcBef>
                <a:spcPct val="0"/>
              </a:spcBef>
              <a:spcAft>
                <a:spcPct val="0"/>
              </a:spcAft>
              <a:buFontTx/>
              <a:buChar char="•"/>
              <a:tabLst>
                <a:tab pos="630238" algn="l"/>
              </a:tabLst>
            </a:pPr>
            <a:r>
              <a:rPr kumimoji="0" lang="kk-KZ"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оқылым</a:t>
            </a:r>
            <a:endParaRPr kumimoji="0" lang="ru-RU" b="1" i="0" u="none" strike="noStrike" cap="none" normalizeH="0" baseline="0" dirty="0" smtClean="0">
              <a:ln>
                <a:noFill/>
              </a:ln>
              <a:solidFill>
                <a:srgbClr val="002060"/>
              </a:solidFill>
              <a:effectLst/>
              <a:latin typeface="Times New Roman" pitchFamily="18" charset="0"/>
              <a:cs typeface="Times New Roman" pitchFamily="18" charset="0"/>
            </a:endParaRPr>
          </a:p>
          <a:p>
            <a:pPr eaLnBrk="0" fontAlgn="base" hangingPunct="0">
              <a:spcBef>
                <a:spcPct val="0"/>
              </a:spcBef>
              <a:spcAft>
                <a:spcPct val="0"/>
              </a:spcAft>
              <a:buFontTx/>
              <a:buChar char="•"/>
              <a:tabLst>
                <a:tab pos="630238" algn="l"/>
              </a:tabLst>
            </a:pPr>
            <a:r>
              <a:rPr kumimoji="0" lang="kk-KZ"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айтылым</a:t>
            </a:r>
            <a:endParaRPr kumimoji="0" lang="ru-RU" b="1" i="0" u="none" strike="noStrike" cap="none" normalizeH="0" baseline="0" dirty="0" smtClean="0">
              <a:ln>
                <a:noFill/>
              </a:ln>
              <a:solidFill>
                <a:srgbClr val="002060"/>
              </a:solidFill>
              <a:effectLst/>
              <a:latin typeface="Times New Roman" pitchFamily="18" charset="0"/>
              <a:cs typeface="Times New Roman" pitchFamily="18" charset="0"/>
            </a:endParaRPr>
          </a:p>
          <a:p>
            <a:pPr eaLnBrk="0" fontAlgn="base" hangingPunct="0">
              <a:spcBef>
                <a:spcPct val="0"/>
              </a:spcBef>
              <a:spcAft>
                <a:spcPct val="0"/>
              </a:spcAft>
              <a:buFontTx/>
              <a:buChar char="•"/>
              <a:tabLst>
                <a:tab pos="630238" algn="l"/>
              </a:tabLst>
            </a:pPr>
            <a:r>
              <a:rPr kumimoji="0" lang="kk-KZ"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жазылым</a:t>
            </a:r>
            <a:endParaRPr kumimoji="0" lang="ru-RU" b="1" i="0" u="none" strike="noStrike" cap="none" normalizeH="0" baseline="0" dirty="0" smtClean="0">
              <a:ln>
                <a:noFill/>
              </a:ln>
              <a:solidFill>
                <a:srgbClr val="002060"/>
              </a:solidFill>
              <a:effectLst/>
              <a:latin typeface="Times New Roman" pitchFamily="18" charset="0"/>
              <a:cs typeface="Times New Roman" pitchFamily="18" charset="0"/>
            </a:endParaRPr>
          </a:p>
          <a:p>
            <a:pPr eaLnBrk="0" fontAlgn="base" hangingPunct="0">
              <a:spcBef>
                <a:spcPct val="0"/>
              </a:spcBef>
              <a:spcAft>
                <a:spcPct val="0"/>
              </a:spcAft>
              <a:buFontTx/>
              <a:buChar char="•"/>
              <a:tabLst>
                <a:tab pos="630238" algn="l"/>
              </a:tabLst>
            </a:pPr>
            <a:r>
              <a:rPr kumimoji="0" lang="kk-KZ"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тілдесім</a:t>
            </a:r>
            <a:endParaRPr kumimoji="0" lang="kk-KZ" b="1" i="0" u="none" strike="noStrike" cap="none" normalizeH="0" baseline="0" dirty="0" smtClean="0">
              <a:ln>
                <a:noFill/>
              </a:ln>
              <a:solidFill>
                <a:srgbClr val="002060"/>
              </a:solidFill>
              <a:effectLst/>
              <a:latin typeface="Times New Roman" pitchFamily="18" charset="0"/>
              <a:cs typeface="Times New Roman" pitchFamily="18" charset="0"/>
            </a:endParaRPr>
          </a:p>
        </p:txBody>
      </p:sp>
      <p:sp>
        <p:nvSpPr>
          <p:cNvPr id="34819" name="Rectangle 3"/>
          <p:cNvSpPr>
            <a:spLocks noChangeArrowheads="1"/>
          </p:cNvSpPr>
          <p:nvPr/>
        </p:nvSpPr>
        <p:spPr bwMode="auto">
          <a:xfrm>
            <a:off x="2071670" y="3517874"/>
            <a:ext cx="4000528"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539750" algn="l"/>
              </a:tabLst>
            </a:pPr>
            <a:r>
              <a:rPr kumimoji="0" lang="kk-KZ" sz="1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Әдістемелік нұсқау хат</a:t>
            </a:r>
          </a:p>
          <a:p>
            <a:pPr marL="0" marR="0" lvl="0" indent="0" algn="just" defTabSz="914400" rtl="0" eaLnBrk="1" fontAlgn="base" latinLnBrk="0" hangingPunct="1">
              <a:lnSpc>
                <a:spcPct val="100000"/>
              </a:lnSpc>
              <a:spcBef>
                <a:spcPct val="0"/>
              </a:spcBef>
              <a:spcAft>
                <a:spcPct val="0"/>
              </a:spcAft>
              <a:buClrTx/>
              <a:buSzTx/>
              <a:buFontTx/>
              <a:buNone/>
              <a:tabLst>
                <a:tab pos="539750" algn="l"/>
              </a:tabLst>
            </a:pPr>
            <a:r>
              <a:rPr kumimoji="0" lang="kk-KZ" sz="16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оқушының білім, білік, дағдыларына қойылатын талаптар негізгі және орта деңгейлердің ерекшеліктерін ескере отырып, сөйлесім әрекетінің бес түрі (тыңдалым, оқылым, айтылым, жазылым, тілдесім) бойынша сараланды. Бесіншіден, әр сыныптағы бағдарлама материалдары тілдік бөлім, қатысымдық-сөйлесімдік бөлім және мәдениетаралық қарым-қатынас бөлімі бойынша нақтыланып ұсынылды.</a:t>
            </a:r>
            <a:endParaRPr kumimoji="0" lang="kk-KZ" sz="1600" b="1" i="0" u="none" strike="noStrike" cap="none" normalizeH="0" baseline="0" dirty="0" smtClean="0">
              <a:ln>
                <a:noFill/>
              </a:ln>
              <a:solidFill>
                <a:srgbClr val="002060"/>
              </a:solidFill>
              <a:effectLst/>
              <a:latin typeface="Times New Roman" pitchFamily="18" charset="0"/>
              <a:cs typeface="Times New Roman" pitchFamily="18" charset="0"/>
            </a:endParaRPr>
          </a:p>
        </p:txBody>
      </p:sp>
    </p:spTree>
  </p:cSld>
  <p:clrMapOvr>
    <a:masterClrMapping/>
  </p:clrMapOvr>
  <p:transition spd="slow">
    <p:split/>
    <p:sndAc>
      <p:stSnd>
        <p:snd r:embed="rId2" name="camera.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57158" y="571480"/>
            <a:ext cx="8429684" cy="4071966"/>
          </a:xfrm>
        </p:spPr>
        <p:txBody>
          <a:bodyPr>
            <a:normAutofit fontScale="90000"/>
          </a:bodyPr>
          <a:lstStyle/>
          <a:p>
            <a:pPr algn="ctr"/>
            <a:r>
              <a:rPr lang="kk-KZ" b="1" dirty="0" smtClean="0">
                <a:latin typeface="Times New Roman" pitchFamily="18" charset="0"/>
                <a:cs typeface="Times New Roman" pitchFamily="18" charset="0"/>
              </a:rPr>
              <a:t/>
            </a:r>
            <a:br>
              <a:rPr lang="kk-KZ" b="1" dirty="0" smtClean="0">
                <a:latin typeface="Times New Roman" pitchFamily="18" charset="0"/>
                <a:cs typeface="Times New Roman" pitchFamily="18" charset="0"/>
              </a:rPr>
            </a:br>
            <a:r>
              <a:rPr lang="kk-KZ" sz="3600" b="1" dirty="0" smtClean="0">
                <a:latin typeface="Times New Roman" pitchFamily="18" charset="0"/>
                <a:cs typeface="Times New Roman" pitchFamily="18" charset="0"/>
              </a:rPr>
              <a:t>Әдістемелік </a:t>
            </a:r>
            <a:r>
              <a:rPr lang="kk-KZ" sz="3600" b="1" dirty="0">
                <a:latin typeface="Times New Roman" pitchFamily="18" charset="0"/>
                <a:cs typeface="Times New Roman" pitchFamily="18" charset="0"/>
              </a:rPr>
              <a:t>нұсқау хат пен оқу бағдарламасы және мемлекеттік жалпыға міндетті білім стандарты аралығындағы ұқсастықтары мен қайшылықтарына талдау жасау</a:t>
            </a:r>
            <a:r>
              <a:rPr lang="ru-RU" dirty="0"/>
              <a:t/>
            </a:r>
            <a:br>
              <a:rPr lang="ru-RU" dirty="0"/>
            </a:br>
            <a:endParaRPr lang="ru-RU" dirty="0"/>
          </a:p>
        </p:txBody>
      </p:sp>
      <p:sp>
        <p:nvSpPr>
          <p:cNvPr id="3" name="Подзаголовок 2"/>
          <p:cNvSpPr>
            <a:spLocks noGrp="1"/>
          </p:cNvSpPr>
          <p:nvPr>
            <p:ph type="subTitle" idx="1"/>
          </p:nvPr>
        </p:nvSpPr>
        <p:spPr>
          <a:xfrm>
            <a:off x="1371600" y="4429132"/>
            <a:ext cx="6400800" cy="1209668"/>
          </a:xfrm>
        </p:spPr>
        <p:txBody>
          <a:bodyPr/>
          <a:lstStyle/>
          <a:p>
            <a:r>
              <a:rPr lang="kk-KZ" b="1" dirty="0" smtClean="0">
                <a:solidFill>
                  <a:srgbClr val="FF0000"/>
                </a:solidFill>
                <a:latin typeface="Times New Roman" pitchFamily="18" charset="0"/>
                <a:cs typeface="Times New Roman" pitchFamily="18" charset="0"/>
              </a:rPr>
              <a:t>Ташпулатова А. У.</a:t>
            </a:r>
            <a:endParaRPr lang="ru-RU" b="1" dirty="0">
              <a:solidFill>
                <a:srgbClr val="FF0000"/>
              </a:solidFill>
              <a:latin typeface="Times New Roman" pitchFamily="18" charset="0"/>
              <a:cs typeface="Times New Roman" pitchFamily="18" charset="0"/>
            </a:endParaRPr>
          </a:p>
        </p:txBody>
      </p:sp>
    </p:spTree>
  </p:cSld>
  <p:clrMapOvr>
    <a:masterClrMapping/>
  </p:clrMapOvr>
  <p:transition spd="slow">
    <p:split/>
    <p:sndAc>
      <p:stSnd>
        <p:snd r:embed="rId2" name="camera.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54758"/>
          </a:xfrm>
        </p:spPr>
        <p:txBody>
          <a:bodyPr>
            <a:noAutofit/>
          </a:bodyPr>
          <a:lstStyle/>
          <a:p>
            <a:pPr algn="l"/>
            <a:r>
              <a:rPr lang="kk-KZ" sz="2800" dirty="0" smtClean="0">
                <a:latin typeface="Times New Roman" pitchFamily="18" charset="0"/>
                <a:cs typeface="Times New Roman" pitchFamily="18" charset="0"/>
              </a:rPr>
              <a:t>    	Қазақстан </a:t>
            </a:r>
            <a:r>
              <a:rPr lang="kk-KZ" sz="2800" dirty="0">
                <a:latin typeface="Times New Roman" pitchFamily="18" charset="0"/>
                <a:cs typeface="Times New Roman" pitchFamily="18" charset="0"/>
              </a:rPr>
              <a:t>Республикасының «Тіл туралы», «Білім туралы» Заңдары мен «Қазақстан-2050» стратегиялық бағдарламасында белгіленген міндеттер еліміздің білім беру жүйесінде көптілді меңгерген дара тұлға қалыптастыру мақсатын жүзеге асырудың ұтымды жолдарын анықтауды талап етіп отыр. Бұл үш тілді қатар білуге арналған тіл саясатына сәйкес мемлекеттік тілдің доминанттық рөлін күшейтуге келіп саяды. Сол себепті, жаңа оқу жылында жүйелі жұмыс істеу мақсатымен, үш құжатта бір-біріне қайшы келетін немесе, бірінде бар ой екіншісінде жоқ екендігін іздеп бақтым.</a:t>
            </a:r>
            <a:endParaRPr lang="ru-RU" sz="2800" dirty="0">
              <a:latin typeface="Times New Roman" pitchFamily="18" charset="0"/>
              <a:cs typeface="Times New Roman" pitchFamily="18" charset="0"/>
            </a:endParaRPr>
          </a:p>
        </p:txBody>
      </p:sp>
    </p:spTree>
  </p:cSld>
  <p:clrMapOvr>
    <a:masterClrMapping/>
  </p:clrMapOvr>
  <p:transition spd="slow">
    <p:split/>
    <p:sndAc>
      <p:stSnd>
        <p:snd r:embed="rId2" name="camera.wav"/>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439028"/>
          </a:xfrm>
        </p:spPr>
        <p:txBody>
          <a:bodyPr>
            <a:noAutofit/>
          </a:bodyPr>
          <a:lstStyle/>
          <a:p>
            <a:r>
              <a:rPr lang="kk-KZ" sz="3200" u="sng" dirty="0" smtClean="0">
                <a:solidFill>
                  <a:schemeClr val="bg2">
                    <a:lumMod val="10000"/>
                  </a:schemeClr>
                </a:solidFill>
                <a:latin typeface="Times New Roman" pitchFamily="18" charset="0"/>
                <a:cs typeface="Times New Roman" pitchFamily="18" charset="0"/>
              </a:rPr>
              <a:t/>
            </a:r>
            <a:br>
              <a:rPr lang="kk-KZ" sz="3200" u="sng" dirty="0" smtClean="0">
                <a:solidFill>
                  <a:schemeClr val="bg2">
                    <a:lumMod val="10000"/>
                  </a:schemeClr>
                </a:solidFill>
                <a:latin typeface="Times New Roman" pitchFamily="18" charset="0"/>
                <a:cs typeface="Times New Roman" pitchFamily="18" charset="0"/>
              </a:rPr>
            </a:br>
            <a:r>
              <a:rPr lang="kk-KZ" sz="3200" u="sng" dirty="0" smtClean="0">
                <a:solidFill>
                  <a:schemeClr val="bg2">
                    <a:lumMod val="10000"/>
                  </a:schemeClr>
                </a:solidFill>
                <a:latin typeface="Times New Roman" pitchFamily="18" charset="0"/>
                <a:cs typeface="Times New Roman" pitchFamily="18" charset="0"/>
              </a:rPr>
              <a:t/>
            </a:r>
            <a:br>
              <a:rPr lang="kk-KZ" sz="3200" u="sng" dirty="0" smtClean="0">
                <a:solidFill>
                  <a:schemeClr val="bg2">
                    <a:lumMod val="10000"/>
                  </a:schemeClr>
                </a:solidFill>
                <a:latin typeface="Times New Roman" pitchFamily="18" charset="0"/>
                <a:cs typeface="Times New Roman" pitchFamily="18" charset="0"/>
              </a:rPr>
            </a:br>
            <a:r>
              <a:rPr lang="kk-KZ" sz="3200" u="sng" dirty="0" smtClean="0">
                <a:solidFill>
                  <a:schemeClr val="bg2">
                    <a:lumMod val="10000"/>
                  </a:schemeClr>
                </a:solidFill>
                <a:latin typeface="Times New Roman" pitchFamily="18" charset="0"/>
                <a:cs typeface="Times New Roman" pitchFamily="18" charset="0"/>
              </a:rPr>
              <a:t>Әдістемелік </a:t>
            </a:r>
            <a:r>
              <a:rPr lang="kk-KZ" sz="3200" u="sng" dirty="0">
                <a:solidFill>
                  <a:schemeClr val="bg2">
                    <a:lumMod val="10000"/>
                  </a:schemeClr>
                </a:solidFill>
                <a:latin typeface="Times New Roman" pitchFamily="18" charset="0"/>
                <a:cs typeface="Times New Roman" pitchFamily="18" charset="0"/>
              </a:rPr>
              <a:t>нұсқау хатта төмендегі кесте бойынша берілген, оқу бағдарламасында ол жайлы айтылмаған. </a:t>
            </a:r>
            <a:endParaRPr lang="ru-RU" sz="3200" u="sng" dirty="0">
              <a:solidFill>
                <a:schemeClr val="bg2">
                  <a:lumMod val="10000"/>
                </a:schemeClr>
              </a:solidFill>
              <a:latin typeface="Times New Roman" pitchFamily="18" charset="0"/>
              <a:cs typeface="Times New Roman" pitchFamily="18" charset="0"/>
            </a:endParaRPr>
          </a:p>
        </p:txBody>
      </p:sp>
      <p:graphicFrame>
        <p:nvGraphicFramePr>
          <p:cNvPr id="3" name="Таблица 2"/>
          <p:cNvGraphicFramePr>
            <a:graphicFrameLocks noGrp="1"/>
          </p:cNvGraphicFramePr>
          <p:nvPr/>
        </p:nvGraphicFramePr>
        <p:xfrm>
          <a:off x="428596" y="2357429"/>
          <a:ext cx="8215369" cy="1928825"/>
        </p:xfrm>
        <a:graphic>
          <a:graphicData uri="http://schemas.openxmlformats.org/drawingml/2006/table">
            <a:tbl>
              <a:tblPr/>
              <a:tblGrid>
                <a:gridCol w="1797488"/>
                <a:gridCol w="2401230"/>
                <a:gridCol w="4016651"/>
              </a:tblGrid>
              <a:tr h="771530">
                <a:tc>
                  <a:txBody>
                    <a:bodyPr/>
                    <a:lstStyle/>
                    <a:p>
                      <a:pPr algn="ctr">
                        <a:lnSpc>
                          <a:spcPct val="115000"/>
                        </a:lnSpc>
                        <a:spcAft>
                          <a:spcPts val="0"/>
                        </a:spcAft>
                      </a:pPr>
                      <a:r>
                        <a:rPr lang="kk-KZ" sz="1800" b="1" dirty="0">
                          <a:latin typeface="Times New Roman"/>
                          <a:ea typeface="Calibri"/>
                          <a:cs typeface="Times New Roman"/>
                        </a:rPr>
                        <a:t>сынып</a:t>
                      </a:r>
                      <a:endParaRPr lang="ru-RU" sz="18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800" b="1" dirty="0">
                          <a:latin typeface="Times New Roman"/>
                          <a:ea typeface="Calibri"/>
                          <a:cs typeface="Times New Roman"/>
                        </a:rPr>
                        <a:t>сөз мөлшері</a:t>
                      </a:r>
                      <a:endParaRPr lang="ru-RU" sz="18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800" b="1">
                          <a:latin typeface="Times New Roman"/>
                          <a:ea typeface="Calibri"/>
                          <a:cs typeface="Times New Roman"/>
                        </a:rPr>
                        <a:t>Жазба жұмысына берілетін уақыт мөлшері</a:t>
                      </a:r>
                      <a:endParaRPr lang="ru-RU" sz="18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5765">
                <a:tc>
                  <a:txBody>
                    <a:bodyPr/>
                    <a:lstStyle/>
                    <a:p>
                      <a:pPr algn="ctr">
                        <a:lnSpc>
                          <a:spcPct val="115000"/>
                        </a:lnSpc>
                        <a:spcAft>
                          <a:spcPts val="0"/>
                        </a:spcAft>
                      </a:pPr>
                      <a:r>
                        <a:rPr lang="kk-KZ" sz="1800" b="1">
                          <a:latin typeface="Times New Roman"/>
                          <a:ea typeface="Calibri"/>
                          <a:cs typeface="Times New Roman"/>
                        </a:rPr>
                        <a:t>2 сынып</a:t>
                      </a:r>
                      <a:endParaRPr lang="ru-RU" sz="18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800" b="1" dirty="0">
                          <a:latin typeface="Times New Roman"/>
                          <a:ea typeface="Calibri"/>
                          <a:cs typeface="Times New Roman"/>
                        </a:rPr>
                        <a:t>15-20 сөз</a:t>
                      </a:r>
                      <a:endParaRPr lang="ru-RU" sz="18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800" b="1">
                          <a:latin typeface="Times New Roman"/>
                          <a:ea typeface="Calibri"/>
                          <a:cs typeface="Times New Roman"/>
                        </a:rPr>
                        <a:t>5-8 минут</a:t>
                      </a:r>
                      <a:endParaRPr lang="ru-RU" sz="18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5765">
                <a:tc>
                  <a:txBody>
                    <a:bodyPr/>
                    <a:lstStyle/>
                    <a:p>
                      <a:pPr algn="ctr">
                        <a:lnSpc>
                          <a:spcPct val="115000"/>
                        </a:lnSpc>
                        <a:spcAft>
                          <a:spcPts val="0"/>
                        </a:spcAft>
                      </a:pPr>
                      <a:r>
                        <a:rPr lang="kk-KZ" sz="1800" b="1">
                          <a:latin typeface="Times New Roman"/>
                          <a:ea typeface="Calibri"/>
                          <a:cs typeface="Times New Roman"/>
                        </a:rPr>
                        <a:t>3 сынып</a:t>
                      </a:r>
                      <a:endParaRPr lang="ru-RU" sz="18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800" b="1" dirty="0">
                          <a:latin typeface="Times New Roman"/>
                          <a:ea typeface="Calibri"/>
                          <a:cs typeface="Times New Roman"/>
                        </a:rPr>
                        <a:t>20-30 сөз</a:t>
                      </a:r>
                      <a:endParaRPr lang="ru-RU" sz="18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800" b="1" dirty="0">
                          <a:latin typeface="Times New Roman"/>
                          <a:ea typeface="Calibri"/>
                          <a:cs typeface="Times New Roman"/>
                        </a:rPr>
                        <a:t>10 минут</a:t>
                      </a:r>
                      <a:endParaRPr lang="ru-RU" sz="18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5765">
                <a:tc>
                  <a:txBody>
                    <a:bodyPr/>
                    <a:lstStyle/>
                    <a:p>
                      <a:pPr algn="ctr">
                        <a:lnSpc>
                          <a:spcPct val="115000"/>
                        </a:lnSpc>
                        <a:spcAft>
                          <a:spcPts val="0"/>
                        </a:spcAft>
                      </a:pPr>
                      <a:r>
                        <a:rPr lang="kk-KZ" sz="1800" b="1">
                          <a:latin typeface="Times New Roman"/>
                          <a:ea typeface="Calibri"/>
                          <a:cs typeface="Times New Roman"/>
                        </a:rPr>
                        <a:t>4 сынып</a:t>
                      </a:r>
                      <a:endParaRPr lang="ru-RU" sz="18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800" b="1">
                          <a:latin typeface="Times New Roman"/>
                          <a:ea typeface="Calibri"/>
                          <a:cs typeface="Times New Roman"/>
                        </a:rPr>
                        <a:t>30-40 сөз</a:t>
                      </a:r>
                      <a:endParaRPr lang="ru-RU" sz="18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800" b="1" dirty="0">
                          <a:latin typeface="Times New Roman"/>
                          <a:ea typeface="Calibri"/>
                          <a:cs typeface="Times New Roman"/>
                        </a:rPr>
                        <a:t>10-15 минут</a:t>
                      </a:r>
                      <a:endParaRPr lang="ru-RU" sz="18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Таблица 3"/>
          <p:cNvGraphicFramePr>
            <a:graphicFrameLocks noGrp="1"/>
          </p:cNvGraphicFramePr>
          <p:nvPr/>
        </p:nvGraphicFramePr>
        <p:xfrm>
          <a:off x="285719" y="4714884"/>
          <a:ext cx="8358248" cy="857256"/>
        </p:xfrm>
        <a:graphic>
          <a:graphicData uri="http://schemas.openxmlformats.org/drawingml/2006/table">
            <a:tbl>
              <a:tblPr/>
              <a:tblGrid>
                <a:gridCol w="1622545"/>
                <a:gridCol w="1622545"/>
                <a:gridCol w="1623419"/>
                <a:gridCol w="1623419"/>
                <a:gridCol w="1866320"/>
              </a:tblGrid>
              <a:tr h="428628">
                <a:tc>
                  <a:txBody>
                    <a:bodyPr/>
                    <a:lstStyle/>
                    <a:p>
                      <a:pPr algn="ctr">
                        <a:lnSpc>
                          <a:spcPct val="115000"/>
                        </a:lnSpc>
                        <a:spcAft>
                          <a:spcPts val="0"/>
                        </a:spcAft>
                      </a:pPr>
                      <a:r>
                        <a:rPr lang="kk-KZ" sz="1800" b="1" dirty="0">
                          <a:latin typeface="Times New Roman"/>
                          <a:ea typeface="Calibri"/>
                          <a:cs typeface="Times New Roman"/>
                        </a:rPr>
                        <a:t>сыныптар</a:t>
                      </a:r>
                      <a:endParaRPr lang="ru-RU" sz="18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800" b="1" dirty="0">
                          <a:latin typeface="Times New Roman"/>
                          <a:ea typeface="Calibri"/>
                          <a:cs typeface="Times New Roman"/>
                        </a:rPr>
                        <a:t>1 сынып</a:t>
                      </a:r>
                      <a:endParaRPr lang="ru-RU" sz="18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800" b="1" dirty="0">
                          <a:latin typeface="Times New Roman"/>
                          <a:ea typeface="Calibri"/>
                          <a:cs typeface="Times New Roman"/>
                        </a:rPr>
                        <a:t>2 сынып</a:t>
                      </a:r>
                      <a:endParaRPr lang="ru-RU" sz="18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800" b="1">
                          <a:latin typeface="Times New Roman"/>
                          <a:ea typeface="Calibri"/>
                          <a:cs typeface="Times New Roman"/>
                        </a:rPr>
                        <a:t>3 сынып</a:t>
                      </a:r>
                      <a:endParaRPr lang="ru-RU" sz="18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800" b="1">
                          <a:latin typeface="Times New Roman"/>
                          <a:ea typeface="Calibri"/>
                          <a:cs typeface="Times New Roman"/>
                        </a:rPr>
                        <a:t>4 сынып</a:t>
                      </a:r>
                      <a:endParaRPr lang="ru-RU" sz="18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8628">
                <a:tc>
                  <a:txBody>
                    <a:bodyPr/>
                    <a:lstStyle/>
                    <a:p>
                      <a:pPr algn="ctr">
                        <a:lnSpc>
                          <a:spcPct val="115000"/>
                        </a:lnSpc>
                        <a:spcAft>
                          <a:spcPts val="0"/>
                        </a:spcAft>
                      </a:pPr>
                      <a:r>
                        <a:rPr lang="kk-KZ" sz="1800" b="1" dirty="0">
                          <a:latin typeface="Times New Roman"/>
                          <a:ea typeface="Calibri"/>
                          <a:cs typeface="Times New Roman"/>
                        </a:rPr>
                        <a:t>диктант</a:t>
                      </a:r>
                      <a:endParaRPr lang="ru-RU" sz="18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800" b="1">
                          <a:latin typeface="Times New Roman"/>
                          <a:ea typeface="Calibri"/>
                          <a:cs typeface="Times New Roman"/>
                        </a:rPr>
                        <a:t>-</a:t>
                      </a:r>
                      <a:endParaRPr lang="ru-RU" sz="1800" b="1">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800" b="1" dirty="0">
                          <a:latin typeface="Times New Roman"/>
                          <a:ea typeface="Calibri"/>
                          <a:cs typeface="Times New Roman"/>
                        </a:rPr>
                        <a:t>12</a:t>
                      </a:r>
                      <a:endParaRPr lang="ru-RU" sz="18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800" b="1" dirty="0">
                          <a:latin typeface="Times New Roman"/>
                          <a:ea typeface="Calibri"/>
                          <a:cs typeface="Times New Roman"/>
                        </a:rPr>
                        <a:t>10</a:t>
                      </a:r>
                      <a:endParaRPr lang="ru-RU" sz="18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800" b="1" dirty="0">
                          <a:latin typeface="Times New Roman"/>
                          <a:ea typeface="Calibri"/>
                          <a:cs typeface="Times New Roman"/>
                        </a:rPr>
                        <a:t>11</a:t>
                      </a:r>
                      <a:endParaRPr lang="ru-RU" sz="18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slow">
    <p:split/>
    <p:sndAc>
      <p:stSnd>
        <p:snd r:embed="rId2" name="camera.wav"/>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785794"/>
            <a:ext cx="8229600" cy="2143140"/>
          </a:xfrm>
        </p:spPr>
        <p:txBody>
          <a:bodyPr>
            <a:normAutofit fontScale="90000"/>
          </a:bodyPr>
          <a:lstStyle/>
          <a:p>
            <a:pPr algn="ctr"/>
            <a:r>
              <a:rPr lang="kk-KZ" sz="3100" b="1" i="1" dirty="0" smtClean="0">
                <a:latin typeface="Times New Roman" pitchFamily="18" charset="0"/>
                <a:cs typeface="Times New Roman" pitchFamily="18" charset="0"/>
              </a:rPr>
              <a:t/>
            </a:r>
            <a:br>
              <a:rPr lang="kk-KZ" sz="3100" b="1" i="1" dirty="0" smtClean="0">
                <a:latin typeface="Times New Roman" pitchFamily="18" charset="0"/>
                <a:cs typeface="Times New Roman" pitchFamily="18" charset="0"/>
              </a:rPr>
            </a:br>
            <a:r>
              <a:rPr lang="kk-KZ" sz="3100" b="1" i="1" dirty="0" smtClean="0">
                <a:latin typeface="Times New Roman" pitchFamily="18" charset="0"/>
                <a:cs typeface="Times New Roman" pitchFamily="18" charset="0"/>
              </a:rPr>
              <a:t/>
            </a:r>
            <a:br>
              <a:rPr lang="kk-KZ" sz="3100" b="1" i="1" dirty="0" smtClean="0">
                <a:latin typeface="Times New Roman" pitchFamily="18" charset="0"/>
                <a:cs typeface="Times New Roman" pitchFamily="18" charset="0"/>
              </a:rPr>
            </a:br>
            <a:r>
              <a:rPr lang="kk-KZ" sz="3100" b="1" i="1" dirty="0" smtClean="0">
                <a:latin typeface="Times New Roman" pitchFamily="18" charset="0"/>
                <a:cs typeface="Times New Roman" pitchFamily="18" charset="0"/>
              </a:rPr>
              <a:t>Қайшылықтары</a:t>
            </a: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kk-KZ" sz="3100" dirty="0" smtClean="0">
                <a:latin typeface="Times New Roman" pitchFamily="18" charset="0"/>
                <a:cs typeface="Times New Roman" pitchFamily="18" charset="0"/>
              </a:rPr>
              <a:t>Даму мүмкіндігі шектеулі білім алушылап туралы</a:t>
            </a:r>
            <a:r>
              <a:rPr lang="ru-RU" dirty="0"/>
              <a:t/>
            </a:r>
            <a:br>
              <a:rPr lang="ru-RU" dirty="0"/>
            </a:br>
            <a:endParaRPr lang="ru-RU" dirty="0"/>
          </a:p>
        </p:txBody>
      </p:sp>
      <p:sp>
        <p:nvSpPr>
          <p:cNvPr id="3" name="Текст 2"/>
          <p:cNvSpPr>
            <a:spLocks noGrp="1"/>
          </p:cNvSpPr>
          <p:nvPr>
            <p:ph type="body" idx="1"/>
          </p:nvPr>
        </p:nvSpPr>
        <p:spPr>
          <a:xfrm>
            <a:off x="214282" y="2857496"/>
            <a:ext cx="4040188" cy="639762"/>
          </a:xfrm>
        </p:spPr>
        <p:txBody>
          <a:bodyPr/>
          <a:lstStyle/>
          <a:p>
            <a:pPr algn="ctr"/>
            <a:r>
              <a:rPr lang="kk-KZ" dirty="0" smtClean="0">
                <a:latin typeface="Times New Roman" pitchFamily="18" charset="0"/>
                <a:cs typeface="Times New Roman" pitchFamily="18" charset="0"/>
              </a:rPr>
              <a:t>МЖМБС</a:t>
            </a:r>
            <a:endParaRPr lang="ru-RU" dirty="0">
              <a:latin typeface="Times New Roman" pitchFamily="18" charset="0"/>
              <a:cs typeface="Times New Roman" pitchFamily="18" charset="0"/>
            </a:endParaRPr>
          </a:p>
        </p:txBody>
      </p:sp>
      <p:sp>
        <p:nvSpPr>
          <p:cNvPr id="5" name="Текст 4"/>
          <p:cNvSpPr>
            <a:spLocks noGrp="1"/>
          </p:cNvSpPr>
          <p:nvPr>
            <p:ph type="body" sz="half" idx="3"/>
          </p:nvPr>
        </p:nvSpPr>
        <p:spPr>
          <a:xfrm>
            <a:off x="4714876" y="2714620"/>
            <a:ext cx="4041775" cy="639762"/>
          </a:xfrm>
        </p:spPr>
        <p:txBody>
          <a:bodyPr>
            <a:normAutofit/>
          </a:bodyPr>
          <a:lstStyle/>
          <a:p>
            <a:r>
              <a:rPr lang="kk-KZ" dirty="0" smtClean="0">
                <a:latin typeface="Times New Roman" pitchFamily="18" charset="0"/>
                <a:cs typeface="Times New Roman" pitchFamily="18" charset="0"/>
              </a:rPr>
              <a:t>Әдістемелік нұсқау хат</a:t>
            </a:r>
            <a:endParaRPr lang="ru-RU" dirty="0">
              <a:latin typeface="Times New Roman" pitchFamily="18" charset="0"/>
              <a:cs typeface="Times New Roman" pitchFamily="18" charset="0"/>
            </a:endParaRPr>
          </a:p>
        </p:txBody>
      </p:sp>
      <p:sp>
        <p:nvSpPr>
          <p:cNvPr id="4" name="Содержимое 3"/>
          <p:cNvSpPr>
            <a:spLocks noGrp="1"/>
          </p:cNvSpPr>
          <p:nvPr>
            <p:ph sz="quarter" idx="2"/>
          </p:nvPr>
        </p:nvSpPr>
        <p:spPr>
          <a:xfrm>
            <a:off x="0" y="3786190"/>
            <a:ext cx="4786314" cy="2786082"/>
          </a:xfrm>
        </p:spPr>
        <p:txBody>
          <a:bodyPr>
            <a:noAutofit/>
          </a:bodyPr>
          <a:lstStyle/>
          <a:p>
            <a:r>
              <a:rPr lang="ru-RU" sz="2000" dirty="0">
                <a:latin typeface="Times New Roman" pitchFamily="18" charset="0"/>
                <a:cs typeface="Times New Roman" pitchFamily="18" charset="0"/>
              </a:rPr>
              <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      59</a:t>
            </a:r>
            <a:r>
              <a:rPr lang="ru-RU" dirty="0">
                <a:latin typeface="Times New Roman" pitchFamily="18" charset="0"/>
                <a:cs typeface="Times New Roman" pitchFamily="18" charset="0"/>
              </a:rPr>
              <a:t>. Даму </a:t>
            </a:r>
            <a:r>
              <a:rPr lang="ru-RU" dirty="0" err="1">
                <a:latin typeface="Times New Roman" pitchFamily="18" charset="0"/>
                <a:cs typeface="Times New Roman" pitchFamily="18" charset="0"/>
              </a:rPr>
              <a:t>мүмкіндігі шектеулі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білім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алушылардың білім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алуы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бұзушылықтарының түзетілуі және әлеуметтік бейімделуі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үшін жағдай жасалады</a:t>
            </a:r>
            <a:endParaRPr lang="ru-RU" dirty="0">
              <a:latin typeface="Times New Roman" pitchFamily="18" charset="0"/>
              <a:cs typeface="Times New Roman" pitchFamily="18" charset="0"/>
            </a:endParaRPr>
          </a:p>
        </p:txBody>
      </p:sp>
      <p:sp>
        <p:nvSpPr>
          <p:cNvPr id="6" name="Содержимое 5"/>
          <p:cNvSpPr>
            <a:spLocks noGrp="1"/>
          </p:cNvSpPr>
          <p:nvPr>
            <p:ph sz="quarter" idx="4"/>
          </p:nvPr>
        </p:nvSpPr>
        <p:spPr>
          <a:xfrm>
            <a:off x="4645025" y="3857628"/>
            <a:ext cx="4041775" cy="2268534"/>
          </a:xfrm>
        </p:spPr>
        <p:txBody>
          <a:bodyPr>
            <a:normAutofit lnSpcReduction="10000"/>
          </a:bodyPr>
          <a:lstStyle/>
          <a:p>
            <a:r>
              <a:rPr lang="kk-KZ" dirty="0" smtClean="0">
                <a:latin typeface="Times New Roman" pitchFamily="18" charset="0"/>
                <a:cs typeface="Times New Roman" pitchFamily="18" charset="0"/>
              </a:rPr>
              <a:t>Дамуында мүмкіндігі шектелген балалардың дені сау оқушылармен оқыту кезінде  бір сыныптығы мүмкіндігі шектелген балалар саны 3-тен аспауы керек.</a:t>
            </a:r>
            <a:endParaRPr lang="ru-RU" dirty="0" smtClean="0">
              <a:latin typeface="Times New Roman" pitchFamily="18" charset="0"/>
              <a:cs typeface="Times New Roman" pitchFamily="18" charset="0"/>
            </a:endParaRPr>
          </a:p>
          <a:p>
            <a:endParaRPr lang="ru-RU" dirty="0"/>
          </a:p>
        </p:txBody>
      </p:sp>
      <p:cxnSp>
        <p:nvCxnSpPr>
          <p:cNvPr id="8" name="Прямая со стрелкой 7"/>
          <p:cNvCxnSpPr/>
          <p:nvPr/>
        </p:nvCxnSpPr>
        <p:spPr>
          <a:xfrm rot="16200000" flipH="1">
            <a:off x="2321703" y="3750471"/>
            <a:ext cx="357190" cy="1428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p:cNvCxnSpPr/>
          <p:nvPr/>
        </p:nvCxnSpPr>
        <p:spPr>
          <a:xfrm rot="5400000">
            <a:off x="7179487" y="3393281"/>
            <a:ext cx="500066"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plit/>
    <p:sndAc>
      <p:stSnd>
        <p:snd r:embed="rId2" name="camera.wav"/>
      </p:stSnd>
    </p:sndAc>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u="sng" dirty="0" smtClean="0">
                <a:latin typeface="Times New Roman" pitchFamily="18" charset="0"/>
                <a:cs typeface="Times New Roman" pitchFamily="18" charset="0"/>
              </a:rPr>
              <a:t>Вариативті сағаттар</a:t>
            </a:r>
            <a:endParaRPr lang="ru-RU" dirty="0"/>
          </a:p>
        </p:txBody>
      </p:sp>
      <p:sp>
        <p:nvSpPr>
          <p:cNvPr id="3" name="Текст 2"/>
          <p:cNvSpPr>
            <a:spLocks noGrp="1"/>
          </p:cNvSpPr>
          <p:nvPr>
            <p:ph type="body" idx="1"/>
          </p:nvPr>
        </p:nvSpPr>
        <p:spPr/>
        <p:txBody>
          <a:bodyPr/>
          <a:lstStyle/>
          <a:p>
            <a:pPr algn="ctr"/>
            <a:r>
              <a:rPr lang="kk-KZ" sz="3200" dirty="0" smtClean="0"/>
              <a:t>Оқу бағдарламасы</a:t>
            </a:r>
            <a:endParaRPr lang="ru-RU" sz="3200" dirty="0"/>
          </a:p>
        </p:txBody>
      </p:sp>
      <p:sp>
        <p:nvSpPr>
          <p:cNvPr id="5" name="Текст 4"/>
          <p:cNvSpPr>
            <a:spLocks noGrp="1"/>
          </p:cNvSpPr>
          <p:nvPr>
            <p:ph type="body" sz="half" idx="3"/>
          </p:nvPr>
        </p:nvSpPr>
        <p:spPr/>
        <p:txBody>
          <a:bodyPr>
            <a:normAutofit/>
          </a:bodyPr>
          <a:lstStyle/>
          <a:p>
            <a:pPr algn="ctr"/>
            <a:r>
              <a:rPr lang="kk-KZ" sz="2800" dirty="0" smtClean="0">
                <a:latin typeface="Times New Roman" pitchFamily="18" charset="0"/>
                <a:cs typeface="Times New Roman" pitchFamily="18" charset="0"/>
              </a:rPr>
              <a:t>МЖМБС</a:t>
            </a:r>
            <a:endParaRPr lang="ru-RU" sz="2800" dirty="0">
              <a:latin typeface="Times New Roman" pitchFamily="18" charset="0"/>
              <a:cs typeface="Times New Roman" pitchFamily="18" charset="0"/>
            </a:endParaRPr>
          </a:p>
        </p:txBody>
      </p:sp>
      <p:sp>
        <p:nvSpPr>
          <p:cNvPr id="4" name="Содержимое 3"/>
          <p:cNvSpPr>
            <a:spLocks noGrp="1"/>
          </p:cNvSpPr>
          <p:nvPr>
            <p:ph sz="quarter" idx="2"/>
          </p:nvPr>
        </p:nvSpPr>
        <p:spPr/>
        <p:txBody>
          <a:bodyPr>
            <a:normAutofit fontScale="85000" lnSpcReduction="20000"/>
          </a:bodyPr>
          <a:lstStyle/>
          <a:p>
            <a:r>
              <a:rPr lang="kk-KZ" dirty="0" smtClean="0">
                <a:latin typeface="Times New Roman" pitchFamily="18" charset="0"/>
                <a:cs typeface="Times New Roman" pitchFamily="18" charset="0"/>
              </a:rPr>
              <a:t>Қазақстан Республикасы Президентінің “Қазақстанды әлеуметтік жаңғырту бағытындағы “Жалпыға ортақ Еңбек қоғамына қарай 20 қадам” бағдарламалық мақаласында берілген тапсырмалды орындау мақсатында әзірленіп ҚР Білім және ғылым министрінің 2013 жылғы 3 сәуірдегі № 115 бұйрығымен бекітілген “Абайтану” (9-11 сыныптар) таңдау курстарының бағдарламалары мектептердің таңдау еріктіліктеріне ұсынылады.</a:t>
            </a:r>
            <a:endParaRPr lang="ru-RU" dirty="0">
              <a:latin typeface="Times New Roman" pitchFamily="18" charset="0"/>
              <a:cs typeface="Times New Roman" pitchFamily="18" charset="0"/>
            </a:endParaRPr>
          </a:p>
        </p:txBody>
      </p:sp>
      <p:sp>
        <p:nvSpPr>
          <p:cNvPr id="6" name="Содержимое 5"/>
          <p:cNvSpPr>
            <a:spLocks noGrp="1"/>
          </p:cNvSpPr>
          <p:nvPr>
            <p:ph sz="quarter" idx="4"/>
          </p:nvPr>
        </p:nvSpPr>
        <p:spPr/>
        <p:txBody>
          <a:bodyPr/>
          <a:lstStyle/>
          <a:p>
            <a:r>
              <a:rPr lang="kk-KZ" dirty="0" smtClean="0">
                <a:latin typeface="Times New Roman" pitchFamily="18" charset="0"/>
                <a:cs typeface="Times New Roman" pitchFamily="18" charset="0"/>
              </a:rPr>
              <a:t>Вариативтік оқу бағдарламасы – үлгілік оқу жоспарының вариативтік компанентіне енетін әрбір оқу курсы бойынша білім, шеберлік және дағды мазмұны мен көлемін анықтайтын құжат.</a:t>
            </a:r>
            <a:endParaRPr lang="ru-RU" dirty="0">
              <a:latin typeface="Times New Roman" pitchFamily="18" charset="0"/>
              <a:cs typeface="Times New Roman" pitchFamily="18" charset="0"/>
            </a:endParaRPr>
          </a:p>
        </p:txBody>
      </p:sp>
    </p:spTree>
  </p:cSld>
  <p:clrMapOvr>
    <a:masterClrMapping/>
  </p:clrMapOvr>
  <p:transition spd="slow">
    <p:split/>
    <p:sndAc>
      <p:stSnd>
        <p:snd r:embed="rId2" name="camera.wav"/>
      </p:stSnd>
    </p:sndAc>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357166"/>
            <a:ext cx="8229600" cy="5840435"/>
          </a:xfrm>
        </p:spPr>
        <p:txBody>
          <a:bodyPr>
            <a:normAutofit lnSpcReduction="10000"/>
          </a:bodyPr>
          <a:lstStyle/>
          <a:p>
            <a:pPr>
              <a:buNone/>
            </a:pPr>
            <a:r>
              <a:rPr lang="kk-KZ" dirty="0" smtClean="0">
                <a:latin typeface="Times New Roman" pitchFamily="18" charset="0"/>
                <a:cs typeface="Times New Roman" pitchFamily="18" charset="0"/>
              </a:rPr>
              <a:t>Сонымен қатар, МЖМБС-нда орта </a:t>
            </a:r>
            <a:r>
              <a:rPr lang="kk-KZ" dirty="0">
                <a:latin typeface="Times New Roman" pitchFamily="18" charset="0"/>
                <a:cs typeface="Times New Roman" pitchFamily="18" charset="0"/>
              </a:rPr>
              <a:t>білім </a:t>
            </a:r>
            <a:r>
              <a:rPr lang="kk-KZ" dirty="0" smtClean="0">
                <a:latin typeface="Times New Roman" pitchFamily="18" charset="0"/>
                <a:cs typeface="Times New Roman" pitchFamily="18" charset="0"/>
              </a:rPr>
              <a:t>мазмұнын меңгерудің </a:t>
            </a:r>
            <a:r>
              <a:rPr lang="kk-KZ" dirty="0">
                <a:latin typeface="Times New Roman" pitchFamily="18" charset="0"/>
                <a:cs typeface="Times New Roman" pitchFamily="18" charset="0"/>
              </a:rPr>
              <a:t>пәндік нәтижелері бес балдық бағалау жүйесімен </a:t>
            </a:r>
            <a:r>
              <a:rPr lang="kk-KZ" dirty="0" smtClean="0">
                <a:latin typeface="Times New Roman" pitchFamily="18" charset="0"/>
                <a:cs typeface="Times New Roman" pitchFamily="18" charset="0"/>
              </a:rPr>
              <a:t>бағаланады делінген.</a:t>
            </a:r>
            <a:endParaRPr lang="ru-RU" dirty="0">
              <a:latin typeface="Times New Roman" pitchFamily="18" charset="0"/>
              <a:cs typeface="Times New Roman" pitchFamily="18" charset="0"/>
            </a:endParaRPr>
          </a:p>
          <a:p>
            <a:pPr>
              <a:buNone/>
            </a:pPr>
            <a:r>
              <a:rPr lang="kk-KZ" dirty="0">
                <a:latin typeface="Times New Roman" pitchFamily="18" charset="0"/>
                <a:cs typeface="Times New Roman" pitchFamily="18" charset="0"/>
              </a:rPr>
              <a:t>Бақылау нысандары ауызша, жазбаша және шығармашылық емтихандар, тест тапсырмаларының ашық және жабық нысандары, бақылау жұмыстары, ауызша сұрақ-жауап, әңгімелесу түрінде болуы мүмкін.</a:t>
            </a:r>
            <a:endParaRPr lang="ru-RU" dirty="0">
              <a:latin typeface="Times New Roman" pitchFamily="18" charset="0"/>
              <a:cs typeface="Times New Roman" pitchFamily="18" charset="0"/>
            </a:endParaRPr>
          </a:p>
          <a:p>
            <a:pPr>
              <a:buNone/>
            </a:pPr>
            <a:r>
              <a:rPr lang="kk-KZ" sz="2800" dirty="0">
                <a:latin typeface="Times New Roman" pitchFamily="18" charset="0"/>
                <a:cs typeface="Times New Roman" pitchFamily="18" charset="0"/>
              </a:rPr>
              <a:t> </a:t>
            </a:r>
            <a:endParaRPr lang="ru-RU" sz="2800" dirty="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Қазақ тілін оқыту Қазақстан Республикасының қоғамдық-әлеуметтік, ұлттық ерекшеліктерін ескере келе, тілді үйретудің тиімді әдіснамасын жетілдірудің жолын айқындайды. Қазақ тілінің маңыздылығы қазақ тілінің мемлекеттік тіл мәртебесімен дәйектеледі.</a:t>
            </a:r>
            <a:endParaRPr lang="ru-RU" dirty="0" smtClean="0">
              <a:latin typeface="Times New Roman" pitchFamily="18" charset="0"/>
              <a:cs typeface="Times New Roman" pitchFamily="18" charset="0"/>
            </a:endParaRPr>
          </a:p>
          <a:p>
            <a:pPr>
              <a:buNone/>
            </a:pPr>
            <a:r>
              <a:rPr lang="kk-KZ" dirty="0"/>
              <a:t> </a:t>
            </a:r>
            <a:endParaRPr lang="ru-RU" dirty="0"/>
          </a:p>
          <a:p>
            <a:endParaRPr lang="ru-RU" dirty="0"/>
          </a:p>
        </p:txBody>
      </p:sp>
    </p:spTree>
  </p:cSld>
  <p:clrMapOvr>
    <a:masterClrMapping/>
  </p:clrMapOvr>
  <p:transition spd="slow">
    <p:split/>
    <p:sndAc>
      <p:stSnd>
        <p:snd r:embed="rId2" name="camera.wav"/>
      </p:stSnd>
    </p:sndAc>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36282" y="2073915"/>
            <a:ext cx="8208912" cy="1754326"/>
          </a:xfrm>
          <a:prstGeom prst="rect">
            <a:avLst/>
          </a:prstGeom>
        </p:spPr>
        <p:txBody>
          <a:bodyPr wrap="square">
            <a:spAutoFit/>
          </a:bodyPr>
          <a:lstStyle/>
          <a:p>
            <a:pPr algn="ctr"/>
            <a:r>
              <a:rPr lang="kk-KZ" sz="5400" i="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Назар аударғандарыңызға рахмет!</a:t>
            </a:r>
            <a:endParaRPr lang="ru-RU" sz="5400" dirty="0"/>
          </a:p>
        </p:txBody>
      </p:sp>
    </p:spTree>
    <p:extLst>
      <p:ext uri="{BB962C8B-B14F-4D97-AF65-F5344CB8AC3E}">
        <p14:creationId xmlns:p14="http://schemas.microsoft.com/office/powerpoint/2010/main" xmlns="" val="2432410998"/>
      </p:ext>
    </p:extLst>
  </p:cSld>
  <p:clrMapOvr>
    <a:masterClrMapping/>
  </p:clrMapOvr>
  <p:transition spd="slow">
    <p:split/>
    <p:sndAc>
      <p:stSnd>
        <p:snd r:embed="rId2" name="camera.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274638"/>
            <a:ext cx="8572560" cy="6297634"/>
          </a:xfrm>
        </p:spPr>
        <p:txBody>
          <a:bodyPr>
            <a:normAutofit fontScale="90000"/>
          </a:bodyPr>
          <a:lstStyle/>
          <a:p>
            <a:pPr algn="l"/>
            <a:r>
              <a:rPr lang="kk-KZ" sz="2200" dirty="0" smtClean="0">
                <a:latin typeface="Times New Roman" pitchFamily="18" charset="0"/>
                <a:cs typeface="Times New Roman" pitchFamily="18" charset="0"/>
              </a:rPr>
              <a:t>	</a:t>
            </a:r>
            <a:r>
              <a:rPr lang="kk-KZ" sz="2700" dirty="0" smtClean="0">
                <a:latin typeface="Times New Roman" pitchFamily="18" charset="0"/>
                <a:cs typeface="Times New Roman" pitchFamily="18" charset="0"/>
              </a:rPr>
              <a:t>2013-2014 </a:t>
            </a:r>
            <a:r>
              <a:rPr lang="kk-KZ" sz="2700" dirty="0">
                <a:latin typeface="Times New Roman" pitchFamily="18" charset="0"/>
                <a:cs typeface="Times New Roman" pitchFamily="18" charset="0"/>
              </a:rPr>
              <a:t>оқу жылында Қазақстан Республикасының орта білім беру ұйымдарында оқыту Қазақстан Республикасы </a:t>
            </a:r>
            <a:r>
              <a:rPr lang="kk-KZ" sz="2700" dirty="0" smtClean="0">
                <a:latin typeface="Times New Roman" pitchFamily="18" charset="0"/>
                <a:cs typeface="Times New Roman" pitchFamily="18" charset="0"/>
              </a:rPr>
              <a:t>Үкіметінің 2012 </a:t>
            </a:r>
            <a:r>
              <a:rPr lang="kk-KZ" sz="2700" dirty="0">
                <a:latin typeface="Times New Roman" pitchFamily="18" charset="0"/>
                <a:cs typeface="Times New Roman" pitchFamily="18" charset="0"/>
              </a:rPr>
              <a:t>жылғы </a:t>
            </a:r>
            <a:r>
              <a:rPr lang="kk-KZ" sz="2700" dirty="0" smtClean="0">
                <a:latin typeface="Times New Roman" pitchFamily="18" charset="0"/>
                <a:cs typeface="Times New Roman" pitchFamily="18" charset="0"/>
              </a:rPr>
              <a:t>23 тамызындағы </a:t>
            </a:r>
            <a:r>
              <a:rPr lang="kk-KZ" sz="2700" dirty="0">
                <a:latin typeface="Times New Roman" pitchFamily="18" charset="0"/>
                <a:cs typeface="Times New Roman" pitchFamily="18" charset="0"/>
              </a:rPr>
              <a:t>№ 1080 қаулысымен бекітілген ҚР мемлекеттік жалпыға міндетті білім беру стандарты негізінде және Қазақстан Республикасы Білім және ғылым министрінің 2013 жылғы 3 сәуірдегі №115 бұйрығымен бекітілген оқу бағдарламалары арқылы жүзеге асырылады. Оқу бағдарламасы Қазақстан Республикасы Үкіметінің 2012 жылғы 23 тамыздағы № 1081 </a:t>
            </a:r>
            <a:r>
              <a:rPr lang="kk-KZ" sz="2700" dirty="0" smtClean="0">
                <a:latin typeface="Times New Roman" pitchFamily="18" charset="0"/>
                <a:cs typeface="Times New Roman" pitchFamily="18" charset="0"/>
              </a:rPr>
              <a:t>қаулысымен </a:t>
            </a:r>
            <a:r>
              <a:rPr lang="kk-KZ" sz="2700" dirty="0">
                <a:latin typeface="Times New Roman" pitchFamily="18" charset="0"/>
                <a:cs typeface="Times New Roman" pitchFamily="18" charset="0"/>
              </a:rPr>
              <a:t>бекітілген Орта білім берудің (бастауыш, негізгі орта, жалпы орта білім беру) мемлекеттік стандартына сәйкес әзірленді. Білім беру саласындағы мемлекеттік саясатты іске асырудың ұйымдастырушылық негізі Қазақстан Республикасында білім беруді дамытудың 2011-2020 жылдарға арналған мемлекеттік бағдарламасы болып табылады, сонымен </a:t>
            </a:r>
            <a:r>
              <a:rPr lang="kk-KZ" sz="2700" dirty="0" smtClean="0">
                <a:latin typeface="Times New Roman" pitchFamily="18" charset="0"/>
                <a:cs typeface="Times New Roman" pitchFamily="18" charset="0"/>
              </a:rPr>
              <a:t>қатар, </a:t>
            </a:r>
            <a:r>
              <a:rPr lang="kk-KZ" sz="2700" dirty="0">
                <a:latin typeface="Times New Roman" pitchFamily="18" charset="0"/>
                <a:cs typeface="Times New Roman" pitchFamily="18" charset="0"/>
              </a:rPr>
              <a:t>ол қазақстандық білімді жаңғыртуды жалғастыруды қамтамасыз етеді.</a:t>
            </a:r>
            <a:r>
              <a:rPr lang="ru-RU" sz="2700" dirty="0"/>
              <a:t/>
            </a:r>
            <a:br>
              <a:rPr lang="ru-RU" sz="2700" dirty="0"/>
            </a:br>
            <a:endParaRPr lang="ru-RU" sz="2700" dirty="0"/>
          </a:p>
        </p:txBody>
      </p:sp>
    </p:spTree>
  </p:cSld>
  <p:clrMapOvr>
    <a:masterClrMapping/>
  </p:clrMapOvr>
  <p:transition spd="slow">
    <p:split/>
    <p:sndAc>
      <p:stSnd>
        <p:snd r:embed="rId2" name="camera.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11882"/>
          </a:xfrm>
        </p:spPr>
        <p:txBody>
          <a:bodyPr>
            <a:normAutofit/>
          </a:bodyPr>
          <a:lstStyle/>
          <a:p>
            <a:pPr algn="l"/>
            <a:r>
              <a:rPr lang="kk-KZ" sz="2700" dirty="0">
                <a:latin typeface="Times New Roman" pitchFamily="18" charset="0"/>
                <a:cs typeface="Times New Roman" pitchFamily="18" charset="0"/>
              </a:rPr>
              <a:t>Биылғы оқу жылында үш құжатпен бірдей танысып, жаңа бағдармен жұмыс істегелі жатырмыз. Бұл  құжаттарда орыс мектептеріндегі қазақ тілі мен әдебиеті пәнін оқытуға байланысты өткен оқу жылдарымен салыстырғанда, үлкен өзгерістер бар. Осы мақсатты негізге ала отырып,  «2013-2014 оқу жылында Қазақстан Республикасының жалпы орта білім беретін ұйымдарында ғылым негіздерін оқытудың ерекшеліктері туралы әдістемелік нұсқау хат», «Орта білім берудің (бастауыш, негізгі орта, жалпы орта білім беру) мемлекеттік жалпыға міндетті стандарты», </a:t>
            </a:r>
            <a:r>
              <a:rPr lang="kk-KZ" sz="2700" dirty="0" smtClean="0">
                <a:latin typeface="Times New Roman" pitchFamily="18" charset="0"/>
                <a:cs typeface="Times New Roman" pitchFamily="18" charset="0"/>
              </a:rPr>
              <a:t>«Оқу бағдарламасы» құжаттарын </a:t>
            </a:r>
            <a:r>
              <a:rPr lang="kk-KZ" sz="2700" dirty="0">
                <a:latin typeface="Times New Roman" pitchFamily="18" charset="0"/>
                <a:cs typeface="Times New Roman" pitchFamily="18" charset="0"/>
              </a:rPr>
              <a:t>бүге-шүгесіне дейін қарай келсек, бір-бірінің аралығындағы ұқсастықтары мен қайшылықтарын кездестіреміз.</a:t>
            </a:r>
            <a:r>
              <a:rPr lang="ru-RU" sz="1300" dirty="0"/>
              <a:t/>
            </a:r>
            <a:br>
              <a:rPr lang="ru-RU" sz="1300" dirty="0"/>
            </a:br>
            <a:endParaRPr lang="ru-RU" sz="1300" dirty="0"/>
          </a:p>
        </p:txBody>
      </p:sp>
    </p:spTree>
  </p:cSld>
  <p:clrMapOvr>
    <a:masterClrMapping/>
  </p:clrMapOvr>
  <p:transition spd="slow">
    <p:split/>
    <p:sndAc>
      <p:stSnd>
        <p:snd r:embed="rId2" name="camera.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1428736"/>
            <a:ext cx="8229600" cy="1428760"/>
          </a:xfrm>
        </p:spPr>
        <p:txBody>
          <a:bodyPr>
            <a:normAutofit fontScale="90000"/>
          </a:bodyPr>
          <a:lstStyle/>
          <a:p>
            <a:pPr algn="ctr"/>
            <a:r>
              <a:rPr lang="kk-KZ" b="1" i="1" dirty="0" smtClean="0">
                <a:latin typeface="Times New Roman" pitchFamily="18" charset="0"/>
                <a:cs typeface="Times New Roman" pitchFamily="18" charset="0"/>
              </a:rPr>
              <a:t>Ұқсастықтары</a:t>
            </a:r>
            <a:r>
              <a:rPr lang="kk-KZ" b="1" i="1" dirty="0">
                <a:latin typeface="Times New Roman" pitchFamily="18" charset="0"/>
                <a:cs typeface="Times New Roman" pitchFamily="18" charset="0"/>
              </a:rPr>
              <a:t>:</a:t>
            </a:r>
            <a:r>
              <a:rPr lang="ru-RU" dirty="0">
                <a:latin typeface="Times New Roman" pitchFamily="18" charset="0"/>
                <a:cs typeface="Times New Roman" pitchFamily="18" charset="0"/>
              </a:rPr>
              <a:t/>
            </a:r>
            <a:br>
              <a:rPr lang="ru-RU" dirty="0">
                <a:latin typeface="Times New Roman" pitchFamily="18" charset="0"/>
                <a:cs typeface="Times New Roman" pitchFamily="18" charset="0"/>
              </a:rPr>
            </a:br>
            <a:r>
              <a:rPr lang="kk-KZ" u="sng" dirty="0">
                <a:latin typeface="Times New Roman" pitchFamily="18" charset="0"/>
                <a:cs typeface="Times New Roman" pitchFamily="18" charset="0"/>
              </a:rPr>
              <a:t>Қазақ тілі пәнін оқытудың мақсаты</a:t>
            </a:r>
            <a:r>
              <a:rPr lang="ru-RU" dirty="0"/>
              <a:t/>
            </a:r>
            <a:br>
              <a:rPr lang="ru-RU" dirty="0"/>
            </a:br>
            <a:r>
              <a:rPr lang="ru-RU" dirty="0" smtClean="0"/>
              <a:t>     </a:t>
            </a:r>
            <a:endParaRPr lang="ru-RU" dirty="0"/>
          </a:p>
        </p:txBody>
      </p:sp>
      <p:graphicFrame>
        <p:nvGraphicFramePr>
          <p:cNvPr id="4" name="Содержимое 3"/>
          <p:cNvGraphicFramePr>
            <a:graphicFrameLocks noGrp="1"/>
          </p:cNvGraphicFramePr>
          <p:nvPr>
            <p:ph idx="1"/>
          </p:nvPr>
        </p:nvGraphicFramePr>
        <p:xfrm>
          <a:off x="457200" y="1428736"/>
          <a:ext cx="8329642" cy="50006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split/>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graphicEl>
                                              <a:dgm id="{06515A42-3740-4545-A93E-5B475A283F72}"/>
                                            </p:graphicEl>
                                          </p:spTgt>
                                        </p:tgtEl>
                                        <p:attrNameLst>
                                          <p:attrName>style.visibility</p:attrName>
                                        </p:attrNameLst>
                                      </p:cBhvr>
                                      <p:to>
                                        <p:strVal val="visible"/>
                                      </p:to>
                                    </p:set>
                                    <p:animEffect transition="in" filter="wipe(down)">
                                      <p:cBhvr>
                                        <p:cTn id="7" dur="500"/>
                                        <p:tgtEl>
                                          <p:spTgt spid="4">
                                            <p:graphicEl>
                                              <a:dgm id="{06515A42-3740-4545-A93E-5B475A283F72}"/>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graphicEl>
                                              <a:dgm id="{DFABC947-31EC-4ED8-AB21-649CD926E8B4}"/>
                                            </p:graphicEl>
                                          </p:spTgt>
                                        </p:tgtEl>
                                        <p:attrNameLst>
                                          <p:attrName>style.visibility</p:attrName>
                                        </p:attrNameLst>
                                      </p:cBhvr>
                                      <p:to>
                                        <p:strVal val="visible"/>
                                      </p:to>
                                    </p:set>
                                    <p:animEffect transition="in" filter="wipe(down)">
                                      <p:cBhvr>
                                        <p:cTn id="12" dur="500"/>
                                        <p:tgtEl>
                                          <p:spTgt spid="4">
                                            <p:graphicEl>
                                              <a:dgm id="{DFABC947-31EC-4ED8-AB21-649CD926E8B4}"/>
                                            </p:graphic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4">
                                            <p:graphicEl>
                                              <a:dgm id="{8E8683B1-9843-4733-86FB-14E97649D29E}"/>
                                            </p:graphicEl>
                                          </p:spTgt>
                                        </p:tgtEl>
                                        <p:attrNameLst>
                                          <p:attrName>style.visibility</p:attrName>
                                        </p:attrNameLst>
                                      </p:cBhvr>
                                      <p:to>
                                        <p:strVal val="visible"/>
                                      </p:to>
                                    </p:set>
                                    <p:animEffect transition="in" filter="wipe(down)">
                                      <p:cBhvr>
                                        <p:cTn id="15" dur="500"/>
                                        <p:tgtEl>
                                          <p:spTgt spid="4">
                                            <p:graphicEl>
                                              <a:dgm id="{8E8683B1-9843-4733-86FB-14E97649D29E}"/>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4">
                                            <p:graphicEl>
                                              <a:dgm id="{DD9F5287-8544-4D2D-ABF4-620685CBA168}"/>
                                            </p:graphicEl>
                                          </p:spTgt>
                                        </p:tgtEl>
                                        <p:attrNameLst>
                                          <p:attrName>style.visibility</p:attrName>
                                        </p:attrNameLst>
                                      </p:cBhvr>
                                      <p:to>
                                        <p:strVal val="visible"/>
                                      </p:to>
                                    </p:set>
                                    <p:animEffect transition="in" filter="wipe(down)">
                                      <p:cBhvr>
                                        <p:cTn id="20" dur="500"/>
                                        <p:tgtEl>
                                          <p:spTgt spid="4">
                                            <p:graphicEl>
                                              <a:dgm id="{DD9F5287-8544-4D2D-ABF4-620685CBA168}"/>
                                            </p:graphicEl>
                                          </p:spTgt>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4">
                                            <p:graphicEl>
                                              <a:dgm id="{B2BFE04C-F8A7-4E7E-8D4B-76DF4AF96E19}"/>
                                            </p:graphicEl>
                                          </p:spTgt>
                                        </p:tgtEl>
                                        <p:attrNameLst>
                                          <p:attrName>style.visibility</p:attrName>
                                        </p:attrNameLst>
                                      </p:cBhvr>
                                      <p:to>
                                        <p:strVal val="visible"/>
                                      </p:to>
                                    </p:set>
                                    <p:animEffect transition="in" filter="wipe(down)">
                                      <p:cBhvr>
                                        <p:cTn id="23" dur="500"/>
                                        <p:tgtEl>
                                          <p:spTgt spid="4">
                                            <p:graphicEl>
                                              <a:dgm id="{B2BFE04C-F8A7-4E7E-8D4B-76DF4AF96E19}"/>
                                            </p:graphicEl>
                                          </p:spTgt>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4">
                                            <p:graphicEl>
                                              <a:dgm id="{E31ED6E7-0C07-43D5-B5CF-4E4B4401A302}"/>
                                            </p:graphicEl>
                                          </p:spTgt>
                                        </p:tgtEl>
                                        <p:attrNameLst>
                                          <p:attrName>style.visibility</p:attrName>
                                        </p:attrNameLst>
                                      </p:cBhvr>
                                      <p:to>
                                        <p:strVal val="visible"/>
                                      </p:to>
                                    </p:set>
                                    <p:animEffect transition="in" filter="wipe(down)">
                                      <p:cBhvr>
                                        <p:cTn id="26" dur="500"/>
                                        <p:tgtEl>
                                          <p:spTgt spid="4">
                                            <p:graphicEl>
                                              <a:dgm id="{E31ED6E7-0C07-43D5-B5CF-4E4B4401A302}"/>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642918"/>
            <a:ext cx="8229600" cy="1571636"/>
          </a:xfrm>
        </p:spPr>
        <p:txBody>
          <a:bodyPr>
            <a:normAutofit fontScale="90000"/>
          </a:bodyPr>
          <a:lstStyle/>
          <a:p>
            <a:pPr algn="ctr"/>
            <a:r>
              <a:rPr lang="kk-KZ" u="sng" dirty="0">
                <a:latin typeface="Times New Roman" pitchFamily="18" charset="0"/>
                <a:cs typeface="Times New Roman" pitchFamily="18" charset="0"/>
              </a:rPr>
              <a:t>Мақсатты жүзеге асырудағы оқу пәнінің  міндеттері</a:t>
            </a:r>
            <a:r>
              <a:rPr lang="ru-RU" dirty="0"/>
              <a:t/>
            </a:r>
            <a:br>
              <a:rPr lang="ru-RU" dirty="0"/>
            </a:br>
            <a:endParaRPr lang="ru-RU" dirty="0"/>
          </a:p>
        </p:txBody>
      </p:sp>
      <p:sp>
        <p:nvSpPr>
          <p:cNvPr id="5" name="Стрелка вправо 4"/>
          <p:cNvSpPr/>
          <p:nvPr/>
        </p:nvSpPr>
        <p:spPr>
          <a:xfrm>
            <a:off x="0" y="1500174"/>
            <a:ext cx="4000528" cy="207170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200" dirty="0" smtClean="0">
                <a:latin typeface="Times New Roman" pitchFamily="18" charset="0"/>
                <a:cs typeface="Times New Roman" pitchFamily="18" charset="0"/>
              </a:rPr>
              <a:t>Әдістемелік нұсқау хат</a:t>
            </a:r>
            <a:endParaRPr lang="ru-RU" sz="3200" dirty="0">
              <a:latin typeface="Times New Roman" pitchFamily="18" charset="0"/>
              <a:cs typeface="Times New Roman" pitchFamily="18" charset="0"/>
            </a:endParaRPr>
          </a:p>
        </p:txBody>
      </p:sp>
      <p:sp>
        <p:nvSpPr>
          <p:cNvPr id="9" name="Стрелка вправо 8"/>
          <p:cNvSpPr/>
          <p:nvPr/>
        </p:nvSpPr>
        <p:spPr>
          <a:xfrm>
            <a:off x="0" y="4286232"/>
            <a:ext cx="3786182" cy="257176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200" dirty="0" smtClean="0">
                <a:latin typeface="Times New Roman" pitchFamily="18" charset="0"/>
                <a:cs typeface="Times New Roman" pitchFamily="18" charset="0"/>
              </a:rPr>
              <a:t>Оқу бағдарламасы</a:t>
            </a:r>
            <a:endParaRPr lang="ru-RU" sz="3200" dirty="0">
              <a:latin typeface="Times New Roman" pitchFamily="18" charset="0"/>
              <a:cs typeface="Times New Roman" pitchFamily="18" charset="0"/>
            </a:endParaRPr>
          </a:p>
        </p:txBody>
      </p:sp>
      <p:sp>
        <p:nvSpPr>
          <p:cNvPr id="10" name="Овал 9"/>
          <p:cNvSpPr/>
          <p:nvPr/>
        </p:nvSpPr>
        <p:spPr>
          <a:xfrm>
            <a:off x="3214678" y="1785926"/>
            <a:ext cx="5929322" cy="507207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025" name="Rectangle 1"/>
          <p:cNvSpPr>
            <a:spLocks noChangeArrowheads="1"/>
          </p:cNvSpPr>
          <p:nvPr/>
        </p:nvSpPr>
        <p:spPr bwMode="auto">
          <a:xfrm>
            <a:off x="3929058" y="2232538"/>
            <a:ext cx="4429156"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kk-KZ" sz="1600" dirty="0">
                <a:solidFill>
                  <a:schemeClr val="bg1"/>
                </a:solidFill>
                <a:latin typeface="Times New Roman" pitchFamily="18" charset="0"/>
                <a:ea typeface="Calibri" pitchFamily="34" charset="0"/>
                <a:cs typeface="Times New Roman" pitchFamily="18" charset="0"/>
              </a:rPr>
              <a:t>-</a:t>
            </a:r>
            <a:r>
              <a:rPr kumimoji="0" lang="kk-KZ" sz="1600" b="0"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оқушыларды сөйлесім </a:t>
            </a:r>
            <a:r>
              <a:rPr lang="kk-KZ" sz="1600" dirty="0" smtClean="0">
                <a:solidFill>
                  <a:schemeClr val="bg1"/>
                </a:solidFill>
                <a:latin typeface="Times New Roman" pitchFamily="18" charset="0"/>
                <a:cs typeface="Times New Roman" pitchFamily="18" charset="0"/>
              </a:rPr>
              <a:t> әрекетінің </a:t>
            </a:r>
            <a:r>
              <a:rPr lang="kk-KZ" sz="1600" dirty="0">
                <a:solidFill>
                  <a:schemeClr val="bg1"/>
                </a:solidFill>
                <a:latin typeface="Times New Roman" pitchFamily="18" charset="0"/>
                <a:cs typeface="Times New Roman" pitchFamily="18" charset="0"/>
              </a:rPr>
              <a:t>түрлерін әлеуметтік ортада қолдана білуге үйрету;</a:t>
            </a:r>
            <a:endParaRPr lang="ru-RU" sz="1600" dirty="0">
              <a:solidFill>
                <a:schemeClr val="bg1"/>
              </a:solidFill>
              <a:latin typeface="Times New Roman" pitchFamily="18" charset="0"/>
              <a:cs typeface="Times New Roman" pitchFamily="18" charset="0"/>
            </a:endParaRPr>
          </a:p>
          <a:p>
            <a:pPr lvl="0"/>
            <a:r>
              <a:rPr lang="kk-KZ" sz="1600" dirty="0">
                <a:solidFill>
                  <a:schemeClr val="bg1"/>
                </a:solidFill>
                <a:latin typeface="Times New Roman" pitchFamily="18" charset="0"/>
                <a:cs typeface="Times New Roman" pitchFamily="18" charset="0"/>
              </a:rPr>
              <a:t>оқушылардың тілдік дағдысы мен ойлау қабілетін дамыту;</a:t>
            </a:r>
            <a:endParaRPr lang="ru-RU" sz="1600" dirty="0">
              <a:solidFill>
                <a:schemeClr val="bg1"/>
              </a:solidFill>
              <a:latin typeface="Times New Roman" pitchFamily="18" charset="0"/>
              <a:cs typeface="Times New Roman" pitchFamily="18" charset="0"/>
            </a:endParaRPr>
          </a:p>
          <a:p>
            <a:pPr lvl="0"/>
            <a:r>
              <a:rPr lang="kk-KZ" sz="1600" dirty="0" smtClean="0">
                <a:solidFill>
                  <a:schemeClr val="bg1"/>
                </a:solidFill>
                <a:latin typeface="Times New Roman" pitchFamily="18" charset="0"/>
                <a:cs typeface="Times New Roman" pitchFamily="18" charset="0"/>
              </a:rPr>
              <a:t>-қарым-қатынас </a:t>
            </a:r>
            <a:r>
              <a:rPr lang="kk-KZ" sz="1600" dirty="0">
                <a:solidFill>
                  <a:schemeClr val="bg1"/>
                </a:solidFill>
                <a:latin typeface="Times New Roman" pitchFamily="18" charset="0"/>
                <a:cs typeface="Times New Roman" pitchFamily="18" charset="0"/>
              </a:rPr>
              <a:t>әдебі нормаларын меңгерту:</a:t>
            </a:r>
            <a:endParaRPr lang="ru-RU" sz="1600" dirty="0">
              <a:solidFill>
                <a:schemeClr val="bg1"/>
              </a:solidFill>
              <a:latin typeface="Times New Roman" pitchFamily="18" charset="0"/>
              <a:cs typeface="Times New Roman" pitchFamily="18" charset="0"/>
            </a:endParaRPr>
          </a:p>
          <a:p>
            <a:pPr lvl="0"/>
            <a:r>
              <a:rPr lang="kk-KZ" sz="1600" dirty="0" smtClean="0">
                <a:solidFill>
                  <a:schemeClr val="bg1"/>
                </a:solidFill>
                <a:latin typeface="Times New Roman" pitchFamily="18" charset="0"/>
                <a:cs typeface="Times New Roman" pitchFamily="18" charset="0"/>
              </a:rPr>
              <a:t>-күнделікті </a:t>
            </a:r>
            <a:r>
              <a:rPr lang="kk-KZ" sz="1600" dirty="0">
                <a:solidFill>
                  <a:schemeClr val="bg1"/>
                </a:solidFill>
                <a:latin typeface="Times New Roman" pitchFamily="18" charset="0"/>
                <a:cs typeface="Times New Roman" pitchFamily="18" charset="0"/>
              </a:rPr>
              <a:t>өмір жағдаяттарында қазақ тілін орынды қолдана білуге дағдыландыру;</a:t>
            </a:r>
            <a:endParaRPr lang="ru-RU" sz="1600" dirty="0">
              <a:solidFill>
                <a:schemeClr val="bg1"/>
              </a:solidFill>
              <a:latin typeface="Times New Roman" pitchFamily="18" charset="0"/>
              <a:cs typeface="Times New Roman" pitchFamily="18" charset="0"/>
            </a:endParaRPr>
          </a:p>
          <a:p>
            <a:pPr lvl="0"/>
            <a:r>
              <a:rPr lang="kk-KZ" sz="1600" dirty="0" smtClean="0">
                <a:solidFill>
                  <a:schemeClr val="bg1"/>
                </a:solidFill>
                <a:latin typeface="Times New Roman" pitchFamily="18" charset="0"/>
                <a:cs typeface="Times New Roman" pitchFamily="18" charset="0"/>
              </a:rPr>
              <a:t>-оқушыны </a:t>
            </a:r>
            <a:r>
              <a:rPr lang="kk-KZ" sz="1600" dirty="0">
                <a:solidFill>
                  <a:schemeClr val="bg1"/>
                </a:solidFill>
                <a:latin typeface="Times New Roman" pitchFamily="18" charset="0"/>
                <a:cs typeface="Times New Roman" pitchFamily="18" charset="0"/>
              </a:rPr>
              <a:t>қазақ халқының мәдениетімен, әдебиетімен, ұлттық салт-дәстүрімен таныстырып, мәдени ортада пайдалануға баулу;</a:t>
            </a:r>
            <a:endParaRPr lang="ru-RU" sz="1600" dirty="0">
              <a:solidFill>
                <a:schemeClr val="bg1"/>
              </a:solidFill>
              <a:latin typeface="Times New Roman" pitchFamily="18" charset="0"/>
              <a:cs typeface="Times New Roman" pitchFamily="18" charset="0"/>
            </a:endParaRPr>
          </a:p>
          <a:p>
            <a:pPr lvl="0"/>
            <a:r>
              <a:rPr lang="kk-KZ" sz="1600" dirty="0" smtClean="0">
                <a:solidFill>
                  <a:schemeClr val="bg1"/>
                </a:solidFill>
                <a:latin typeface="Times New Roman" pitchFamily="18" charset="0"/>
                <a:cs typeface="Times New Roman" pitchFamily="18" charset="0"/>
              </a:rPr>
              <a:t>-оқушылардың </a:t>
            </a:r>
            <a:r>
              <a:rPr lang="kk-KZ" sz="1600" dirty="0">
                <a:solidFill>
                  <a:schemeClr val="bg1"/>
                </a:solidFill>
                <a:latin typeface="Times New Roman" pitchFamily="18" charset="0"/>
                <a:cs typeface="Times New Roman" pitchFamily="18" charset="0"/>
              </a:rPr>
              <a:t>шығармашылық қабілетін дамытып, іскерлік дағдыларын жетілдіру;</a:t>
            </a:r>
            <a:endParaRPr lang="ru-RU" sz="1600" dirty="0">
              <a:solidFill>
                <a:schemeClr val="bg1"/>
              </a:solidFill>
              <a:latin typeface="Times New Roman" pitchFamily="18" charset="0"/>
              <a:cs typeface="Times New Roman" pitchFamily="18" charset="0"/>
            </a:endParaRPr>
          </a:p>
          <a:p>
            <a:pPr lvl="0"/>
            <a:r>
              <a:rPr lang="kk-KZ" sz="1600" dirty="0" smtClean="0">
                <a:solidFill>
                  <a:schemeClr val="bg1"/>
                </a:solidFill>
                <a:latin typeface="Times New Roman" pitchFamily="18" charset="0"/>
                <a:cs typeface="Times New Roman" pitchFamily="18" charset="0"/>
              </a:rPr>
              <a:t>-оқушылардың </a:t>
            </a:r>
            <a:r>
              <a:rPr lang="kk-KZ" sz="1600" dirty="0">
                <a:solidFill>
                  <a:schemeClr val="bg1"/>
                </a:solidFill>
                <a:latin typeface="Times New Roman" pitchFamily="18" charset="0"/>
                <a:cs typeface="Times New Roman" pitchFamily="18" charset="0"/>
              </a:rPr>
              <a:t>қазақ тіліне қызығушылығын дамыту, қазақ еліне, мемлекеттік тілге деген құрмет сезімін тәрбиелеу. </a:t>
            </a:r>
            <a:endParaRPr lang="ru-RU" sz="1600" dirty="0">
              <a:solidFill>
                <a:schemeClr val="bg1"/>
              </a:solidFill>
              <a:latin typeface="Times New Roman" pitchFamily="18" charset="0"/>
              <a:cs typeface="Times New Roman" pitchFamily="18" charset="0"/>
            </a:endParaRPr>
          </a:p>
        </p:txBody>
      </p:sp>
    </p:spTree>
  </p:cSld>
  <p:clrMapOvr>
    <a:masterClrMapping/>
  </p:clrMapOvr>
  <p:transition spd="slow">
    <p:split/>
    <p:sndAc>
      <p:stSnd>
        <p:snd r:embed="rId2" name="camera.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642918"/>
            <a:ext cx="8229600" cy="796908"/>
          </a:xfrm>
        </p:spPr>
        <p:txBody>
          <a:bodyPr>
            <a:normAutofit fontScale="90000"/>
          </a:bodyPr>
          <a:lstStyle/>
          <a:p>
            <a:r>
              <a:rPr lang="kk-KZ" u="sng" dirty="0">
                <a:latin typeface="Times New Roman" pitchFamily="18" charset="0"/>
                <a:cs typeface="Times New Roman" pitchFamily="18" charset="0"/>
              </a:rPr>
              <a:t>Қазақ тілі пәнінің білім мазмұны</a:t>
            </a:r>
            <a:r>
              <a:rPr lang="ru-RU" dirty="0"/>
              <a:t/>
            </a:r>
            <a:br>
              <a:rPr lang="ru-RU" dirty="0"/>
            </a:br>
            <a:endParaRPr lang="ru-RU" dirty="0"/>
          </a:p>
        </p:txBody>
      </p:sp>
      <p:sp>
        <p:nvSpPr>
          <p:cNvPr id="6" name="Выгнутая вверх стрелка 5"/>
          <p:cNvSpPr/>
          <p:nvPr/>
        </p:nvSpPr>
        <p:spPr>
          <a:xfrm>
            <a:off x="1214414" y="714356"/>
            <a:ext cx="1216152" cy="731520"/>
          </a:xfrm>
          <a:prstGeom prst="curved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tx1"/>
              </a:solidFill>
            </a:endParaRPr>
          </a:p>
        </p:txBody>
      </p:sp>
      <p:sp>
        <p:nvSpPr>
          <p:cNvPr id="7" name="Выгнутая вправо стрелка 6"/>
          <p:cNvSpPr/>
          <p:nvPr/>
        </p:nvSpPr>
        <p:spPr>
          <a:xfrm>
            <a:off x="7929586" y="1285860"/>
            <a:ext cx="731520" cy="1216152"/>
          </a:xfrm>
          <a:prstGeom prst="curvedLef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tx1"/>
              </a:solidFill>
            </a:endParaRPr>
          </a:p>
        </p:txBody>
      </p:sp>
      <p:sp>
        <p:nvSpPr>
          <p:cNvPr id="13" name="Вертикальный свиток 12"/>
          <p:cNvSpPr/>
          <p:nvPr/>
        </p:nvSpPr>
        <p:spPr>
          <a:xfrm>
            <a:off x="1071538" y="1643050"/>
            <a:ext cx="7215238" cy="4929222"/>
          </a:xfrm>
          <a:prstGeom prst="verticalScroll">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ru-RU" dirty="0"/>
          </a:p>
        </p:txBody>
      </p:sp>
      <p:sp>
        <p:nvSpPr>
          <p:cNvPr id="14" name="Блок-схема: знак завершения 13"/>
          <p:cNvSpPr/>
          <p:nvPr/>
        </p:nvSpPr>
        <p:spPr>
          <a:xfrm>
            <a:off x="3500430" y="857232"/>
            <a:ext cx="4643470" cy="642942"/>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200" dirty="0" smtClean="0">
                <a:latin typeface="Times New Roman" pitchFamily="18" charset="0"/>
                <a:cs typeface="Times New Roman" pitchFamily="18" charset="0"/>
              </a:rPr>
              <a:t>Әдістемелік нұсқау хат</a:t>
            </a:r>
            <a:endParaRPr lang="ru-RU" sz="3200" dirty="0">
              <a:latin typeface="Times New Roman" pitchFamily="18" charset="0"/>
              <a:cs typeface="Times New Roman" pitchFamily="18" charset="0"/>
            </a:endParaRPr>
          </a:p>
        </p:txBody>
      </p:sp>
      <p:sp>
        <p:nvSpPr>
          <p:cNvPr id="15" name="Месяц 14"/>
          <p:cNvSpPr/>
          <p:nvPr/>
        </p:nvSpPr>
        <p:spPr>
          <a:xfrm>
            <a:off x="0" y="1428736"/>
            <a:ext cx="1428728" cy="4429156"/>
          </a:xfrm>
          <a:prstGeom prst="moon">
            <a:avLst>
              <a:gd name="adj" fmla="val 87500"/>
            </a:avLst>
          </a:prstGeom>
        </p:spPr>
        <p:style>
          <a:lnRef idx="2">
            <a:schemeClr val="accent1">
              <a:shade val="50000"/>
            </a:schemeClr>
          </a:lnRef>
          <a:fillRef idx="1">
            <a:schemeClr val="accent1"/>
          </a:fillRef>
          <a:effectRef idx="0">
            <a:schemeClr val="accent1"/>
          </a:effectRef>
          <a:fontRef idx="minor">
            <a:schemeClr val="lt1"/>
          </a:fontRef>
        </p:style>
        <p:txBody>
          <a:bodyPr vert="wordArtVert" rtlCol="0" anchor="ctr"/>
          <a:lstStyle/>
          <a:p>
            <a:pPr algn="ctr"/>
            <a:r>
              <a:rPr lang="kk-KZ" b="1" dirty="0" smtClean="0">
                <a:latin typeface="Times New Roman" pitchFamily="18" charset="0"/>
                <a:cs typeface="Times New Roman" pitchFamily="18" charset="0"/>
              </a:rPr>
              <a:t>Оқу бағдарламасы</a:t>
            </a:r>
            <a:endParaRPr lang="ru-RU" b="1" dirty="0">
              <a:latin typeface="Times New Roman" pitchFamily="18" charset="0"/>
              <a:cs typeface="Times New Roman" pitchFamily="18" charset="0"/>
            </a:endParaRPr>
          </a:p>
        </p:txBody>
      </p:sp>
      <p:sp>
        <p:nvSpPr>
          <p:cNvPr id="21505" name="Rectangle 1"/>
          <p:cNvSpPr>
            <a:spLocks noChangeArrowheads="1"/>
          </p:cNvSpPr>
          <p:nvPr/>
        </p:nvSpPr>
        <p:spPr bwMode="auto">
          <a:xfrm>
            <a:off x="1785918" y="2172134"/>
            <a:ext cx="5643602"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Қазақ тілді емес мектептердегі «Қазақ тілі» пәнінің білім мазмұны қатысымдық-әрекеттік, қатысымдық-функционалдық, функционалдық сауаттылықты қалыптастыру, ұлттық ерекшеліктерді ескеру, оқу материалдары  мазмұнының аутенттілігі, шындық өмірге сәйкестігі;  оқушының тілді білу деңгейіне сай келуі; білім мазмұнының жеке тұлғаның өзін-өзі дамытуға, оның өзіндік және шығармашылық қабілетін арттыруға, қажетті іскерліктері мен дағдыларын қалыптастыруға бағытталған оқыту  ұстанымдарын басшылыққа ала іріктелген.</a:t>
            </a:r>
            <a:endParaRPr kumimoji="0" lang="kk-KZ" sz="20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spd="slow">
    <p:split/>
    <p:sndAc>
      <p:stSnd>
        <p:snd r:embed="rId2" name="camera.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928670"/>
            <a:ext cx="8229600" cy="725470"/>
          </a:xfrm>
        </p:spPr>
        <p:txBody>
          <a:bodyPr>
            <a:normAutofit fontScale="90000"/>
          </a:bodyPr>
          <a:lstStyle/>
          <a:p>
            <a:r>
              <a:rPr lang="kk-KZ" u="sng" dirty="0">
                <a:latin typeface="Times New Roman" pitchFamily="18" charset="0"/>
                <a:cs typeface="Times New Roman" pitchFamily="18" charset="0"/>
              </a:rPr>
              <a:t>Қазақ тілі пәнінің маңыздылығы</a:t>
            </a:r>
            <a:r>
              <a:rPr lang="ru-RU" dirty="0">
                <a:latin typeface="Times New Roman" pitchFamily="18" charset="0"/>
                <a:cs typeface="Times New Roman" pitchFamily="18" charset="0"/>
              </a:rPr>
              <a:t/>
            </a:r>
            <a:br>
              <a:rPr lang="ru-RU" dirty="0">
                <a:latin typeface="Times New Roman" pitchFamily="18" charset="0"/>
                <a:cs typeface="Times New Roman" pitchFamily="18" charset="0"/>
              </a:rPr>
            </a:br>
            <a:endParaRPr lang="ru-RU" dirty="0">
              <a:latin typeface="Times New Roman" pitchFamily="18" charset="0"/>
              <a:cs typeface="Times New Roman" pitchFamily="18" charset="0"/>
            </a:endParaRPr>
          </a:p>
        </p:txBody>
      </p:sp>
      <p:sp>
        <p:nvSpPr>
          <p:cNvPr id="4" name="Горизонтальный свиток 3"/>
          <p:cNvSpPr/>
          <p:nvPr/>
        </p:nvSpPr>
        <p:spPr>
          <a:xfrm>
            <a:off x="1071538" y="1428736"/>
            <a:ext cx="7072362" cy="5429264"/>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 name="Выгнутая вправо стрелка 4"/>
          <p:cNvSpPr/>
          <p:nvPr/>
        </p:nvSpPr>
        <p:spPr>
          <a:xfrm>
            <a:off x="8143900" y="857232"/>
            <a:ext cx="731520" cy="1216152"/>
          </a:xfrm>
          <a:prstGeom prst="curved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tx1"/>
              </a:solidFill>
            </a:endParaRPr>
          </a:p>
        </p:txBody>
      </p:sp>
      <p:sp>
        <p:nvSpPr>
          <p:cNvPr id="6" name="Выгнутая влево стрелка 5"/>
          <p:cNvSpPr/>
          <p:nvPr/>
        </p:nvSpPr>
        <p:spPr>
          <a:xfrm>
            <a:off x="428596" y="1428736"/>
            <a:ext cx="731520" cy="1216152"/>
          </a:xfrm>
          <a:prstGeom prst="curv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tx1"/>
              </a:solidFill>
            </a:endParaRPr>
          </a:p>
        </p:txBody>
      </p:sp>
      <p:sp>
        <p:nvSpPr>
          <p:cNvPr id="22529" name="Rectangle 1"/>
          <p:cNvSpPr>
            <a:spLocks noChangeArrowheads="1"/>
          </p:cNvSpPr>
          <p:nvPr/>
        </p:nvSpPr>
        <p:spPr bwMode="auto">
          <a:xfrm>
            <a:off x="1714480" y="2274977"/>
            <a:ext cx="6072198"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539750" algn="l"/>
              </a:tabLst>
            </a:pPr>
            <a:r>
              <a:rPr kumimoji="0" lang="kk-KZ"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1.Пәннің маңыздылығы қазақ тілінің Мемлекеттік тіл мәртебесімен дәйектеледі. </a:t>
            </a: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539750" algn="l"/>
              </a:tabLst>
            </a:pPr>
            <a:r>
              <a:rPr kumimoji="0" lang="kk-KZ"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2.Бағдарлама өзге тілде білім алатын негізгі мектеп оқушыларына қазақ тіліндегі сөйлесім әрекетін мәдениаралық қатысым құралы ретінде меңгерту көзделеді. </a:t>
            </a:r>
            <a:endParaRPr kumimoji="0" lang="kk-KZ"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9" name="Блок-схема: знак завершения 8"/>
          <p:cNvSpPr/>
          <p:nvPr/>
        </p:nvSpPr>
        <p:spPr>
          <a:xfrm>
            <a:off x="1214414" y="1000108"/>
            <a:ext cx="3357586" cy="928694"/>
          </a:xfrm>
          <a:prstGeom prst="flowChartTerminator">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dirty="0" smtClean="0">
                <a:latin typeface="Times New Roman" pitchFamily="18" charset="0"/>
                <a:cs typeface="Times New Roman" pitchFamily="18" charset="0"/>
              </a:rPr>
              <a:t>Әдістемелік нұсқау хат</a:t>
            </a:r>
            <a:endParaRPr lang="ru-RU" sz="2400" dirty="0">
              <a:latin typeface="Times New Roman" pitchFamily="18" charset="0"/>
              <a:cs typeface="Times New Roman" pitchFamily="18" charset="0"/>
            </a:endParaRPr>
          </a:p>
        </p:txBody>
      </p:sp>
      <p:sp>
        <p:nvSpPr>
          <p:cNvPr id="10" name="Блок-схема: знак завершения 9"/>
          <p:cNvSpPr/>
          <p:nvPr/>
        </p:nvSpPr>
        <p:spPr>
          <a:xfrm>
            <a:off x="4500562" y="1000108"/>
            <a:ext cx="3429024" cy="714380"/>
          </a:xfrm>
          <a:prstGeom prst="flowChartTerminator">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dirty="0" smtClean="0">
                <a:latin typeface="Times New Roman" pitchFamily="18" charset="0"/>
                <a:cs typeface="Times New Roman" pitchFamily="18" charset="0"/>
              </a:rPr>
              <a:t>Оқу бағдарламасы</a:t>
            </a:r>
            <a:endParaRPr lang="ru-RU" sz="2400" dirty="0">
              <a:latin typeface="Times New Roman" pitchFamily="18" charset="0"/>
              <a:cs typeface="Times New Roman" pitchFamily="18" charset="0"/>
            </a:endParaRPr>
          </a:p>
        </p:txBody>
      </p:sp>
    </p:spTree>
  </p:cSld>
  <p:clrMapOvr>
    <a:masterClrMapping/>
  </p:clrMapOvr>
  <p:transition spd="slow">
    <p:split/>
    <p:sndAc>
      <p:stSnd>
        <p:snd r:embed="rId2" name="camera.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kk-KZ" sz="5300" u="sng" dirty="0">
                <a:latin typeface="Times New Roman" pitchFamily="18" charset="0"/>
                <a:cs typeface="Times New Roman" pitchFamily="18" charset="0"/>
              </a:rPr>
              <a:t>Сағат саны</a:t>
            </a:r>
            <a:r>
              <a:rPr lang="ru-RU" dirty="0"/>
              <a:t/>
            </a:r>
            <a:br>
              <a:rPr lang="ru-RU" dirty="0"/>
            </a:br>
            <a:endParaRPr lang="ru-RU" dirty="0"/>
          </a:p>
        </p:txBody>
      </p:sp>
      <p:sp>
        <p:nvSpPr>
          <p:cNvPr id="4" name="Загнутый угол 3"/>
          <p:cNvSpPr/>
          <p:nvPr/>
        </p:nvSpPr>
        <p:spPr>
          <a:xfrm>
            <a:off x="1643042" y="2285992"/>
            <a:ext cx="6072230" cy="2571768"/>
          </a:xfrm>
          <a:prstGeom prst="foldedCorner">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400" dirty="0" smtClean="0">
                <a:latin typeface="Times New Roman" pitchFamily="18" charset="0"/>
                <a:cs typeface="Times New Roman" pitchFamily="18" charset="0"/>
              </a:rPr>
              <a:t>  </a:t>
            </a:r>
            <a:r>
              <a:rPr lang="kk-KZ" sz="2400" b="1" dirty="0" smtClean="0">
                <a:solidFill>
                  <a:schemeClr val="tx1"/>
                </a:solidFill>
                <a:latin typeface="Times New Roman" pitchFamily="18" charset="0"/>
                <a:cs typeface="Times New Roman" pitchFamily="18" charset="0"/>
              </a:rPr>
              <a:t>Оқыту орыс тілінде жүргізілетін мектептің негізгі орта деңгейінде «Қазақ тілі» пәні аптасына 3 сағаттан оқытылып, оқу жылында әр сыныпта 102 сағатты құрайды</a:t>
            </a:r>
            <a:endParaRPr lang="ru-RU" sz="2400" b="1" dirty="0" smtClean="0">
              <a:solidFill>
                <a:schemeClr val="tx1"/>
              </a:solidFill>
              <a:latin typeface="Times New Roman" pitchFamily="18" charset="0"/>
              <a:cs typeface="Times New Roman" pitchFamily="18" charset="0"/>
            </a:endParaRPr>
          </a:p>
          <a:p>
            <a:pPr algn="ctr"/>
            <a:endParaRPr lang="ru-RU" dirty="0"/>
          </a:p>
        </p:txBody>
      </p:sp>
      <p:sp>
        <p:nvSpPr>
          <p:cNvPr id="8" name="Выноска со стрелкой вверх 7"/>
          <p:cNvSpPr/>
          <p:nvPr/>
        </p:nvSpPr>
        <p:spPr>
          <a:xfrm>
            <a:off x="4786314" y="4857760"/>
            <a:ext cx="4071966" cy="1428760"/>
          </a:xfrm>
          <a:prstGeom prst="upArrowCallout">
            <a:avLst>
              <a:gd name="adj1" fmla="val 25000"/>
              <a:gd name="adj2" fmla="val 25000"/>
              <a:gd name="adj3" fmla="val 16245"/>
              <a:gd name="adj4" fmla="val 64977"/>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200" b="1" dirty="0" smtClean="0">
                <a:solidFill>
                  <a:schemeClr val="tx1"/>
                </a:solidFill>
                <a:latin typeface="Times New Roman" pitchFamily="18" charset="0"/>
                <a:cs typeface="Times New Roman" pitchFamily="18" charset="0"/>
              </a:rPr>
              <a:t>Оқу бағдарламасы</a:t>
            </a:r>
            <a:endParaRPr lang="ru-RU" sz="3200" b="1" dirty="0">
              <a:solidFill>
                <a:schemeClr val="tx1"/>
              </a:solidFill>
              <a:latin typeface="Times New Roman" pitchFamily="18" charset="0"/>
              <a:cs typeface="Times New Roman" pitchFamily="18" charset="0"/>
            </a:endParaRPr>
          </a:p>
        </p:txBody>
      </p:sp>
      <p:sp>
        <p:nvSpPr>
          <p:cNvPr id="9" name="Выноска со стрелкой вниз 8"/>
          <p:cNvSpPr/>
          <p:nvPr/>
        </p:nvSpPr>
        <p:spPr>
          <a:xfrm>
            <a:off x="285720" y="1214422"/>
            <a:ext cx="5572164" cy="1000132"/>
          </a:xfrm>
          <a:prstGeom prst="downArrowCallou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200" b="1" dirty="0" smtClean="0">
                <a:solidFill>
                  <a:schemeClr val="tx1"/>
                </a:solidFill>
                <a:latin typeface="Times New Roman" pitchFamily="18" charset="0"/>
                <a:cs typeface="Times New Roman" pitchFamily="18" charset="0"/>
              </a:rPr>
              <a:t>Әдістемелік нұсқау хат</a:t>
            </a:r>
            <a:endParaRPr lang="ru-RU" sz="3200" b="1" dirty="0">
              <a:solidFill>
                <a:schemeClr val="tx1"/>
              </a:solidFill>
              <a:latin typeface="Times New Roman" pitchFamily="18" charset="0"/>
              <a:cs typeface="Times New Roman" pitchFamily="18" charset="0"/>
            </a:endParaRPr>
          </a:p>
        </p:txBody>
      </p:sp>
    </p:spTree>
  </p:cSld>
  <p:clrMapOvr>
    <a:masterClrMapping/>
  </p:clrMapOvr>
  <p:transition spd="slow">
    <p:split/>
    <p:sndAc>
      <p:stSnd>
        <p:snd r:embed="rId2" name="camera.wav"/>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785</TotalTime>
  <Words>1538</Words>
  <Application>Microsoft Office PowerPoint</Application>
  <PresentationFormat>Экран (4:3)</PresentationFormat>
  <Paragraphs>162</Paragraphs>
  <Slides>25</Slides>
  <Notes>0</Notes>
  <HiddenSlides>1</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Поток</vt:lpstr>
      <vt:lpstr>Орыс мектептерінде қазақ тілі мен әдебиетін оқытудың жаңа мазмұны мен құрылымы </vt:lpstr>
      <vt:lpstr> Әдістемелік нұсқау хат пен оқу бағдарламасы және мемлекеттік жалпыға міндетті білім стандарты аралығындағы ұқсастықтары мен қайшылықтарына талдау жасау </vt:lpstr>
      <vt:lpstr> 2013-2014 оқу жылында Қазақстан Республикасының орта білім беру ұйымдарында оқыту Қазақстан Республикасы Үкіметінің 2012 жылғы 23 тамызындағы № 1080 қаулысымен бекітілген ҚР мемлекеттік жалпыға міндетті білім беру стандарты негізінде және Қазақстан Республикасы Білім және ғылым министрінің 2013 жылғы 3 сәуірдегі №115 бұйрығымен бекітілген оқу бағдарламалары арқылы жүзеге асырылады. Оқу бағдарламасы Қазақстан Республикасы Үкіметінің 2012 жылғы 23 тамыздағы № 1081 қаулысымен бекітілген Орта білім берудің (бастауыш, негізгі орта, жалпы орта білім беру) мемлекеттік стандартына сәйкес әзірленді. Білім беру саласындағы мемлекеттік саясатты іске асырудың ұйымдастырушылық негізі Қазақстан Республикасында білім беруді дамытудың 2011-2020 жылдарға арналған мемлекеттік бағдарламасы болып табылады, сонымен қатар, ол қазақстандық білімді жаңғыртуды жалғастыруды қамтамасыз етеді. </vt:lpstr>
      <vt:lpstr>Биылғы оқу жылында үш құжатпен бірдей танысып, жаңа бағдармен жұмыс істегелі жатырмыз. Бұл  құжаттарда орыс мектептеріндегі қазақ тілі мен әдебиеті пәнін оқытуға байланысты өткен оқу жылдарымен салыстырғанда, үлкен өзгерістер бар. Осы мақсатты негізге ала отырып,  «2013-2014 оқу жылында Қазақстан Республикасының жалпы орта білім беретін ұйымдарында ғылым негіздерін оқытудың ерекшеліктері туралы әдістемелік нұсқау хат», «Орта білім берудің (бастауыш, негізгі орта, жалпы орта білім беру) мемлекеттік жалпыға міндетті стандарты», «Оқу бағдарламасы» құжаттарын бүге-шүгесіне дейін қарай келсек, бір-бірінің аралығындағы ұқсастықтары мен қайшылықтарын кездестіреміз. </vt:lpstr>
      <vt:lpstr>Ұқсастықтары: Қазақ тілі пәнін оқытудың мақсаты      </vt:lpstr>
      <vt:lpstr>Мақсатты жүзеге асырудағы оқу пәнінің  міндеттері </vt:lpstr>
      <vt:lpstr>Қазақ тілі пәнінің білім мазмұны </vt:lpstr>
      <vt:lpstr>Қазақ тілі пәнінің маңыздылығы </vt:lpstr>
      <vt:lpstr>Сағат саны </vt:lpstr>
      <vt:lpstr>Қазақ әдебиеті пәнін оқыту мақсаты </vt:lpstr>
      <vt:lpstr>Қазақ әдебиетін оқыту міндеттері </vt:lpstr>
      <vt:lpstr> Ұстанымдары</vt:lpstr>
      <vt:lpstr>Сыныпты екі топқа бөліп оқыту </vt:lpstr>
      <vt:lpstr>Оқу бағдарламасының білім мазмұнында сағаттар мөлшері оқыту тіліне байланысты келесідей үлгіде көрсетілген  Оқу бағдарламасы        Әдістемелік құрал</vt:lpstr>
      <vt:lpstr>Пәнаралық байланысы</vt:lpstr>
      <vt:lpstr> Апталық жүктеме </vt:lpstr>
      <vt:lpstr>Оқу жүктемесінің көлемі </vt:lpstr>
      <vt:lpstr>Оқу жылындағы апта саны мен каникул күндері</vt:lpstr>
      <vt:lpstr> Қайшылықтары Дайындық деңгейіне қойылатын талаптар әдістемелік нұсқау хат пен оқу бағдарламасында 5түрі берілсе, МЖМБС-нда 3 аспект көрсетілген. </vt:lpstr>
      <vt:lpstr>     Қазақстан Республикасының «Тіл туралы», «Білім туралы» Заңдары мен «Қазақстан-2050» стратегиялық бағдарламасында белгіленген міндеттер еліміздің білім беру жүйесінде көптілді меңгерген дара тұлға қалыптастыру мақсатын жүзеге асырудың ұтымды жолдарын анықтауды талап етіп отыр. Бұл үш тілді қатар білуге арналған тіл саясатына сәйкес мемлекеттік тілдің доминанттық рөлін күшейтуге келіп саяды. Сол себепті, жаңа оқу жылында жүйелі жұмыс істеу мақсатымен, үш құжатта бір-біріне қайшы келетін немесе, бірінде бар ой екіншісінде жоқ екендігін іздеп бақтым.</vt:lpstr>
      <vt:lpstr>  Әдістемелік нұсқау хатта төмендегі кесте бойынша берілген, оқу бағдарламасында ол жайлы айтылмаған. </vt:lpstr>
      <vt:lpstr>  Қайшылықтары Даму мүмкіндігі шектеулі білім алушылап туралы </vt:lpstr>
      <vt:lpstr>Вариативті сағаттар</vt:lpstr>
      <vt:lpstr>Слайд 24</vt:lpstr>
      <vt:lpstr>Слайд 25</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Admin</cp:lastModifiedBy>
  <cp:revision>64</cp:revision>
  <dcterms:created xsi:type="dcterms:W3CDTF">2013-08-31T09:11:16Z</dcterms:created>
  <dcterms:modified xsi:type="dcterms:W3CDTF">2013-09-05T04:07:08Z</dcterms:modified>
</cp:coreProperties>
</file>