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5" r:id="rId4"/>
    <p:sldId id="274" r:id="rId5"/>
    <p:sldId id="261" r:id="rId6"/>
    <p:sldId id="262" r:id="rId7"/>
    <p:sldId id="263" r:id="rId8"/>
    <p:sldId id="273" r:id="rId9"/>
    <p:sldId id="267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64" r:id="rId18"/>
    <p:sldId id="258" r:id="rId19"/>
    <p:sldId id="259" r:id="rId20"/>
    <p:sldId id="260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3200" b="1" dirty="0" smtClean="0"/>
              <a:t>Мониторинг качества знаний по музыке </a:t>
            </a:r>
          </a:p>
          <a:p>
            <a:pPr>
              <a:defRPr sz="2400"/>
            </a:pPr>
            <a:r>
              <a:rPr lang="ru-RU" sz="3200" b="1" dirty="0" smtClean="0"/>
              <a:t>за 2012 – 2013 учебный год</a:t>
            </a:r>
            <a:endParaRPr lang="ru-RU" sz="3200" b="1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Лист1!$K$16</c:f>
              <c:strCache>
                <c:ptCount val="1"/>
                <c:pt idx="0">
                  <c:v>Мейрманова Р Р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Лист1!$L$15:$P$15</c:f>
              <c:strCache>
                <c:ptCount val="5"/>
                <c:pt idx="0">
                  <c:v>I ч</c:v>
                </c:pt>
                <c:pt idx="1">
                  <c:v>II ч</c:v>
                </c:pt>
                <c:pt idx="2">
                  <c:v>III ч</c:v>
                </c:pt>
                <c:pt idx="3">
                  <c:v>IV ч</c:v>
                </c:pt>
                <c:pt idx="4">
                  <c:v>год</c:v>
                </c:pt>
              </c:strCache>
            </c:strRef>
          </c:cat>
          <c:val>
            <c:numRef>
              <c:f>Лист1!$L$16:$P$16</c:f>
              <c:numCache>
                <c:formatCode>General</c:formatCode>
                <c:ptCount val="5"/>
                <c:pt idx="1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Лист1!$K$17</c:f>
              <c:strCache>
                <c:ptCount val="1"/>
                <c:pt idx="0">
                  <c:v>Лазарева Н 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Лист1!$L$15:$P$15</c:f>
              <c:strCache>
                <c:ptCount val="5"/>
                <c:pt idx="0">
                  <c:v>I ч</c:v>
                </c:pt>
                <c:pt idx="1">
                  <c:v>II ч</c:v>
                </c:pt>
                <c:pt idx="2">
                  <c:v>III ч</c:v>
                </c:pt>
                <c:pt idx="3">
                  <c:v>IV ч</c:v>
                </c:pt>
                <c:pt idx="4">
                  <c:v>год</c:v>
                </c:pt>
              </c:strCache>
            </c:strRef>
          </c:cat>
          <c:val>
            <c:numRef>
              <c:f>Лист1!$L$17:$P$17</c:f>
              <c:numCache>
                <c:formatCode>General</c:formatCode>
                <c:ptCount val="5"/>
                <c:pt idx="1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4742272"/>
        <c:axId val="34743808"/>
        <c:axId val="0"/>
      </c:bar3DChart>
      <c:catAx>
        <c:axId val="347422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4743808"/>
        <c:crosses val="autoZero"/>
        <c:auto val="1"/>
        <c:lblAlgn val="ctr"/>
        <c:lblOffset val="100"/>
        <c:noMultiLvlLbl val="0"/>
      </c:catAx>
      <c:valAx>
        <c:axId val="347438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47422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dirty="0" smtClean="0"/>
              <a:t>Мониторинг качества знаний  по черчению</a:t>
            </a:r>
          </a:p>
          <a:p>
            <a:pPr>
              <a:defRPr sz="2800"/>
            </a:pPr>
            <a:r>
              <a:rPr lang="ru-RU" sz="2800" dirty="0" smtClean="0"/>
              <a:t> за</a:t>
            </a:r>
            <a:r>
              <a:rPr lang="ru-RU" sz="2800" baseline="0" dirty="0" smtClean="0"/>
              <a:t> </a:t>
            </a:r>
            <a:r>
              <a:rPr lang="ru-RU" sz="2800" dirty="0" smtClean="0"/>
              <a:t>2012 </a:t>
            </a:r>
            <a:r>
              <a:rPr lang="ru-RU" sz="2800" dirty="0"/>
              <a:t>- 2013 учебный год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Лист1!$D$18</c:f>
              <c:strCache>
                <c:ptCount val="1"/>
                <c:pt idx="0">
                  <c:v>Калкин Ж Н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Лист1!$E$15:$I$15</c:f>
              <c:strCache>
                <c:ptCount val="5"/>
                <c:pt idx="0">
                  <c:v>I ч</c:v>
                </c:pt>
                <c:pt idx="1">
                  <c:v>II ч</c:v>
                </c:pt>
                <c:pt idx="2">
                  <c:v>III ч</c:v>
                </c:pt>
                <c:pt idx="3">
                  <c:v>IV ч</c:v>
                </c:pt>
                <c:pt idx="4">
                  <c:v>год</c:v>
                </c:pt>
              </c:strCache>
            </c:strRef>
          </c:cat>
          <c:val>
            <c:numRef>
              <c:f>Лист1!$E$18:$I$18</c:f>
              <c:numCache>
                <c:formatCode>General</c:formatCode>
                <c:ptCount val="5"/>
                <c:pt idx="0">
                  <c:v>78</c:v>
                </c:pt>
                <c:pt idx="1">
                  <c:v>78</c:v>
                </c:pt>
                <c:pt idx="2">
                  <c:v>75</c:v>
                </c:pt>
                <c:pt idx="3">
                  <c:v>81</c:v>
                </c:pt>
                <c:pt idx="4">
                  <c:v>81</c:v>
                </c:pt>
              </c:numCache>
            </c:numRef>
          </c:val>
        </c:ser>
        <c:ser>
          <c:idx val="1"/>
          <c:order val="1"/>
          <c:tx>
            <c:strRef>
              <c:f>Лист1!$D$19</c:f>
              <c:strCache>
                <c:ptCount val="1"/>
                <c:pt idx="0">
                  <c:v>Мор Е С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Лист1!$E$15:$I$15</c:f>
              <c:strCache>
                <c:ptCount val="5"/>
                <c:pt idx="0">
                  <c:v>I ч</c:v>
                </c:pt>
                <c:pt idx="1">
                  <c:v>II ч</c:v>
                </c:pt>
                <c:pt idx="2">
                  <c:v>III ч</c:v>
                </c:pt>
                <c:pt idx="3">
                  <c:v>IV ч</c:v>
                </c:pt>
                <c:pt idx="4">
                  <c:v>год</c:v>
                </c:pt>
              </c:strCache>
            </c:strRef>
          </c:cat>
          <c:val>
            <c:numRef>
              <c:f>Лист1!$E$19:$I$19</c:f>
              <c:numCache>
                <c:formatCode>General</c:formatCode>
                <c:ptCount val="5"/>
                <c:pt idx="0">
                  <c:v>55</c:v>
                </c:pt>
                <c:pt idx="1">
                  <c:v>52</c:v>
                </c:pt>
                <c:pt idx="2">
                  <c:v>46</c:v>
                </c:pt>
                <c:pt idx="3">
                  <c:v>61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5231616"/>
        <c:axId val="35233152"/>
        <c:axId val="0"/>
      </c:bar3DChart>
      <c:catAx>
        <c:axId val="352316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35233152"/>
        <c:crosses val="autoZero"/>
        <c:auto val="1"/>
        <c:lblAlgn val="ctr"/>
        <c:lblOffset val="100"/>
        <c:noMultiLvlLbl val="0"/>
      </c:catAx>
      <c:valAx>
        <c:axId val="352331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52316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800" dirty="0" smtClean="0"/>
              <a:t>Мониторинг качества знаний по ИЗО</a:t>
            </a:r>
            <a:r>
              <a:rPr lang="ru-RU" sz="2800" baseline="0" dirty="0" smtClean="0"/>
              <a:t>                                за 2012 – 2013 учебный  год </a:t>
            </a:r>
            <a:endParaRPr lang="ru-RU" sz="28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Лист1!$D$16</c:f>
              <c:strCache>
                <c:ptCount val="1"/>
                <c:pt idx="0">
                  <c:v>Калкин Ж Н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Лист1!$E$15:$I$15</c:f>
              <c:strCache>
                <c:ptCount val="5"/>
                <c:pt idx="0">
                  <c:v>I ч</c:v>
                </c:pt>
                <c:pt idx="1">
                  <c:v>II ч</c:v>
                </c:pt>
                <c:pt idx="2">
                  <c:v>III ч</c:v>
                </c:pt>
                <c:pt idx="3">
                  <c:v>IV ч</c:v>
                </c:pt>
                <c:pt idx="4">
                  <c:v>год</c:v>
                </c:pt>
              </c:strCache>
            </c:strRef>
          </c:cat>
          <c:val>
            <c:numRef>
              <c:f>Лист1!$E$16:$I$16</c:f>
              <c:numCache>
                <c:formatCode>General</c:formatCode>
                <c:ptCount val="5"/>
                <c:pt idx="1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Лист1!$D$17</c:f>
              <c:strCache>
                <c:ptCount val="1"/>
                <c:pt idx="0">
                  <c:v>Мор Е 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Лист1!$E$15:$I$15</c:f>
              <c:strCache>
                <c:ptCount val="5"/>
                <c:pt idx="0">
                  <c:v>I ч</c:v>
                </c:pt>
                <c:pt idx="1">
                  <c:v>II ч</c:v>
                </c:pt>
                <c:pt idx="2">
                  <c:v>III ч</c:v>
                </c:pt>
                <c:pt idx="3">
                  <c:v>IV ч</c:v>
                </c:pt>
                <c:pt idx="4">
                  <c:v>год</c:v>
                </c:pt>
              </c:strCache>
            </c:strRef>
          </c:cat>
          <c:val>
            <c:numRef>
              <c:f>Лист1!$E$17:$I$17</c:f>
              <c:numCache>
                <c:formatCode>General</c:formatCode>
                <c:ptCount val="5"/>
                <c:pt idx="1">
                  <c:v>91</c:v>
                </c:pt>
                <c:pt idx="3">
                  <c:v>93</c:v>
                </c:pt>
                <c:pt idx="4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9372672"/>
        <c:axId val="39374208"/>
        <c:axId val="0"/>
      </c:bar3DChart>
      <c:catAx>
        <c:axId val="39372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39374208"/>
        <c:crosses val="autoZero"/>
        <c:auto val="1"/>
        <c:lblAlgn val="ctr"/>
        <c:lblOffset val="100"/>
        <c:noMultiLvlLbl val="0"/>
      </c:catAx>
      <c:valAx>
        <c:axId val="393742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93726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800" dirty="0" smtClean="0"/>
              <a:t>Мониторинг качества знаний по технологии</a:t>
            </a:r>
            <a:r>
              <a:rPr lang="ru-RU" sz="2800" baseline="0" dirty="0" smtClean="0"/>
              <a:t> за   </a:t>
            </a:r>
            <a:r>
              <a:rPr lang="ru-RU" sz="2800" baseline="0" dirty="0"/>
              <a:t>2012 2013 учебный год</a:t>
            </a:r>
            <a:endParaRPr lang="ru-RU" sz="2800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Лист1!$K$6</c:f>
              <c:strCache>
                <c:ptCount val="1"/>
                <c:pt idx="0">
                  <c:v>Ошанова С К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Лист1!$L$5:$P$5</c:f>
              <c:strCache>
                <c:ptCount val="5"/>
                <c:pt idx="0">
                  <c:v>I ч</c:v>
                </c:pt>
                <c:pt idx="1">
                  <c:v>II ч</c:v>
                </c:pt>
                <c:pt idx="2">
                  <c:v>III ч</c:v>
                </c:pt>
                <c:pt idx="3">
                  <c:v>IV ч</c:v>
                </c:pt>
                <c:pt idx="4">
                  <c:v>год</c:v>
                </c:pt>
              </c:strCache>
            </c:strRef>
          </c:cat>
          <c:val>
            <c:numRef>
              <c:f>Лист1!$L$6:$P$6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Лист1!$K$7</c:f>
              <c:strCache>
                <c:ptCount val="1"/>
                <c:pt idx="0">
                  <c:v>Красова Р 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Лист1!$L$5:$P$5</c:f>
              <c:strCache>
                <c:ptCount val="5"/>
                <c:pt idx="0">
                  <c:v>I ч</c:v>
                </c:pt>
                <c:pt idx="1">
                  <c:v>II ч</c:v>
                </c:pt>
                <c:pt idx="2">
                  <c:v>III ч</c:v>
                </c:pt>
                <c:pt idx="3">
                  <c:v>IV ч</c:v>
                </c:pt>
                <c:pt idx="4">
                  <c:v>год</c:v>
                </c:pt>
              </c:strCache>
            </c:strRef>
          </c:cat>
          <c:val>
            <c:numRef>
              <c:f>Лист1!$L$7:$P$7</c:f>
              <c:numCache>
                <c:formatCode>General</c:formatCode>
                <c:ptCount val="5"/>
                <c:pt idx="0">
                  <c:v>98</c:v>
                </c:pt>
                <c:pt idx="1">
                  <c:v>86</c:v>
                </c:pt>
                <c:pt idx="2">
                  <c:v>87</c:v>
                </c:pt>
                <c:pt idx="3">
                  <c:v>96</c:v>
                </c:pt>
                <c:pt idx="4">
                  <c:v>96</c:v>
                </c:pt>
              </c:numCache>
            </c:numRef>
          </c:val>
        </c:ser>
        <c:ser>
          <c:idx val="2"/>
          <c:order val="2"/>
          <c:tx>
            <c:strRef>
              <c:f>Лист1!$K$8</c:f>
              <c:strCache>
                <c:ptCount val="1"/>
                <c:pt idx="0">
                  <c:v>Калкин Ж Н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Лист1!$L$5:$P$5</c:f>
              <c:strCache>
                <c:ptCount val="5"/>
                <c:pt idx="0">
                  <c:v>I ч</c:v>
                </c:pt>
                <c:pt idx="1">
                  <c:v>II ч</c:v>
                </c:pt>
                <c:pt idx="2">
                  <c:v>III ч</c:v>
                </c:pt>
                <c:pt idx="3">
                  <c:v>IV ч</c:v>
                </c:pt>
                <c:pt idx="4">
                  <c:v>год</c:v>
                </c:pt>
              </c:strCache>
            </c:strRef>
          </c:cat>
          <c:val>
            <c:numRef>
              <c:f>Лист1!$L$8:$P$8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3"/>
          <c:order val="3"/>
          <c:tx>
            <c:strRef>
              <c:f>Лист1!$K$9</c:f>
              <c:strCache>
                <c:ptCount val="1"/>
                <c:pt idx="0">
                  <c:v>Черненко В Ф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Лист1!$L$5:$P$5</c:f>
              <c:strCache>
                <c:ptCount val="5"/>
                <c:pt idx="0">
                  <c:v>I ч</c:v>
                </c:pt>
                <c:pt idx="1">
                  <c:v>II ч</c:v>
                </c:pt>
                <c:pt idx="2">
                  <c:v>III ч</c:v>
                </c:pt>
                <c:pt idx="3">
                  <c:v>IV ч</c:v>
                </c:pt>
                <c:pt idx="4">
                  <c:v>год</c:v>
                </c:pt>
              </c:strCache>
            </c:strRef>
          </c:cat>
          <c:val>
            <c:numRef>
              <c:f>Лист1!$L$9:$P$9</c:f>
              <c:numCache>
                <c:formatCode>General</c:formatCode>
                <c:ptCount val="5"/>
                <c:pt idx="0">
                  <c:v>73</c:v>
                </c:pt>
                <c:pt idx="1">
                  <c:v>94</c:v>
                </c:pt>
                <c:pt idx="2">
                  <c:v>89</c:v>
                </c:pt>
                <c:pt idx="3">
                  <c:v>72</c:v>
                </c:pt>
                <c:pt idx="4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one"/>
        <c:axId val="39465344"/>
        <c:axId val="39466880"/>
        <c:axId val="0"/>
      </c:bar3DChart>
      <c:catAx>
        <c:axId val="39465344"/>
        <c:scaling>
          <c:orientation val="minMax"/>
        </c:scaling>
        <c:delete val="0"/>
        <c:axPos val="b"/>
        <c:majorTickMark val="none"/>
        <c:minorTickMark val="none"/>
        <c:tickLblPos val="nextTo"/>
        <c:crossAx val="39466880"/>
        <c:crosses val="autoZero"/>
        <c:auto val="1"/>
        <c:lblAlgn val="ctr"/>
        <c:lblOffset val="100"/>
        <c:noMultiLvlLbl val="0"/>
      </c:catAx>
      <c:valAx>
        <c:axId val="394668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="1"/>
            </a:pPr>
            <a:endParaRPr lang="ru-RU"/>
          </a:p>
        </c:txPr>
        <c:crossAx val="394653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67D9-17D1-4399-9744-9BC996340DE1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10ED-70D6-4A6F-8BE8-5EB75F543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67D9-17D1-4399-9744-9BC996340DE1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10ED-70D6-4A6F-8BE8-5EB75F543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67D9-17D1-4399-9744-9BC996340DE1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10ED-70D6-4A6F-8BE8-5EB75F54380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67D9-17D1-4399-9744-9BC996340DE1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10ED-70D6-4A6F-8BE8-5EB75F5438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67D9-17D1-4399-9744-9BC996340DE1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10ED-70D6-4A6F-8BE8-5EB75F543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67D9-17D1-4399-9744-9BC996340DE1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10ED-70D6-4A6F-8BE8-5EB75F5438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67D9-17D1-4399-9744-9BC996340DE1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10ED-70D6-4A6F-8BE8-5EB75F543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67D9-17D1-4399-9744-9BC996340DE1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10ED-70D6-4A6F-8BE8-5EB75F543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67D9-17D1-4399-9744-9BC996340DE1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10ED-70D6-4A6F-8BE8-5EB75F5438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67D9-17D1-4399-9744-9BC996340DE1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10ED-70D6-4A6F-8BE8-5EB75F54380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67D9-17D1-4399-9744-9BC996340DE1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10ED-70D6-4A6F-8BE8-5EB75F5438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04D67D9-17D1-4399-9744-9BC996340DE1}" type="datetimeFigureOut">
              <a:rPr lang="ru-RU" smtClean="0"/>
              <a:t>27.05.2013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F3910ED-70D6-4A6F-8BE8-5EB75F54380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04856" cy="128911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Отчет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МО эстетического цикла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за 2012-2013 учебный год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76872"/>
            <a:ext cx="8856984" cy="446449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Тема</a:t>
            </a:r>
            <a:r>
              <a:rPr lang="ru-RU" sz="3600" dirty="0" smtClean="0">
                <a:solidFill>
                  <a:schemeClr val="tx1"/>
                </a:solidFill>
              </a:rPr>
              <a:t> : Методические механизмы формирования устойчивой мотивации на уроках.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Цели и задачи</a:t>
            </a:r>
            <a:r>
              <a:rPr lang="ru-RU" sz="3600" dirty="0" smtClean="0">
                <a:solidFill>
                  <a:schemeClr val="tx1"/>
                </a:solidFill>
              </a:rPr>
              <a:t>: Воспитать и развивать творческие способности эстетического направления, мотивацию учащихся на уроках ИЗО, музыки, черчения и технологии.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Обсуждение и утверждение плана  декады мероприятий по предметам  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tx1"/>
                </a:solidFill>
              </a:rPr>
              <a:t>Красова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Раиса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Анатольевна,  </a:t>
            </a:r>
            <a:r>
              <a:rPr lang="ru-RU" sz="2400" b="1" dirty="0">
                <a:solidFill>
                  <a:schemeClr val="tx1"/>
                </a:solidFill>
              </a:rPr>
              <a:t>Сычёва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Валентина </a:t>
            </a:r>
            <a:r>
              <a:rPr lang="ru-RU" sz="2400" b="1" dirty="0" smtClean="0">
                <a:solidFill>
                  <a:schemeClr val="tx1"/>
                </a:solidFill>
              </a:rPr>
              <a:t>Михайловна</a:t>
            </a:r>
            <a:r>
              <a:rPr lang="kk-KZ" sz="2400" b="1" dirty="0">
                <a:solidFill>
                  <a:schemeClr val="tx1"/>
                </a:solidFill>
              </a:rPr>
              <a:t> «Процесс создания </a:t>
            </a:r>
            <a:r>
              <a:rPr lang="kk-KZ" sz="2400" b="1" dirty="0" smtClean="0">
                <a:solidFill>
                  <a:schemeClr val="tx1"/>
                </a:solidFill>
              </a:rPr>
              <a:t>проекта (разработка </a:t>
            </a:r>
            <a:r>
              <a:rPr lang="kk-KZ" sz="2400" b="1" dirty="0">
                <a:solidFill>
                  <a:schemeClr val="tx1"/>
                </a:solidFill>
              </a:rPr>
              <a:t>эскиза изделия</a:t>
            </a:r>
            <a:r>
              <a:rPr lang="kk-KZ" sz="2400" b="1" dirty="0" smtClean="0">
                <a:solidFill>
                  <a:schemeClr val="tx1"/>
                </a:solidFill>
              </a:rPr>
              <a:t>)»</a:t>
            </a:r>
            <a:r>
              <a:rPr lang="kk-KZ" sz="2400" b="1" dirty="0">
                <a:solidFill>
                  <a:schemeClr val="tx1"/>
                </a:solidFill>
              </a:rPr>
              <a:t> 18.02.2012 г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kk-KZ" sz="2400" b="1" dirty="0">
                <a:solidFill>
                  <a:schemeClr val="tx1"/>
                </a:solidFill>
              </a:rPr>
              <a:t>Технология, </a:t>
            </a:r>
            <a:r>
              <a:rPr lang="kk-KZ" sz="2400" b="1" dirty="0" smtClean="0">
                <a:solidFill>
                  <a:schemeClr val="tx1"/>
                </a:solidFill>
              </a:rPr>
              <a:t>информатика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kk-KZ" sz="2400" b="1" dirty="0" smtClean="0">
                <a:solidFill>
                  <a:schemeClr val="tx1"/>
                </a:solidFill>
              </a:rPr>
              <a:t>8 </a:t>
            </a:r>
            <a:r>
              <a:rPr lang="kk-KZ" sz="2400" b="1" dirty="0">
                <a:solidFill>
                  <a:schemeClr val="tx1"/>
                </a:solidFill>
              </a:rPr>
              <a:t>«Б»класс</a:t>
            </a: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F:\отчет\технология ив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48883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08720"/>
            <a:ext cx="7408333" cy="521744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err="1">
                <a:solidFill>
                  <a:schemeClr val="tx1"/>
                </a:solidFill>
              </a:rPr>
              <a:t>Калкин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Жанболат</a:t>
            </a:r>
            <a:r>
              <a:rPr lang="ru-RU" sz="3600" dirty="0" smtClean="0">
                <a:solidFill>
                  <a:schemeClr val="tx1"/>
                </a:solidFill>
              </a:rPr>
              <a:t>  </a:t>
            </a:r>
            <a:r>
              <a:rPr lang="ru-RU" sz="3600" dirty="0" err="1" smtClean="0">
                <a:solidFill>
                  <a:schemeClr val="tx1"/>
                </a:solidFill>
              </a:rPr>
              <a:t>Ноянович</a:t>
            </a:r>
            <a:r>
              <a:rPr lang="ru-RU" sz="3600" dirty="0" smtClean="0">
                <a:solidFill>
                  <a:schemeClr val="tx1"/>
                </a:solidFill>
              </a:rPr>
              <a:t>  </a:t>
            </a:r>
            <a:r>
              <a:rPr lang="kk-KZ" sz="3600" dirty="0" smtClean="0">
                <a:solidFill>
                  <a:schemeClr val="tx1"/>
                </a:solidFill>
              </a:rPr>
              <a:t>«</a:t>
            </a:r>
            <a:r>
              <a:rPr lang="kk-KZ" sz="3600" dirty="0">
                <a:solidFill>
                  <a:schemeClr val="tx1"/>
                </a:solidFill>
              </a:rPr>
              <a:t>Чтение сборочного чертежа</a:t>
            </a:r>
            <a:r>
              <a:rPr lang="kk-KZ" sz="3600" dirty="0" smtClean="0">
                <a:solidFill>
                  <a:schemeClr val="tx1"/>
                </a:solidFill>
              </a:rPr>
              <a:t>» </a:t>
            </a:r>
            <a:r>
              <a:rPr lang="kk-KZ" sz="3600" dirty="0">
                <a:solidFill>
                  <a:schemeClr val="tx1"/>
                </a:solidFill>
              </a:rPr>
              <a:t>18.04.2013 </a:t>
            </a:r>
            <a:r>
              <a:rPr lang="kk-KZ" sz="3600" dirty="0" smtClean="0">
                <a:solidFill>
                  <a:schemeClr val="tx1"/>
                </a:solidFill>
              </a:rPr>
              <a:t>г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kk-KZ" sz="3600" dirty="0" smtClean="0">
                <a:solidFill>
                  <a:schemeClr val="tx1"/>
                </a:solidFill>
              </a:rPr>
              <a:t>Черчение 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kk-KZ" sz="3600" dirty="0" smtClean="0">
                <a:solidFill>
                  <a:schemeClr val="tx1"/>
                </a:solidFill>
              </a:rPr>
              <a:t>9 </a:t>
            </a:r>
            <a:r>
              <a:rPr lang="kk-KZ" sz="3600" dirty="0">
                <a:solidFill>
                  <a:schemeClr val="tx1"/>
                </a:solidFill>
              </a:rPr>
              <a:t>«А» </a:t>
            </a:r>
            <a:r>
              <a:rPr lang="kk-KZ" sz="3600" dirty="0" smtClean="0">
                <a:solidFill>
                  <a:schemeClr val="tx1"/>
                </a:solidFill>
              </a:rPr>
              <a:t>класс</a:t>
            </a:r>
          </a:p>
          <a:p>
            <a:pPr marL="0" indent="0">
              <a:buNone/>
            </a:pPr>
            <a:endParaRPr lang="kk-KZ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Лазарева  Надежда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 Андреевна   внеклассное </a:t>
            </a:r>
            <a:r>
              <a:rPr lang="ru-RU" sz="3600" dirty="0">
                <a:solidFill>
                  <a:schemeClr val="tx1"/>
                </a:solidFill>
              </a:rPr>
              <a:t>мероприятие: «</a:t>
            </a:r>
            <a:r>
              <a:rPr lang="ru-RU" sz="3600" dirty="0" err="1">
                <a:solidFill>
                  <a:schemeClr val="tx1"/>
                </a:solidFill>
              </a:rPr>
              <a:t>Домисолька</a:t>
            </a:r>
            <a:r>
              <a:rPr lang="ru-RU" sz="3600" dirty="0">
                <a:solidFill>
                  <a:schemeClr val="tx1"/>
                </a:solidFill>
              </a:rPr>
              <a:t>» младший </a:t>
            </a:r>
            <a:r>
              <a:rPr lang="ru-RU" sz="3600" dirty="0" smtClean="0">
                <a:solidFill>
                  <a:schemeClr val="tx1"/>
                </a:solidFill>
              </a:rPr>
              <a:t>блок              </a:t>
            </a:r>
            <a:r>
              <a:rPr lang="kk-KZ" sz="3600" dirty="0">
                <a:solidFill>
                  <a:schemeClr val="tx1"/>
                </a:solidFill>
              </a:rPr>
              <a:t>18 .04.2013 </a:t>
            </a:r>
            <a:r>
              <a:rPr lang="kk-KZ" sz="3600" dirty="0" smtClean="0">
                <a:solidFill>
                  <a:schemeClr val="tx1"/>
                </a:solidFill>
              </a:rPr>
              <a:t>г музыка</a:t>
            </a:r>
            <a:endParaRPr lang="ru-RU" sz="3600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7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 этом учебном году наши ученики принимали участие  </a:t>
            </a:r>
            <a:r>
              <a:rPr lang="ru-RU" sz="2400" b="1" dirty="0">
                <a:solidFill>
                  <a:schemeClr val="tx1"/>
                </a:solidFill>
              </a:rPr>
              <a:t>в 4 областной олимпиаде при </a:t>
            </a:r>
            <a:r>
              <a:rPr lang="ru-RU" sz="2400" b="1" dirty="0" err="1">
                <a:solidFill>
                  <a:schemeClr val="tx1"/>
                </a:solidFill>
              </a:rPr>
              <a:t>КарГУ</a:t>
            </a:r>
            <a:r>
              <a:rPr lang="ru-RU" sz="2400" b="1" dirty="0" smtClean="0">
                <a:solidFill>
                  <a:schemeClr val="tx1"/>
                </a:solidFill>
              </a:rPr>
              <a:t> по технологии, учителя </a:t>
            </a:r>
            <a:r>
              <a:rPr lang="ru-RU" sz="2400" b="1" dirty="0" err="1" smtClean="0">
                <a:solidFill>
                  <a:schemeClr val="tx1"/>
                </a:solidFill>
              </a:rPr>
              <a:t>Ошанова</a:t>
            </a:r>
            <a:r>
              <a:rPr lang="ru-RU" sz="2400" b="1" dirty="0" smtClean="0">
                <a:solidFill>
                  <a:schemeClr val="tx1"/>
                </a:solidFill>
              </a:rPr>
              <a:t> С К, Черненко В Ф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и Сычева В М, где ученица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Сейіт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А  </a:t>
            </a:r>
            <a:r>
              <a:rPr lang="ru-RU" sz="2400" b="1" dirty="0" err="1" smtClean="0">
                <a:solidFill>
                  <a:schemeClr val="tx1"/>
                </a:solidFill>
              </a:rPr>
              <a:t>Ошановой</a:t>
            </a:r>
            <a:r>
              <a:rPr lang="ru-RU" sz="2400" b="1" dirty="0" smtClean="0">
                <a:solidFill>
                  <a:schemeClr val="tx1"/>
                </a:solidFill>
              </a:rPr>
              <a:t> С К  заняла 2 место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F:\отчет\516e9641b676c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41" y="1916832"/>
            <a:ext cx="748883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8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852936"/>
            <a:ext cx="7408333" cy="32732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Участвовал в  первом </a:t>
            </a:r>
            <a:r>
              <a:rPr lang="ru-RU" sz="3200" dirty="0">
                <a:solidFill>
                  <a:schemeClr val="tx1"/>
                </a:solidFill>
              </a:rPr>
              <a:t>открытом ювелирном конкурсе «</a:t>
            </a:r>
            <a:r>
              <a:rPr lang="ru-RU" sz="3200" dirty="0" err="1">
                <a:solidFill>
                  <a:schemeClr val="tx1"/>
                </a:solidFill>
              </a:rPr>
              <a:t>Вергер</a:t>
            </a:r>
            <a:r>
              <a:rPr lang="ru-RU" sz="3200" dirty="0">
                <a:solidFill>
                  <a:schemeClr val="tx1"/>
                </a:solidFill>
              </a:rPr>
              <a:t> – Караганда 2012</a:t>
            </a:r>
            <a:r>
              <a:rPr lang="ru-RU" sz="3200" dirty="0" smtClean="0">
                <a:solidFill>
                  <a:schemeClr val="tx1"/>
                </a:solidFill>
              </a:rPr>
              <a:t>»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Участие 3-х учащихся в конкурсе </a:t>
            </a:r>
            <a:r>
              <a:rPr lang="ru-RU" sz="3200" dirty="0" smtClean="0">
                <a:solidFill>
                  <a:schemeClr val="tx1"/>
                </a:solidFill>
              </a:rPr>
              <a:t> по изобразительному </a:t>
            </a:r>
            <a:r>
              <a:rPr lang="ru-RU" sz="3200" dirty="0">
                <a:solidFill>
                  <a:schemeClr val="tx1"/>
                </a:solidFill>
              </a:rPr>
              <a:t>искусству на тему «Энергосберегающий Казахстан»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92888" cy="216024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А так же в олимпиаде по черчению учитель </a:t>
            </a:r>
            <a:r>
              <a:rPr lang="ru-RU" sz="3600" dirty="0" err="1" smtClean="0">
                <a:solidFill>
                  <a:schemeClr val="tx1"/>
                </a:solidFill>
              </a:rPr>
              <a:t>Калкин</a:t>
            </a:r>
            <a:r>
              <a:rPr lang="ru-RU" sz="3600" dirty="0" smtClean="0">
                <a:solidFill>
                  <a:schemeClr val="tx1"/>
                </a:solidFill>
              </a:rPr>
              <a:t> Ж.Н.</a:t>
            </a:r>
            <a:r>
              <a:rPr lang="ru-RU" sz="3600" dirty="0">
                <a:solidFill>
                  <a:schemeClr val="tx1"/>
                </a:solidFill>
              </a:rPr>
              <a:t> участие 3 –х учащихся в областной олимпиаде по черчению 24 ноября 2012 г. В Саранском  </a:t>
            </a:r>
            <a:r>
              <a:rPr lang="ru-RU" sz="3600" dirty="0" err="1">
                <a:solidFill>
                  <a:schemeClr val="tx1"/>
                </a:solidFill>
              </a:rPr>
              <a:t>гуманитарно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/>
              <a:t>- </a:t>
            </a:r>
            <a:r>
              <a:rPr lang="ru-RU" dirty="0"/>
              <a:t>техническом колледже</a:t>
            </a:r>
          </a:p>
        </p:txBody>
      </p:sp>
    </p:spTree>
    <p:extLst>
      <p:ext uri="{BB962C8B-B14F-4D97-AF65-F5344CB8AC3E}">
        <p14:creationId xmlns:p14="http://schemas.microsoft.com/office/powerpoint/2010/main" val="17841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Участие в 4 областной олимпиаде при </a:t>
            </a:r>
            <a:r>
              <a:rPr lang="ru-RU" sz="3600" b="1" dirty="0" err="1">
                <a:solidFill>
                  <a:schemeClr val="tx1"/>
                </a:solidFill>
              </a:rPr>
              <a:t>КарГУ</a:t>
            </a:r>
            <a:r>
              <a:rPr lang="ru-RU" sz="3600" b="1" dirty="0" smtClean="0">
                <a:solidFill>
                  <a:schemeClr val="tx1"/>
                </a:solidFill>
              </a:rPr>
              <a:t> по Изобразительному искусству преподаватель Мор Е.С.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F:\отчет\Клок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4168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Участвовали в школьных выставках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F:\отчет\5115d9279b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28800"/>
            <a:ext cx="7488832" cy="4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0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567186"/>
              </p:ext>
            </p:extLst>
          </p:nvPr>
        </p:nvGraphicFramePr>
        <p:xfrm>
          <a:off x="-83110" y="389404"/>
          <a:ext cx="9310221" cy="607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6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226597"/>
              </p:ext>
            </p:extLst>
          </p:nvPr>
        </p:nvGraphicFramePr>
        <p:xfrm>
          <a:off x="-83110" y="389404"/>
          <a:ext cx="9310221" cy="607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08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33951"/>
              </p:ext>
            </p:extLst>
          </p:nvPr>
        </p:nvGraphicFramePr>
        <p:xfrm>
          <a:off x="-78441" y="389404"/>
          <a:ext cx="9300882" cy="607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2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59" cy="58326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500" b="1" dirty="0" smtClean="0">
                <a:solidFill>
                  <a:schemeClr val="tx1"/>
                </a:solidFill>
              </a:rPr>
              <a:t>В течении года МО работало по утверждённому плану.</a:t>
            </a:r>
          </a:p>
          <a:p>
            <a:pPr marL="0" indent="0" algn="ctr">
              <a:buNone/>
            </a:pPr>
            <a:r>
              <a:rPr lang="ru-RU" sz="3500" b="1" dirty="0" smtClean="0">
                <a:solidFill>
                  <a:schemeClr val="tx1"/>
                </a:solidFill>
              </a:rPr>
              <a:t>Было  проведено 5 заседаний МО с различной тематикой.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tx1"/>
                </a:solidFill>
              </a:rPr>
              <a:t>Были рассмотрены следующие вопросы: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Обсуждение и утверждение плана работы МО на 2012 – 2013 учебный год;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Наличие учебно – методического  и технического обеспечения по предметам;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Составление графиков проведения открытых уроков и мероприятий по предметам;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Итоги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четверти. Мониторинг качества знаний по </a:t>
            </a:r>
            <a:r>
              <a:rPr lang="ru-RU" b="1" dirty="0" smtClean="0">
                <a:solidFill>
                  <a:schemeClr val="tx1"/>
                </a:solidFill>
              </a:rPr>
              <a:t>предметам;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Посещение уроков </a:t>
            </a:r>
            <a:r>
              <a:rPr lang="ru-RU" b="1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</a:rPr>
              <a:t>Анализ работы учителей МО за учебный год. «Мониторинг деятельности учителей эстетического и технологического циклов»</a:t>
            </a:r>
            <a:endParaRPr lang="ru-RU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540769"/>
              </p:ext>
            </p:extLst>
          </p:nvPr>
        </p:nvGraphicFramePr>
        <p:xfrm>
          <a:off x="-78441" y="389404"/>
          <a:ext cx="9300882" cy="607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44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1. План работы МО учителей эстетического цикла за 2012 – 2013 учебный год выполнен.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2.  </a:t>
            </a:r>
            <a:r>
              <a:rPr lang="ru-RU" sz="3200" dirty="0">
                <a:solidFill>
                  <a:schemeClr val="tx1"/>
                </a:solidFill>
              </a:rPr>
              <a:t>Учащиеся освоили объём программ.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3. Учителям более активно принимать участие в работе МО.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4.  Своевременно сдавать отчёты по предмету и документацию (журналы, грамоты и т. д).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5. Не останавливаться на достигнутом.</a:t>
            </a:r>
          </a:p>
          <a:p>
            <a:pPr marL="0" indent="0">
              <a:buNone/>
            </a:pPr>
            <a:r>
              <a:rPr lang="ru-RU" sz="3000" dirty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Итоги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2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5400600"/>
          </a:xfrm>
        </p:spPr>
        <p:txBody>
          <a:bodyPr/>
          <a:lstStyle/>
          <a:p>
            <a:r>
              <a:rPr lang="ru-RU" dirty="0" smtClean="0"/>
              <a:t>Всего  13 учителей, а непосредственно в МО состоят 6.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75240" cy="100244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Данные о кадровом составе МО эстетического и технологического циклов.</a:t>
            </a:r>
            <a:br>
              <a:rPr lang="ru-RU" sz="2800" b="1" dirty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173558"/>
              </p:ext>
            </p:extLst>
          </p:nvPr>
        </p:nvGraphicFramePr>
        <p:xfrm>
          <a:off x="323528" y="1844824"/>
          <a:ext cx="8568951" cy="4820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462"/>
                <a:gridCol w="2415663"/>
                <a:gridCol w="1304125"/>
                <a:gridCol w="2056644"/>
                <a:gridCol w="2374057"/>
              </a:tblGrid>
              <a:tr h="779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Красова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Раиса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Анатольевна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Высшее высшая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категор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технология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труд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</a:tr>
              <a:tr h="58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Черненко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Владимир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Францевич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средне-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спец.      1катег.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технология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Преподаватель труда, черчения 4-8 к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</a:tr>
              <a:tr h="58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Калкин</a:t>
                      </a:r>
                      <a:r>
                        <a:rPr lang="ru-RU" sz="1400" b="1" dirty="0">
                          <a:effectLst/>
                        </a:rPr>
                        <a:t> </a:t>
                      </a:r>
                      <a:r>
                        <a:rPr lang="ru-RU" sz="1400" b="1" dirty="0" err="1">
                          <a:effectLst/>
                        </a:rPr>
                        <a:t>Жанболат</a:t>
                      </a:r>
                      <a:endParaRPr lang="ru-RU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Ноянович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Высшее высшая кат.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Технология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ИЗО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черчение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Черчение, ИЗО искусство и труд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</a:tr>
              <a:tr h="58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Ошанова</a:t>
                      </a:r>
                      <a:endParaRPr lang="ru-RU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Саягуль</a:t>
                      </a:r>
                      <a:endParaRPr lang="ru-RU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</a:rPr>
                        <a:t>Кумаровна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Высшее 2 </a:t>
                      </a:r>
                      <a:r>
                        <a:rPr lang="ru-RU" sz="1400" b="1" dirty="0" err="1">
                          <a:effectLst/>
                        </a:rPr>
                        <a:t>катег</a:t>
                      </a:r>
                      <a:r>
                        <a:rPr lang="ru-RU" sz="1400" b="1" dirty="0">
                          <a:effectLst/>
                        </a:rPr>
                        <a:t>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технология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Труд,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Информатика и вычислительная техника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</a:tr>
              <a:tr h="58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Екатерина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Сергеевна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Высшее 2 </a:t>
                      </a:r>
                      <a:r>
                        <a:rPr lang="ru-RU" sz="1400" b="1" dirty="0" err="1">
                          <a:effectLst/>
                        </a:rPr>
                        <a:t>катег</a:t>
                      </a:r>
                      <a:r>
                        <a:rPr lang="ru-RU" sz="1400" b="1" dirty="0">
                          <a:effectLst/>
                        </a:rPr>
                        <a:t>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ИЗО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черчение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самопознание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Преподаватель ИЗО и черчения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</a:tr>
              <a:tr h="779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Лазарева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Надежда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Андреевна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средне-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спец.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высшая </a:t>
                      </a:r>
                      <a:r>
                        <a:rPr lang="ru-RU" sz="1400" b="1" dirty="0" err="1">
                          <a:effectLst/>
                        </a:rPr>
                        <a:t>категор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музыка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Теория музыки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Фортепьяно 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601" marR="496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56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4669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Учителя: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Черненко В Ф подтвердил высшую категорию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Ошанова</a:t>
            </a:r>
            <a:r>
              <a:rPr lang="ru-RU" dirty="0" smtClean="0">
                <a:solidFill>
                  <a:schemeClr val="tx1"/>
                </a:solidFill>
              </a:rPr>
              <a:t> С 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подтвердила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 </a:t>
            </a:r>
            <a:r>
              <a:rPr lang="ru-RU" dirty="0" smtClean="0">
                <a:solidFill>
                  <a:schemeClr val="tx1"/>
                </a:solidFill>
              </a:rPr>
              <a:t>категорию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Согласно утвержденному плану были проведены </a:t>
            </a:r>
            <a:r>
              <a:rPr lang="ru-RU" sz="3200" b="1" dirty="0">
                <a:solidFill>
                  <a:schemeClr val="tx1"/>
                </a:solidFill>
              </a:rPr>
              <a:t>Методические дни:</a:t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открытые уроки по технологии, черчению, музыки, </a:t>
            </a:r>
            <a:r>
              <a:rPr lang="ru-RU" sz="3200" b="1" dirty="0" smtClean="0">
                <a:solidFill>
                  <a:schemeClr val="tx1"/>
                </a:solidFill>
              </a:rPr>
              <a:t>ИЗО.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« Дидактико-методические находки учителей по организации ситуации успеха на уроках 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Черненко </a:t>
            </a:r>
            <a:r>
              <a:rPr lang="ru-RU" dirty="0">
                <a:solidFill>
                  <a:schemeClr val="tx1"/>
                </a:solidFill>
              </a:rPr>
              <a:t>В.Ф. Мор Е.С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Ошанова</a:t>
            </a:r>
            <a:r>
              <a:rPr lang="ru-RU" dirty="0">
                <a:solidFill>
                  <a:schemeClr val="tx1"/>
                </a:solidFill>
              </a:rPr>
              <a:t> С.К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« Педагогический опыт, как крупица творчества: поиски, находки, сценарии, успехи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Сычева В.М,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Красова</a:t>
            </a:r>
            <a:r>
              <a:rPr lang="ru-RU" dirty="0" smtClean="0">
                <a:solidFill>
                  <a:schemeClr val="tx1"/>
                </a:solidFill>
              </a:rPr>
              <a:t> Р.А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« Эффективность и качество внеклассной работы по предметам, её влияния на успешное решение проблемы ООУН</a:t>
            </a:r>
            <a:r>
              <a:rPr lang="ru-RU" dirty="0" smtClean="0">
                <a:solidFill>
                  <a:schemeClr val="tx1"/>
                </a:solidFill>
              </a:rPr>
              <a:t>» Лазарева  Н.А.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3100" b="1" dirty="0" err="1">
                <a:solidFill>
                  <a:schemeClr val="tx1"/>
                </a:solidFill>
              </a:rPr>
              <a:t>Ошанова</a:t>
            </a:r>
            <a:r>
              <a:rPr lang="ru-RU" sz="3100" b="1" dirty="0">
                <a:solidFill>
                  <a:schemeClr val="tx1"/>
                </a:solidFill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</a:rPr>
              <a:t>Саягуль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</a:rPr>
              <a:t>Кумаровна</a:t>
            </a:r>
            <a:r>
              <a:rPr lang="ru-RU" sz="3100" b="1" dirty="0" smtClean="0">
                <a:solidFill>
                  <a:schemeClr val="tx1"/>
                </a:solidFill>
              </a:rPr>
              <a:t>  «</a:t>
            </a:r>
            <a:r>
              <a:rPr lang="kk-KZ" sz="3100" b="1" dirty="0" smtClean="0">
                <a:solidFill>
                  <a:schemeClr val="tx1"/>
                </a:solidFill>
              </a:rPr>
              <a:t>Өлшем </a:t>
            </a:r>
            <a:r>
              <a:rPr lang="kk-KZ" sz="3100" b="1" dirty="0">
                <a:solidFill>
                  <a:schemeClr val="tx1"/>
                </a:solidFill>
              </a:rPr>
              <a:t>алу. </a:t>
            </a:r>
            <a:r>
              <a:rPr lang="kk-KZ" sz="3100" b="1" dirty="0" smtClean="0">
                <a:solidFill>
                  <a:schemeClr val="tx1"/>
                </a:solidFill>
              </a:rPr>
              <a:t/>
            </a:r>
            <a:br>
              <a:rPr lang="kk-KZ" sz="3100" b="1" dirty="0" smtClean="0">
                <a:solidFill>
                  <a:schemeClr val="tx1"/>
                </a:solidFill>
              </a:rPr>
            </a:br>
            <a:r>
              <a:rPr lang="kk-KZ" sz="3100" b="1" dirty="0" smtClean="0">
                <a:solidFill>
                  <a:schemeClr val="tx1"/>
                </a:solidFill>
              </a:rPr>
              <a:t>Қағаз </a:t>
            </a:r>
            <a:r>
              <a:rPr lang="kk-KZ" sz="3100" b="1" dirty="0">
                <a:solidFill>
                  <a:schemeClr val="tx1"/>
                </a:solidFill>
              </a:rPr>
              <a:t>бетіне түсіру</a:t>
            </a:r>
            <a:r>
              <a:rPr lang="kk-KZ" sz="3100" b="1" dirty="0" smtClean="0">
                <a:solidFill>
                  <a:schemeClr val="tx1"/>
                </a:solidFill>
              </a:rPr>
              <a:t>.</a:t>
            </a:r>
            <a:br>
              <a:rPr lang="kk-KZ" sz="3100" b="1" dirty="0" smtClean="0">
                <a:solidFill>
                  <a:schemeClr val="tx1"/>
                </a:solidFill>
              </a:rPr>
            </a:br>
            <a:r>
              <a:rPr lang="kk-KZ" sz="3100" b="1" dirty="0">
                <a:solidFill>
                  <a:schemeClr val="tx1"/>
                </a:solidFill>
              </a:rPr>
              <a:t>К</a:t>
            </a:r>
            <a:r>
              <a:rPr lang="kk-KZ" sz="3100" b="1" dirty="0" smtClean="0">
                <a:solidFill>
                  <a:schemeClr val="tx1"/>
                </a:solidFill>
              </a:rPr>
              <a:t>еуделі </a:t>
            </a:r>
            <a:r>
              <a:rPr lang="kk-KZ" sz="3100" b="1" dirty="0">
                <a:solidFill>
                  <a:schemeClr val="tx1"/>
                </a:solidFill>
              </a:rPr>
              <a:t>алжапқыштыз сыбасын </a:t>
            </a:r>
            <a:r>
              <a:rPr lang="kk-KZ" sz="3100" b="1" dirty="0" smtClean="0">
                <a:solidFill>
                  <a:schemeClr val="tx1"/>
                </a:solidFill>
              </a:rPr>
              <a:t>тұрғызу» </a:t>
            </a:r>
            <a:r>
              <a:rPr lang="ru-RU" sz="3100" b="1" dirty="0">
                <a:solidFill>
                  <a:schemeClr val="tx1"/>
                </a:solidFill>
              </a:rPr>
              <a:t>23.11.12 г</a:t>
            </a:r>
            <a:r>
              <a:rPr lang="ru-RU" b="1" dirty="0">
                <a:solidFill>
                  <a:schemeClr val="tx1"/>
                </a:solidFill>
              </a:rPr>
              <a:t/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kk-KZ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F:\отчет\4edf378b116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416824" cy="467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9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</a:rPr>
              <a:t>Черненко Владимир </a:t>
            </a:r>
            <a:r>
              <a:rPr lang="ru-RU" sz="4000" dirty="0" err="1">
                <a:solidFill>
                  <a:schemeClr val="tx1"/>
                </a:solidFill>
              </a:rPr>
              <a:t>Францевич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kk-KZ" sz="4000" dirty="0">
                <a:solidFill>
                  <a:schemeClr val="tx1"/>
                </a:solidFill>
              </a:rPr>
              <a:t>«Выполнение поделок разных форм из дерева и фанеры» </a:t>
            </a:r>
            <a:r>
              <a:rPr lang="kk-KZ" sz="4000" dirty="0" smtClean="0">
                <a:solidFill>
                  <a:schemeClr val="tx1"/>
                </a:solidFill>
              </a:rPr>
              <a:t>22.12.2012г</a:t>
            </a:r>
            <a:r>
              <a:rPr lang="kk-KZ" sz="4000" dirty="0">
                <a:solidFill>
                  <a:schemeClr val="tx1"/>
                </a:solidFill>
              </a:rPr>
              <a:t> </a:t>
            </a:r>
            <a:r>
              <a:rPr lang="kk-KZ" sz="4000" dirty="0" smtClean="0">
                <a:solidFill>
                  <a:schemeClr val="tx1"/>
                </a:solidFill>
              </a:rPr>
              <a:t> 6 класс</a:t>
            </a:r>
            <a:r>
              <a:rPr lang="ru-RU" sz="4000" dirty="0" smtClean="0">
                <a:solidFill>
                  <a:schemeClr val="tx1"/>
                </a:solidFill>
              </a:rPr>
              <a:t>, </a:t>
            </a:r>
            <a:r>
              <a:rPr lang="kk-KZ" sz="4000" dirty="0">
                <a:solidFill>
                  <a:schemeClr val="tx1"/>
                </a:solidFill>
              </a:rPr>
              <a:t>т</a:t>
            </a:r>
            <a:r>
              <a:rPr lang="kk-KZ" sz="4000" dirty="0" smtClean="0">
                <a:solidFill>
                  <a:schemeClr val="tx1"/>
                </a:solidFill>
              </a:rPr>
              <a:t>ехнология 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Мор </a:t>
            </a:r>
            <a:r>
              <a:rPr lang="ru-RU" sz="4000" dirty="0">
                <a:solidFill>
                  <a:schemeClr val="tx1"/>
                </a:solidFill>
              </a:rPr>
              <a:t>Екатерина </a:t>
            </a:r>
            <a:r>
              <a:rPr lang="ru-RU" sz="4000" dirty="0" smtClean="0">
                <a:solidFill>
                  <a:schemeClr val="tx1"/>
                </a:solidFill>
              </a:rPr>
              <a:t>Сергеевна </a:t>
            </a:r>
            <a:r>
              <a:rPr lang="kk-KZ" sz="4000" dirty="0">
                <a:solidFill>
                  <a:schemeClr val="tx1"/>
                </a:solidFill>
              </a:rPr>
              <a:t>«Виды графики» </a:t>
            </a:r>
            <a:r>
              <a:rPr lang="kk-KZ" sz="4000" dirty="0" smtClean="0">
                <a:solidFill>
                  <a:schemeClr val="tx1"/>
                </a:solidFill>
              </a:rPr>
              <a:t>беседа</a:t>
            </a:r>
          </a:p>
          <a:p>
            <a:pPr marL="0" indent="0">
              <a:buNone/>
            </a:pPr>
            <a:r>
              <a:rPr lang="kk-KZ" sz="4000" dirty="0" smtClean="0">
                <a:solidFill>
                  <a:schemeClr val="tx1"/>
                </a:solidFill>
              </a:rPr>
              <a:t>25.12.2012г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  </a:t>
            </a:r>
            <a:r>
              <a:rPr lang="kk-KZ" sz="4000" dirty="0" smtClean="0">
                <a:solidFill>
                  <a:schemeClr val="tx1"/>
                </a:solidFill>
              </a:rPr>
              <a:t>ИЗО</a:t>
            </a:r>
            <a:endParaRPr lang="ru-RU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6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7992888" cy="1728192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Постройка зимнего сказочного городка при школе (грамота), а так же при </a:t>
            </a:r>
            <a:r>
              <a:rPr lang="ru-RU" sz="3200" b="1" dirty="0" smtClean="0">
                <a:solidFill>
                  <a:schemeClr val="tx1"/>
                </a:solidFill>
              </a:rPr>
              <a:t>ГОРОНО, создание Новогодних костюмов учителя технологии и ИЗО.</a:t>
            </a:r>
            <a:endParaRPr lang="ru-RU" sz="32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8194" name="Picture 2" descr="G:\кон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3284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6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Смотр кабинетов, мастерских. Наличие методических и наглядных  пособий. 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отчет\4ed73004659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34481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236</TotalTime>
  <Words>604</Words>
  <Application>Microsoft Office PowerPoint</Application>
  <PresentationFormat>Экран (4:3)</PresentationFormat>
  <Paragraphs>110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 Отчет  МО эстетического цикла  за 2012-2013 учебный год</vt:lpstr>
      <vt:lpstr>Презентация PowerPoint</vt:lpstr>
      <vt:lpstr>Данные о кадровом составе МО эстетического и технологического циклов. </vt:lpstr>
      <vt:lpstr>Учителя:  Черненко В Ф подтвердил высшую категорию  Ошанова С К  подтвердила  I категорию</vt:lpstr>
      <vt:lpstr>Согласно утвержденному плану были проведены Методические дни:  открытые уроки по технологии, черчению, музыки, ИЗО. </vt:lpstr>
      <vt:lpstr>Ошанова Саягуль Кумаровна  «Өлшем алу.  Қағаз бетіне түсіру. Кеуделі алжапқыштыз сыбасын тұрғызу» 23.11.12 г .</vt:lpstr>
      <vt:lpstr>    </vt:lpstr>
      <vt:lpstr>Презентация PowerPoint</vt:lpstr>
      <vt:lpstr>Смотр кабинетов, мастерских. Наличие методических и наглядных  пособий. </vt:lpstr>
      <vt:lpstr>Презентация PowerPoint</vt:lpstr>
      <vt:lpstr>Красова Раиса Анатольевна,  Сычёва Валентина Михайловна «Процесс создания проекта (разработка эскиза изделия)» 18.02.2012 г Технология, информатика 8 «Б»класс </vt:lpstr>
      <vt:lpstr>  </vt:lpstr>
      <vt:lpstr>В этом учебном году наши ученики принимали участие  в 4 областной олимпиаде при КарГУ по технологии, учителя Ошанова С К, Черненко В Ф  и Сычева В М, где ученица Сейіт А  Ошановой С К  заняла 2 место</vt:lpstr>
      <vt:lpstr>А так же в олимпиаде по черчению учитель Калкин Ж.Н. участие 3 –х учащихся в областной олимпиаде по черчению 24 ноября 2012 г. В Саранском  гуманитарно - техническом колледже</vt:lpstr>
      <vt:lpstr> Участие в 4 областной олимпиаде при КарГУ по Изобразительному искусству преподаватель Мор Е.С.</vt:lpstr>
      <vt:lpstr>Участвовали в школьных выставках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МО эстетического цикла за 2012-2013 учебный год</dc:title>
  <dc:creator>user</dc:creator>
  <cp:lastModifiedBy>user</cp:lastModifiedBy>
  <cp:revision>20</cp:revision>
  <dcterms:created xsi:type="dcterms:W3CDTF">2013-05-27T05:30:11Z</dcterms:created>
  <dcterms:modified xsi:type="dcterms:W3CDTF">2013-05-27T09:28:55Z</dcterms:modified>
</cp:coreProperties>
</file>