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75" r:id="rId4"/>
    <p:sldId id="274" r:id="rId5"/>
    <p:sldId id="261" r:id="rId6"/>
    <p:sldId id="262" r:id="rId7"/>
    <p:sldId id="263" r:id="rId8"/>
    <p:sldId id="273" r:id="rId9"/>
    <p:sldId id="267" r:id="rId10"/>
    <p:sldId id="265" r:id="rId11"/>
    <p:sldId id="266" r:id="rId12"/>
    <p:sldId id="268" r:id="rId13"/>
    <p:sldId id="269" r:id="rId14"/>
    <p:sldId id="270" r:id="rId15"/>
    <p:sldId id="271" r:id="rId16"/>
    <p:sldId id="272" r:id="rId17"/>
    <p:sldId id="264" r:id="rId18"/>
    <p:sldId id="258" r:id="rId19"/>
    <p:sldId id="259" r:id="rId20"/>
    <p:sldId id="260" r:id="rId21"/>
    <p:sldId id="276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/>
            </a:pPr>
            <a:r>
              <a:rPr lang="ru-RU" sz="3200" b="1" dirty="0" smtClean="0"/>
              <a:t>Мониторинг качества знаний по музыке </a:t>
            </a:r>
          </a:p>
          <a:p>
            <a:pPr>
              <a:defRPr sz="2400"/>
            </a:pPr>
            <a:r>
              <a:rPr lang="ru-RU" sz="3200" b="1" dirty="0" smtClean="0"/>
              <a:t>за 2012 – 2013 учебный год</a:t>
            </a:r>
            <a:endParaRPr lang="ru-RU" sz="3200" b="1" dirty="0"/>
          </a:p>
        </c:rich>
      </c:tx>
      <c:layout/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Лист1!$K$16</c:f>
              <c:strCache>
                <c:ptCount val="1"/>
                <c:pt idx="0">
                  <c:v>Мейрманова Р Р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Лист1!$L$15:$P$15</c:f>
              <c:strCache>
                <c:ptCount val="5"/>
                <c:pt idx="0">
                  <c:v>I ч</c:v>
                </c:pt>
                <c:pt idx="1">
                  <c:v>II ч</c:v>
                </c:pt>
                <c:pt idx="2">
                  <c:v>III ч</c:v>
                </c:pt>
                <c:pt idx="3">
                  <c:v>IV ч</c:v>
                </c:pt>
                <c:pt idx="4">
                  <c:v>год</c:v>
                </c:pt>
              </c:strCache>
            </c:strRef>
          </c:cat>
          <c:val>
            <c:numRef>
              <c:f>Лист1!$L$16:$P$16</c:f>
              <c:numCache>
                <c:formatCode>General</c:formatCode>
                <c:ptCount val="5"/>
                <c:pt idx="1">
                  <c:v>100</c:v>
                </c:pt>
                <c:pt idx="3">
                  <c:v>100</c:v>
                </c:pt>
                <c:pt idx="4">
                  <c:v>100</c:v>
                </c:pt>
              </c:numCache>
            </c:numRef>
          </c:val>
        </c:ser>
        <c:ser>
          <c:idx val="1"/>
          <c:order val="1"/>
          <c:tx>
            <c:strRef>
              <c:f>Лист1!$K$17</c:f>
              <c:strCache>
                <c:ptCount val="1"/>
                <c:pt idx="0">
                  <c:v>Лазарева Н А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Лист1!$L$15:$P$15</c:f>
              <c:strCache>
                <c:ptCount val="5"/>
                <c:pt idx="0">
                  <c:v>I ч</c:v>
                </c:pt>
                <c:pt idx="1">
                  <c:v>II ч</c:v>
                </c:pt>
                <c:pt idx="2">
                  <c:v>III ч</c:v>
                </c:pt>
                <c:pt idx="3">
                  <c:v>IV ч</c:v>
                </c:pt>
                <c:pt idx="4">
                  <c:v>год</c:v>
                </c:pt>
              </c:strCache>
            </c:strRef>
          </c:cat>
          <c:val>
            <c:numRef>
              <c:f>Лист1!$L$17:$P$17</c:f>
              <c:numCache>
                <c:formatCode>General</c:formatCode>
                <c:ptCount val="5"/>
                <c:pt idx="1">
                  <c:v>100</c:v>
                </c:pt>
                <c:pt idx="3">
                  <c:v>100</c:v>
                </c:pt>
                <c:pt idx="4">
                  <c:v>100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one"/>
        <c:axId val="34742272"/>
        <c:axId val="34743808"/>
        <c:axId val="0"/>
      </c:bar3DChart>
      <c:catAx>
        <c:axId val="34742272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34743808"/>
        <c:crosses val="autoZero"/>
        <c:auto val="1"/>
        <c:lblAlgn val="ctr"/>
        <c:lblOffset val="100"/>
        <c:noMultiLvlLbl val="0"/>
      </c:catAx>
      <c:valAx>
        <c:axId val="34743808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400" b="1"/>
            </a:pPr>
            <a:endParaRPr lang="ru-RU"/>
          </a:p>
        </c:txPr>
        <c:crossAx val="34742272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1600" b="1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800"/>
            </a:pPr>
            <a:r>
              <a:rPr lang="ru-RU" sz="2800" dirty="0" smtClean="0"/>
              <a:t>Мониторинг качества знаний  по черчению</a:t>
            </a:r>
          </a:p>
          <a:p>
            <a:pPr>
              <a:defRPr sz="2800"/>
            </a:pPr>
            <a:r>
              <a:rPr lang="ru-RU" sz="2800" dirty="0" smtClean="0"/>
              <a:t> за</a:t>
            </a:r>
            <a:r>
              <a:rPr lang="ru-RU" sz="2800" baseline="0" dirty="0" smtClean="0"/>
              <a:t> </a:t>
            </a:r>
            <a:r>
              <a:rPr lang="ru-RU" sz="2800" dirty="0" smtClean="0"/>
              <a:t>2012 </a:t>
            </a:r>
            <a:r>
              <a:rPr lang="ru-RU" sz="2800" dirty="0"/>
              <a:t>- 2013 учебный год</a:t>
            </a:r>
          </a:p>
        </c:rich>
      </c:tx>
      <c:layout/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Лист1!$D$18</c:f>
              <c:strCache>
                <c:ptCount val="1"/>
                <c:pt idx="0">
                  <c:v>Калкин Ж Н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1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2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3"/>
            <c:invertIfNegative val="0"/>
            <c:bubble3D val="0"/>
            <c:spPr>
              <a:solidFill>
                <a:srgbClr val="FF0000"/>
              </a:solidFill>
            </c:spPr>
          </c:dPt>
          <c:dPt>
            <c:idx val="4"/>
            <c:invertIfNegative val="0"/>
            <c:bubble3D val="0"/>
            <c:spPr>
              <a:solidFill>
                <a:srgbClr val="FF0000"/>
              </a:solidFill>
            </c:spPr>
          </c:dPt>
          <c:dLbls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Лист1!$E$15:$I$15</c:f>
              <c:strCache>
                <c:ptCount val="5"/>
                <c:pt idx="0">
                  <c:v>I ч</c:v>
                </c:pt>
                <c:pt idx="1">
                  <c:v>II ч</c:v>
                </c:pt>
                <c:pt idx="2">
                  <c:v>III ч</c:v>
                </c:pt>
                <c:pt idx="3">
                  <c:v>IV ч</c:v>
                </c:pt>
                <c:pt idx="4">
                  <c:v>год</c:v>
                </c:pt>
              </c:strCache>
            </c:strRef>
          </c:cat>
          <c:val>
            <c:numRef>
              <c:f>Лист1!$E$18:$I$18</c:f>
              <c:numCache>
                <c:formatCode>General</c:formatCode>
                <c:ptCount val="5"/>
                <c:pt idx="0">
                  <c:v>78</c:v>
                </c:pt>
                <c:pt idx="1">
                  <c:v>78</c:v>
                </c:pt>
                <c:pt idx="2">
                  <c:v>75</c:v>
                </c:pt>
                <c:pt idx="3">
                  <c:v>81</c:v>
                </c:pt>
                <c:pt idx="4">
                  <c:v>81</c:v>
                </c:pt>
              </c:numCache>
            </c:numRef>
          </c:val>
        </c:ser>
        <c:ser>
          <c:idx val="1"/>
          <c:order val="1"/>
          <c:tx>
            <c:strRef>
              <c:f>Лист1!$D$19</c:f>
              <c:strCache>
                <c:ptCount val="1"/>
                <c:pt idx="0">
                  <c:v>Мор Е С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6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Лист1!$E$15:$I$15</c:f>
              <c:strCache>
                <c:ptCount val="5"/>
                <c:pt idx="0">
                  <c:v>I ч</c:v>
                </c:pt>
                <c:pt idx="1">
                  <c:v>II ч</c:v>
                </c:pt>
                <c:pt idx="2">
                  <c:v>III ч</c:v>
                </c:pt>
                <c:pt idx="3">
                  <c:v>IV ч</c:v>
                </c:pt>
                <c:pt idx="4">
                  <c:v>год</c:v>
                </c:pt>
              </c:strCache>
            </c:strRef>
          </c:cat>
          <c:val>
            <c:numRef>
              <c:f>Лист1!$E$19:$I$19</c:f>
              <c:numCache>
                <c:formatCode>General</c:formatCode>
                <c:ptCount val="5"/>
                <c:pt idx="0">
                  <c:v>55</c:v>
                </c:pt>
                <c:pt idx="1">
                  <c:v>52</c:v>
                </c:pt>
                <c:pt idx="2">
                  <c:v>46</c:v>
                </c:pt>
                <c:pt idx="3">
                  <c:v>61</c:v>
                </c:pt>
                <c:pt idx="4">
                  <c:v>60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one"/>
        <c:axId val="35231616"/>
        <c:axId val="35233152"/>
        <c:axId val="0"/>
      </c:bar3DChart>
      <c:catAx>
        <c:axId val="35231616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sz="1800" b="1"/>
            </a:pPr>
            <a:endParaRPr lang="ru-RU"/>
          </a:p>
        </c:txPr>
        <c:crossAx val="35233152"/>
        <c:crosses val="autoZero"/>
        <c:auto val="1"/>
        <c:lblAlgn val="ctr"/>
        <c:lblOffset val="100"/>
        <c:noMultiLvlLbl val="0"/>
      </c:catAx>
      <c:valAx>
        <c:axId val="35233152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400"/>
            </a:pPr>
            <a:endParaRPr lang="ru-RU"/>
          </a:p>
        </c:txPr>
        <c:crossAx val="35231616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2400" b="1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/>
            </a:pPr>
            <a:r>
              <a:rPr lang="ru-RU" sz="2800" dirty="0" smtClean="0"/>
              <a:t>Мониторинг качества знаний по ИЗО</a:t>
            </a:r>
            <a:r>
              <a:rPr lang="ru-RU" sz="2800" baseline="0" dirty="0" smtClean="0"/>
              <a:t>                                за 2012 – 2013 учебный  год </a:t>
            </a:r>
            <a:endParaRPr lang="ru-RU" sz="2800" dirty="0"/>
          </a:p>
        </c:rich>
      </c:tx>
      <c:layout/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Лист1!$D$16</c:f>
              <c:strCache>
                <c:ptCount val="1"/>
                <c:pt idx="0">
                  <c:v>Калкин Ж Н</c:v>
                </c:pt>
              </c:strCache>
            </c:strRef>
          </c:tx>
          <c:spPr>
            <a:solidFill>
              <a:srgbClr val="FF0000"/>
            </a:solidFill>
            <a:ln>
              <a:solidFill>
                <a:srgbClr val="FF0000"/>
              </a:solidFill>
            </a:ln>
          </c:spPr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Лист1!$E$15:$I$15</c:f>
              <c:strCache>
                <c:ptCount val="5"/>
                <c:pt idx="0">
                  <c:v>I ч</c:v>
                </c:pt>
                <c:pt idx="1">
                  <c:v>II ч</c:v>
                </c:pt>
                <c:pt idx="2">
                  <c:v>III ч</c:v>
                </c:pt>
                <c:pt idx="3">
                  <c:v>IV ч</c:v>
                </c:pt>
                <c:pt idx="4">
                  <c:v>год</c:v>
                </c:pt>
              </c:strCache>
            </c:strRef>
          </c:cat>
          <c:val>
            <c:numRef>
              <c:f>Лист1!$E$16:$I$16</c:f>
              <c:numCache>
                <c:formatCode>General</c:formatCode>
                <c:ptCount val="5"/>
                <c:pt idx="1">
                  <c:v>100</c:v>
                </c:pt>
                <c:pt idx="3">
                  <c:v>100</c:v>
                </c:pt>
                <c:pt idx="4">
                  <c:v>100</c:v>
                </c:pt>
              </c:numCache>
            </c:numRef>
          </c:val>
        </c:ser>
        <c:ser>
          <c:idx val="1"/>
          <c:order val="1"/>
          <c:tx>
            <c:strRef>
              <c:f>Лист1!$D$17</c:f>
              <c:strCache>
                <c:ptCount val="1"/>
                <c:pt idx="0">
                  <c:v>Мор Е С</c:v>
                </c:pt>
              </c:strCache>
            </c:strRef>
          </c:tx>
          <c:invertIfNegative val="0"/>
          <c:dLbls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Лист1!$E$15:$I$15</c:f>
              <c:strCache>
                <c:ptCount val="5"/>
                <c:pt idx="0">
                  <c:v>I ч</c:v>
                </c:pt>
                <c:pt idx="1">
                  <c:v>II ч</c:v>
                </c:pt>
                <c:pt idx="2">
                  <c:v>III ч</c:v>
                </c:pt>
                <c:pt idx="3">
                  <c:v>IV ч</c:v>
                </c:pt>
                <c:pt idx="4">
                  <c:v>год</c:v>
                </c:pt>
              </c:strCache>
            </c:strRef>
          </c:cat>
          <c:val>
            <c:numRef>
              <c:f>Лист1!$E$17:$I$17</c:f>
              <c:numCache>
                <c:formatCode>General</c:formatCode>
                <c:ptCount val="5"/>
                <c:pt idx="1">
                  <c:v>91</c:v>
                </c:pt>
                <c:pt idx="3">
                  <c:v>93</c:v>
                </c:pt>
                <c:pt idx="4">
                  <c:v>92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one"/>
        <c:axId val="39372672"/>
        <c:axId val="39374208"/>
        <c:axId val="0"/>
      </c:bar3DChart>
      <c:catAx>
        <c:axId val="39372672"/>
        <c:scaling>
          <c:orientation val="minMax"/>
        </c:scaling>
        <c:delete val="0"/>
        <c:axPos val="b"/>
        <c:majorTickMark val="none"/>
        <c:minorTickMark val="none"/>
        <c:tickLblPos val="nextTo"/>
        <c:crossAx val="39374208"/>
        <c:crosses val="autoZero"/>
        <c:auto val="1"/>
        <c:lblAlgn val="ctr"/>
        <c:lblOffset val="100"/>
        <c:noMultiLvlLbl val="0"/>
      </c:catAx>
      <c:valAx>
        <c:axId val="39374208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crossAx val="39372672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 sz="2400" b="1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 sz="2400"/>
            </a:pPr>
            <a:r>
              <a:rPr lang="ru-RU" sz="2800" dirty="0" smtClean="0"/>
              <a:t>Мониторинг качества знаний по технологии</a:t>
            </a:r>
            <a:r>
              <a:rPr lang="ru-RU" sz="2800" baseline="0" dirty="0" smtClean="0"/>
              <a:t> за   </a:t>
            </a:r>
            <a:r>
              <a:rPr lang="ru-RU" sz="2800" baseline="0" dirty="0"/>
              <a:t>2012 2013 учебный год</a:t>
            </a:r>
            <a:endParaRPr lang="ru-RU" sz="2800" dirty="0"/>
          </a:p>
        </c:rich>
      </c:tx>
      <c:layout/>
      <c:overlay val="0"/>
    </c:title>
    <c:autoTitleDeleted val="0"/>
    <c:view3D>
      <c:rotX val="15"/>
      <c:rotY val="2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Лист1!$K$6</c:f>
              <c:strCache>
                <c:ptCount val="1"/>
                <c:pt idx="0">
                  <c:v>Ошанова С К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dLbls>
            <c:dLbl>
              <c:idx val="0"/>
              <c:layout/>
              <c:showLegendKey val="0"/>
              <c:showVal val="1"/>
              <c:showCatName val="0"/>
              <c:showSerName val="0"/>
              <c:showPercent val="0"/>
              <c:showBubbleSize val="0"/>
            </c:dLbl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Лист1!$L$5:$P$5</c:f>
              <c:strCache>
                <c:ptCount val="5"/>
                <c:pt idx="0">
                  <c:v>I ч</c:v>
                </c:pt>
                <c:pt idx="1">
                  <c:v>II ч</c:v>
                </c:pt>
                <c:pt idx="2">
                  <c:v>III ч</c:v>
                </c:pt>
                <c:pt idx="3">
                  <c:v>IV ч</c:v>
                </c:pt>
                <c:pt idx="4">
                  <c:v>год</c:v>
                </c:pt>
              </c:strCache>
            </c:strRef>
          </c:cat>
          <c:val>
            <c:numRef>
              <c:f>Лист1!$L$6:$P$6</c:f>
              <c:numCache>
                <c:formatCode>General</c:formatCode>
                <c:ptCount val="5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99</c:v>
                </c:pt>
                <c:pt idx="4">
                  <c:v>100</c:v>
                </c:pt>
              </c:numCache>
            </c:numRef>
          </c:val>
        </c:ser>
        <c:ser>
          <c:idx val="1"/>
          <c:order val="1"/>
          <c:tx>
            <c:strRef>
              <c:f>Лист1!$K$7</c:f>
              <c:strCache>
                <c:ptCount val="1"/>
                <c:pt idx="0">
                  <c:v>Красова Р А</c:v>
                </c:pt>
              </c:strCache>
            </c:strRef>
          </c:tx>
          <c:invertIfNegative val="0"/>
          <c:dLbls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Лист1!$L$5:$P$5</c:f>
              <c:strCache>
                <c:ptCount val="5"/>
                <c:pt idx="0">
                  <c:v>I ч</c:v>
                </c:pt>
                <c:pt idx="1">
                  <c:v>II ч</c:v>
                </c:pt>
                <c:pt idx="2">
                  <c:v>III ч</c:v>
                </c:pt>
                <c:pt idx="3">
                  <c:v>IV ч</c:v>
                </c:pt>
                <c:pt idx="4">
                  <c:v>год</c:v>
                </c:pt>
              </c:strCache>
            </c:strRef>
          </c:cat>
          <c:val>
            <c:numRef>
              <c:f>Лист1!$L$7:$P$7</c:f>
              <c:numCache>
                <c:formatCode>General</c:formatCode>
                <c:ptCount val="5"/>
                <c:pt idx="0">
                  <c:v>98</c:v>
                </c:pt>
                <c:pt idx="1">
                  <c:v>86</c:v>
                </c:pt>
                <c:pt idx="2">
                  <c:v>87</c:v>
                </c:pt>
                <c:pt idx="3">
                  <c:v>96</c:v>
                </c:pt>
                <c:pt idx="4">
                  <c:v>96</c:v>
                </c:pt>
              </c:numCache>
            </c:numRef>
          </c:val>
        </c:ser>
        <c:ser>
          <c:idx val="2"/>
          <c:order val="2"/>
          <c:tx>
            <c:strRef>
              <c:f>Лист1!$K$8</c:f>
              <c:strCache>
                <c:ptCount val="1"/>
                <c:pt idx="0">
                  <c:v>Калкин Ж Н</c:v>
                </c:pt>
              </c:strCache>
            </c:strRef>
          </c:tx>
          <c:spPr>
            <a:solidFill>
              <a:schemeClr val="accent5">
                <a:lumMod val="50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Лист1!$L$5:$P$5</c:f>
              <c:strCache>
                <c:ptCount val="5"/>
                <c:pt idx="0">
                  <c:v>I ч</c:v>
                </c:pt>
                <c:pt idx="1">
                  <c:v>II ч</c:v>
                </c:pt>
                <c:pt idx="2">
                  <c:v>III ч</c:v>
                </c:pt>
                <c:pt idx="3">
                  <c:v>IV ч</c:v>
                </c:pt>
                <c:pt idx="4">
                  <c:v>год</c:v>
                </c:pt>
              </c:strCache>
            </c:strRef>
          </c:cat>
          <c:val>
            <c:numRef>
              <c:f>Лист1!$L$8:$P$8</c:f>
              <c:numCache>
                <c:formatCode>General</c:formatCode>
                <c:ptCount val="5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  <c:pt idx="4">
                  <c:v>100</c:v>
                </c:pt>
              </c:numCache>
            </c:numRef>
          </c:val>
        </c:ser>
        <c:ser>
          <c:idx val="3"/>
          <c:order val="3"/>
          <c:tx>
            <c:strRef>
              <c:f>Лист1!$K$9</c:f>
              <c:strCache>
                <c:ptCount val="1"/>
                <c:pt idx="0">
                  <c:v>Черненко В Ф</c:v>
                </c:pt>
              </c:strCache>
            </c:strRef>
          </c:tx>
          <c:spPr>
            <a:solidFill>
              <a:schemeClr val="accent6">
                <a:lumMod val="50000"/>
              </a:schemeClr>
            </a:solidFill>
          </c:spPr>
          <c:invertIfNegative val="0"/>
          <c:dLbls>
            <c:txPr>
              <a:bodyPr/>
              <a:lstStyle/>
              <a:p>
                <a:pPr>
                  <a:defRPr sz="14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Лист1!$L$5:$P$5</c:f>
              <c:strCache>
                <c:ptCount val="5"/>
                <c:pt idx="0">
                  <c:v>I ч</c:v>
                </c:pt>
                <c:pt idx="1">
                  <c:v>II ч</c:v>
                </c:pt>
                <c:pt idx="2">
                  <c:v>III ч</c:v>
                </c:pt>
                <c:pt idx="3">
                  <c:v>IV ч</c:v>
                </c:pt>
                <c:pt idx="4">
                  <c:v>год</c:v>
                </c:pt>
              </c:strCache>
            </c:strRef>
          </c:cat>
          <c:val>
            <c:numRef>
              <c:f>Лист1!$L$9:$P$9</c:f>
              <c:numCache>
                <c:formatCode>General</c:formatCode>
                <c:ptCount val="5"/>
                <c:pt idx="0">
                  <c:v>73</c:v>
                </c:pt>
                <c:pt idx="1">
                  <c:v>94</c:v>
                </c:pt>
                <c:pt idx="2">
                  <c:v>89</c:v>
                </c:pt>
                <c:pt idx="3">
                  <c:v>72</c:v>
                </c:pt>
                <c:pt idx="4">
                  <c:v>89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shape val="cone"/>
        <c:axId val="39465344"/>
        <c:axId val="39466880"/>
        <c:axId val="0"/>
      </c:bar3DChart>
      <c:catAx>
        <c:axId val="39465344"/>
        <c:scaling>
          <c:orientation val="minMax"/>
        </c:scaling>
        <c:delete val="0"/>
        <c:axPos val="b"/>
        <c:majorTickMark val="none"/>
        <c:minorTickMark val="none"/>
        <c:tickLblPos val="nextTo"/>
        <c:crossAx val="39466880"/>
        <c:crosses val="autoZero"/>
        <c:auto val="1"/>
        <c:lblAlgn val="ctr"/>
        <c:lblOffset val="100"/>
        <c:noMultiLvlLbl val="0"/>
      </c:catAx>
      <c:valAx>
        <c:axId val="39466880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/>
          <a:lstStyle/>
          <a:p>
            <a:pPr>
              <a:defRPr sz="1600" b="1"/>
            </a:pPr>
            <a:endParaRPr lang="ru-RU"/>
          </a:p>
        </c:txPr>
        <c:crossAx val="39465344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sz="1800" b="1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D67D9-17D1-4399-9744-9BC996340DE1}" type="datetimeFigureOut">
              <a:rPr lang="ru-RU" smtClean="0"/>
              <a:t>27.05.2013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910ED-70D6-4A6F-8BE8-5EB75F54380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D67D9-17D1-4399-9744-9BC996340DE1}" type="datetimeFigureOut">
              <a:rPr lang="ru-RU" smtClean="0"/>
              <a:t>27.05.2013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910ED-70D6-4A6F-8BE8-5EB75F54380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D67D9-17D1-4399-9744-9BC996340DE1}" type="datetimeFigureOut">
              <a:rPr lang="ru-RU" smtClean="0"/>
              <a:t>27.05.2013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910ED-70D6-4A6F-8BE8-5EB75F54380F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D67D9-17D1-4399-9744-9BC996340DE1}" type="datetimeFigureOut">
              <a:rPr lang="ru-RU" smtClean="0"/>
              <a:t>27.05.2013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910ED-70D6-4A6F-8BE8-5EB75F54380F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D67D9-17D1-4399-9744-9BC996340DE1}" type="datetimeFigureOut">
              <a:rPr lang="ru-RU" smtClean="0"/>
              <a:t>27.05.2013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910ED-70D6-4A6F-8BE8-5EB75F54380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D67D9-17D1-4399-9744-9BC996340DE1}" type="datetimeFigureOut">
              <a:rPr lang="ru-RU" smtClean="0"/>
              <a:t>27.05.2013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910ED-70D6-4A6F-8BE8-5EB75F54380F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D67D9-17D1-4399-9744-9BC996340DE1}" type="datetimeFigureOut">
              <a:rPr lang="ru-RU" smtClean="0"/>
              <a:t>27.05.2013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910ED-70D6-4A6F-8BE8-5EB75F54380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D67D9-17D1-4399-9744-9BC996340DE1}" type="datetimeFigureOut">
              <a:rPr lang="ru-RU" smtClean="0"/>
              <a:t>27.05.2013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910ED-70D6-4A6F-8BE8-5EB75F54380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D67D9-17D1-4399-9744-9BC996340DE1}" type="datetimeFigureOut">
              <a:rPr lang="ru-RU" smtClean="0"/>
              <a:t>27.05.2013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910ED-70D6-4A6F-8BE8-5EB75F54380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D67D9-17D1-4399-9744-9BC996340DE1}" type="datetimeFigureOut">
              <a:rPr lang="ru-RU" smtClean="0"/>
              <a:t>27.05.2013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910ED-70D6-4A6F-8BE8-5EB75F54380F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4D67D9-17D1-4399-9744-9BC996340DE1}" type="datetimeFigureOut">
              <a:rPr lang="ru-RU" smtClean="0"/>
              <a:t>27.05.2013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3910ED-70D6-4A6F-8BE8-5EB75F54380F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604D67D9-17D1-4399-9744-9BC996340DE1}" type="datetimeFigureOut">
              <a:rPr lang="ru-RU" smtClean="0"/>
              <a:t>27.05.2013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6F3910ED-70D6-4A6F-8BE8-5EB75F54380F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980728"/>
            <a:ext cx="7704856" cy="1289111"/>
          </a:xfrm>
        </p:spPr>
        <p:txBody>
          <a:bodyPr>
            <a:noAutofit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/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b="1" dirty="0" smtClean="0">
                <a:solidFill>
                  <a:schemeClr val="tx1"/>
                </a:solidFill>
              </a:rPr>
              <a:t>Отчет </a:t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b="1" dirty="0" smtClean="0">
                <a:solidFill>
                  <a:schemeClr val="tx1"/>
                </a:solidFill>
              </a:rPr>
              <a:t>МО эстетического цикла</a:t>
            </a:r>
            <a:br>
              <a:rPr lang="ru-RU" b="1" dirty="0" smtClean="0">
                <a:solidFill>
                  <a:schemeClr val="tx1"/>
                </a:solidFill>
              </a:rPr>
            </a:br>
            <a:r>
              <a:rPr lang="ru-RU" b="1" dirty="0" smtClean="0">
                <a:solidFill>
                  <a:schemeClr val="tx1"/>
                </a:solidFill>
              </a:rPr>
              <a:t> за 2012-2013 учебный год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2276872"/>
            <a:ext cx="8856984" cy="4464496"/>
          </a:xfrm>
        </p:spPr>
        <p:txBody>
          <a:bodyPr>
            <a:noAutofit/>
          </a:bodyPr>
          <a:lstStyle/>
          <a:p>
            <a:pPr algn="l"/>
            <a:r>
              <a:rPr lang="ru-RU" sz="3600" b="1" dirty="0" smtClean="0">
                <a:solidFill>
                  <a:schemeClr val="tx1"/>
                </a:solidFill>
              </a:rPr>
              <a:t>Тема</a:t>
            </a:r>
            <a:r>
              <a:rPr lang="ru-RU" sz="3600" dirty="0" smtClean="0">
                <a:solidFill>
                  <a:schemeClr val="tx1"/>
                </a:solidFill>
              </a:rPr>
              <a:t> : Методические механизмы формирования устойчивой мотивации на уроках.</a:t>
            </a:r>
          </a:p>
          <a:p>
            <a:pPr algn="l"/>
            <a:r>
              <a:rPr lang="ru-RU" sz="3600" b="1" dirty="0" smtClean="0">
                <a:solidFill>
                  <a:schemeClr val="tx1"/>
                </a:solidFill>
              </a:rPr>
              <a:t>Цели и задачи</a:t>
            </a:r>
            <a:r>
              <a:rPr lang="ru-RU" sz="3600" dirty="0" smtClean="0">
                <a:solidFill>
                  <a:schemeClr val="tx1"/>
                </a:solidFill>
              </a:rPr>
              <a:t>: Воспитать и развивать творческие способности эстетического направления, мотивацию учащихся на уроках ИЗО, музыки, черчения и технологии.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3733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764704"/>
            <a:ext cx="7408333" cy="5361459"/>
          </a:xfrm>
        </p:spPr>
        <p:txBody>
          <a:bodyPr>
            <a:normAutofit/>
          </a:bodyPr>
          <a:lstStyle/>
          <a:p>
            <a:pPr algn="ctr"/>
            <a:r>
              <a:rPr lang="ru-RU" sz="6000" dirty="0" smtClean="0">
                <a:solidFill>
                  <a:schemeClr val="tx1"/>
                </a:solidFill>
              </a:rPr>
              <a:t>Обсуждение и утверждение плана  декады мероприятий по предметам  </a:t>
            </a:r>
            <a:endParaRPr lang="ru-RU" sz="6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4848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2060848"/>
            <a:ext cx="7408333" cy="406531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368152"/>
          </a:xfrm>
        </p:spPr>
        <p:txBody>
          <a:bodyPr>
            <a:noAutofit/>
          </a:bodyPr>
          <a:lstStyle/>
          <a:p>
            <a:r>
              <a:rPr lang="ru-RU" sz="2400" b="1" dirty="0" err="1">
                <a:solidFill>
                  <a:schemeClr val="tx1"/>
                </a:solidFill>
              </a:rPr>
              <a:t>Красова</a:t>
            </a:r>
            <a:r>
              <a:rPr lang="ru-RU" sz="2400" b="1" dirty="0">
                <a:solidFill>
                  <a:schemeClr val="tx1"/>
                </a:solidFill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</a:rPr>
              <a:t>Раиса</a:t>
            </a:r>
            <a:r>
              <a:rPr lang="ru-RU" sz="2400" b="1" dirty="0">
                <a:solidFill>
                  <a:schemeClr val="tx1"/>
                </a:solidFill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</a:rPr>
              <a:t>Анатольевна,  </a:t>
            </a:r>
            <a:r>
              <a:rPr lang="ru-RU" sz="2400" b="1" dirty="0">
                <a:solidFill>
                  <a:schemeClr val="tx1"/>
                </a:solidFill>
              </a:rPr>
              <a:t>Сычёва</a:t>
            </a:r>
            <a:br>
              <a:rPr lang="ru-RU" sz="2400" b="1" dirty="0">
                <a:solidFill>
                  <a:schemeClr val="tx1"/>
                </a:solidFill>
              </a:rPr>
            </a:br>
            <a:r>
              <a:rPr lang="ru-RU" sz="2400" b="1" dirty="0">
                <a:solidFill>
                  <a:schemeClr val="tx1"/>
                </a:solidFill>
              </a:rPr>
              <a:t>Валентина </a:t>
            </a:r>
            <a:r>
              <a:rPr lang="ru-RU" sz="2400" b="1" dirty="0" smtClean="0">
                <a:solidFill>
                  <a:schemeClr val="tx1"/>
                </a:solidFill>
              </a:rPr>
              <a:t>Михайловна</a:t>
            </a:r>
            <a:r>
              <a:rPr lang="kk-KZ" sz="2400" b="1" dirty="0">
                <a:solidFill>
                  <a:schemeClr val="tx1"/>
                </a:solidFill>
              </a:rPr>
              <a:t> «Процесс создания </a:t>
            </a:r>
            <a:r>
              <a:rPr lang="kk-KZ" sz="2400" b="1" dirty="0" smtClean="0">
                <a:solidFill>
                  <a:schemeClr val="tx1"/>
                </a:solidFill>
              </a:rPr>
              <a:t>проекта (разработка </a:t>
            </a:r>
            <a:r>
              <a:rPr lang="kk-KZ" sz="2400" b="1" dirty="0">
                <a:solidFill>
                  <a:schemeClr val="tx1"/>
                </a:solidFill>
              </a:rPr>
              <a:t>эскиза изделия</a:t>
            </a:r>
            <a:r>
              <a:rPr lang="kk-KZ" sz="2400" b="1" dirty="0" smtClean="0">
                <a:solidFill>
                  <a:schemeClr val="tx1"/>
                </a:solidFill>
              </a:rPr>
              <a:t>)»</a:t>
            </a:r>
            <a:r>
              <a:rPr lang="kk-KZ" sz="2400" b="1" dirty="0">
                <a:solidFill>
                  <a:schemeClr val="tx1"/>
                </a:solidFill>
              </a:rPr>
              <a:t> 18.02.2012 г</a:t>
            </a:r>
            <a:r>
              <a:rPr lang="ru-RU" sz="2400" b="1" dirty="0">
                <a:solidFill>
                  <a:schemeClr val="tx1"/>
                </a:solidFill>
              </a:rPr>
              <a:t/>
            </a:r>
            <a:br>
              <a:rPr lang="ru-RU" sz="2400" b="1" dirty="0">
                <a:solidFill>
                  <a:schemeClr val="tx1"/>
                </a:solidFill>
              </a:rPr>
            </a:br>
            <a:r>
              <a:rPr lang="kk-KZ" sz="2400" b="1" dirty="0">
                <a:solidFill>
                  <a:schemeClr val="tx1"/>
                </a:solidFill>
              </a:rPr>
              <a:t>Технология, </a:t>
            </a:r>
            <a:r>
              <a:rPr lang="kk-KZ" sz="2400" b="1" dirty="0" smtClean="0">
                <a:solidFill>
                  <a:schemeClr val="tx1"/>
                </a:solidFill>
              </a:rPr>
              <a:t>информатика</a:t>
            </a:r>
            <a:r>
              <a:rPr lang="ru-RU" sz="2400" b="1" dirty="0" smtClean="0">
                <a:solidFill>
                  <a:schemeClr val="tx1"/>
                </a:solidFill>
              </a:rPr>
              <a:t> </a:t>
            </a:r>
            <a:r>
              <a:rPr lang="kk-KZ" sz="2400" b="1" dirty="0" smtClean="0">
                <a:solidFill>
                  <a:schemeClr val="tx1"/>
                </a:solidFill>
              </a:rPr>
              <a:t>8 </a:t>
            </a:r>
            <a:r>
              <a:rPr lang="kk-KZ" sz="2400" b="1" dirty="0">
                <a:solidFill>
                  <a:schemeClr val="tx1"/>
                </a:solidFill>
              </a:rPr>
              <a:t>«Б»класс</a:t>
            </a:r>
            <a:r>
              <a:rPr lang="ru-RU" sz="2400" b="1" dirty="0">
                <a:solidFill>
                  <a:schemeClr val="tx1"/>
                </a:solidFill>
              </a:rPr>
              <a:t/>
            </a:r>
            <a:br>
              <a:rPr lang="ru-RU" sz="2400" b="1" dirty="0">
                <a:solidFill>
                  <a:schemeClr val="tx1"/>
                </a:solidFill>
              </a:rPr>
            </a:br>
            <a:endParaRPr lang="ru-RU" sz="2400" b="1" dirty="0">
              <a:solidFill>
                <a:schemeClr val="tx1"/>
              </a:solidFill>
            </a:endParaRPr>
          </a:p>
        </p:txBody>
      </p:sp>
      <p:pic>
        <p:nvPicPr>
          <p:cNvPr id="4098" name="Picture 2" descr="F:\отчет\технология ивт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988840"/>
            <a:ext cx="7488832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3397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908720"/>
            <a:ext cx="7408333" cy="5217443"/>
          </a:xfrm>
        </p:spPr>
        <p:txBody>
          <a:bodyPr/>
          <a:lstStyle/>
          <a:p>
            <a:pPr marL="0" indent="0">
              <a:buNone/>
            </a:pPr>
            <a:r>
              <a:rPr lang="ru-RU" sz="3600" dirty="0" err="1">
                <a:solidFill>
                  <a:schemeClr val="tx1"/>
                </a:solidFill>
              </a:rPr>
              <a:t>Калкин</a:t>
            </a:r>
            <a:r>
              <a:rPr lang="ru-RU" sz="3600" dirty="0">
                <a:solidFill>
                  <a:schemeClr val="tx1"/>
                </a:solidFill>
              </a:rPr>
              <a:t> </a:t>
            </a:r>
            <a:r>
              <a:rPr lang="ru-RU" sz="3600" dirty="0" smtClean="0">
                <a:solidFill>
                  <a:schemeClr val="tx1"/>
                </a:solidFill>
              </a:rPr>
              <a:t> </a:t>
            </a:r>
            <a:r>
              <a:rPr lang="ru-RU" sz="3600" dirty="0" err="1" smtClean="0">
                <a:solidFill>
                  <a:schemeClr val="tx1"/>
                </a:solidFill>
              </a:rPr>
              <a:t>Жанболат</a:t>
            </a:r>
            <a:r>
              <a:rPr lang="ru-RU" sz="3600" dirty="0" smtClean="0">
                <a:solidFill>
                  <a:schemeClr val="tx1"/>
                </a:solidFill>
              </a:rPr>
              <a:t>  </a:t>
            </a:r>
            <a:r>
              <a:rPr lang="ru-RU" sz="3600" dirty="0" err="1" smtClean="0">
                <a:solidFill>
                  <a:schemeClr val="tx1"/>
                </a:solidFill>
              </a:rPr>
              <a:t>Ноянович</a:t>
            </a:r>
            <a:r>
              <a:rPr lang="ru-RU" sz="3600" dirty="0" smtClean="0">
                <a:solidFill>
                  <a:schemeClr val="tx1"/>
                </a:solidFill>
              </a:rPr>
              <a:t>  </a:t>
            </a:r>
            <a:r>
              <a:rPr lang="kk-KZ" sz="3600" dirty="0" smtClean="0">
                <a:solidFill>
                  <a:schemeClr val="tx1"/>
                </a:solidFill>
              </a:rPr>
              <a:t>«</a:t>
            </a:r>
            <a:r>
              <a:rPr lang="kk-KZ" sz="3600" dirty="0">
                <a:solidFill>
                  <a:schemeClr val="tx1"/>
                </a:solidFill>
              </a:rPr>
              <a:t>Чтение сборочного чертежа</a:t>
            </a:r>
            <a:r>
              <a:rPr lang="kk-KZ" sz="3600" dirty="0" smtClean="0">
                <a:solidFill>
                  <a:schemeClr val="tx1"/>
                </a:solidFill>
              </a:rPr>
              <a:t>» </a:t>
            </a:r>
            <a:r>
              <a:rPr lang="kk-KZ" sz="3600" dirty="0">
                <a:solidFill>
                  <a:schemeClr val="tx1"/>
                </a:solidFill>
              </a:rPr>
              <a:t>18.04.2013 </a:t>
            </a:r>
            <a:r>
              <a:rPr lang="kk-KZ" sz="3600" dirty="0" smtClean="0">
                <a:solidFill>
                  <a:schemeClr val="tx1"/>
                </a:solidFill>
              </a:rPr>
              <a:t>г</a:t>
            </a:r>
            <a:r>
              <a:rPr lang="ru-RU" sz="3600" dirty="0">
                <a:solidFill>
                  <a:schemeClr val="tx1"/>
                </a:solidFill>
              </a:rPr>
              <a:t> </a:t>
            </a:r>
            <a:r>
              <a:rPr lang="ru-RU" sz="3600" dirty="0" smtClean="0">
                <a:solidFill>
                  <a:schemeClr val="tx1"/>
                </a:solidFill>
              </a:rPr>
              <a:t> </a:t>
            </a:r>
            <a:r>
              <a:rPr lang="kk-KZ" sz="3600" dirty="0" smtClean="0">
                <a:solidFill>
                  <a:schemeClr val="tx1"/>
                </a:solidFill>
              </a:rPr>
              <a:t>Черчение </a:t>
            </a:r>
            <a:r>
              <a:rPr lang="ru-RU" sz="3600" dirty="0">
                <a:solidFill>
                  <a:schemeClr val="tx1"/>
                </a:solidFill>
              </a:rPr>
              <a:t> </a:t>
            </a:r>
            <a:r>
              <a:rPr lang="kk-KZ" sz="3600" dirty="0" smtClean="0">
                <a:solidFill>
                  <a:schemeClr val="tx1"/>
                </a:solidFill>
              </a:rPr>
              <a:t>9 </a:t>
            </a:r>
            <a:r>
              <a:rPr lang="kk-KZ" sz="3600" dirty="0">
                <a:solidFill>
                  <a:schemeClr val="tx1"/>
                </a:solidFill>
              </a:rPr>
              <a:t>«А» </a:t>
            </a:r>
            <a:r>
              <a:rPr lang="kk-KZ" sz="3600" dirty="0" smtClean="0">
                <a:solidFill>
                  <a:schemeClr val="tx1"/>
                </a:solidFill>
              </a:rPr>
              <a:t>класс</a:t>
            </a:r>
          </a:p>
          <a:p>
            <a:pPr marL="0" indent="0">
              <a:buNone/>
            </a:pPr>
            <a:endParaRPr lang="kk-KZ" sz="12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sz="3600" dirty="0" smtClean="0">
                <a:solidFill>
                  <a:schemeClr val="tx1"/>
                </a:solidFill>
              </a:rPr>
              <a:t>Лазарева  Надежда</a:t>
            </a:r>
            <a:r>
              <a:rPr lang="ru-RU" sz="3600" dirty="0">
                <a:solidFill>
                  <a:schemeClr val="tx1"/>
                </a:solidFill>
              </a:rPr>
              <a:t> </a:t>
            </a:r>
            <a:r>
              <a:rPr lang="ru-RU" sz="3600" dirty="0" smtClean="0">
                <a:solidFill>
                  <a:schemeClr val="tx1"/>
                </a:solidFill>
              </a:rPr>
              <a:t> Андреевна   внеклассное </a:t>
            </a:r>
            <a:r>
              <a:rPr lang="ru-RU" sz="3600" dirty="0">
                <a:solidFill>
                  <a:schemeClr val="tx1"/>
                </a:solidFill>
              </a:rPr>
              <a:t>мероприятие: «</a:t>
            </a:r>
            <a:r>
              <a:rPr lang="ru-RU" sz="3600" dirty="0" err="1">
                <a:solidFill>
                  <a:schemeClr val="tx1"/>
                </a:solidFill>
              </a:rPr>
              <a:t>Домисолька</a:t>
            </a:r>
            <a:r>
              <a:rPr lang="ru-RU" sz="3600" dirty="0">
                <a:solidFill>
                  <a:schemeClr val="tx1"/>
                </a:solidFill>
              </a:rPr>
              <a:t>» младший </a:t>
            </a:r>
            <a:r>
              <a:rPr lang="ru-RU" sz="3600" dirty="0" smtClean="0">
                <a:solidFill>
                  <a:schemeClr val="tx1"/>
                </a:solidFill>
              </a:rPr>
              <a:t>блок              </a:t>
            </a:r>
            <a:r>
              <a:rPr lang="kk-KZ" sz="3600" dirty="0">
                <a:solidFill>
                  <a:schemeClr val="tx1"/>
                </a:solidFill>
              </a:rPr>
              <a:t>18 .04.2013 </a:t>
            </a:r>
            <a:r>
              <a:rPr lang="kk-KZ" sz="3600" dirty="0" smtClean="0">
                <a:solidFill>
                  <a:schemeClr val="tx1"/>
                </a:solidFill>
              </a:rPr>
              <a:t>г музыка</a:t>
            </a:r>
            <a:endParaRPr lang="ru-RU" sz="3600" dirty="0">
              <a:solidFill>
                <a:schemeClr val="tx1"/>
              </a:solidFill>
            </a:endParaRP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41702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916832"/>
            <a:ext cx="7408333" cy="420933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tx1"/>
                </a:solidFill>
              </a:rPr>
              <a:t>В этом учебном году наши ученики принимали участие  </a:t>
            </a:r>
            <a:r>
              <a:rPr lang="ru-RU" sz="2400" b="1" dirty="0">
                <a:solidFill>
                  <a:schemeClr val="tx1"/>
                </a:solidFill>
              </a:rPr>
              <a:t>в 4 областной олимпиаде при </a:t>
            </a:r>
            <a:r>
              <a:rPr lang="ru-RU" sz="2400" b="1" dirty="0" err="1">
                <a:solidFill>
                  <a:schemeClr val="tx1"/>
                </a:solidFill>
              </a:rPr>
              <a:t>КарГУ</a:t>
            </a:r>
            <a:r>
              <a:rPr lang="ru-RU" sz="2400" b="1" dirty="0" smtClean="0">
                <a:solidFill>
                  <a:schemeClr val="tx1"/>
                </a:solidFill>
              </a:rPr>
              <a:t> по технологии, учителя </a:t>
            </a:r>
            <a:r>
              <a:rPr lang="ru-RU" sz="2400" b="1" dirty="0" err="1" smtClean="0">
                <a:solidFill>
                  <a:schemeClr val="tx1"/>
                </a:solidFill>
              </a:rPr>
              <a:t>Ошанова</a:t>
            </a:r>
            <a:r>
              <a:rPr lang="ru-RU" sz="2400" b="1" dirty="0" smtClean="0">
                <a:solidFill>
                  <a:schemeClr val="tx1"/>
                </a:solidFill>
              </a:rPr>
              <a:t> С К, Черненко В Ф</a:t>
            </a:r>
            <a:r>
              <a:rPr lang="ru-RU" sz="2400" b="1" dirty="0">
                <a:solidFill>
                  <a:schemeClr val="tx1"/>
                </a:solidFill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</a:rPr>
              <a:t> и Сычева В М, где ученица</a:t>
            </a:r>
            <a:r>
              <a:rPr lang="ru-RU" sz="2400" b="1" dirty="0">
                <a:solidFill>
                  <a:schemeClr val="tx1"/>
                </a:solidFill>
              </a:rPr>
              <a:t> </a:t>
            </a:r>
            <a:r>
              <a:rPr lang="ru-RU" sz="2400" b="1" dirty="0" err="1">
                <a:solidFill>
                  <a:schemeClr val="tx1"/>
                </a:solidFill>
              </a:rPr>
              <a:t>Сейіт</a:t>
            </a:r>
            <a:r>
              <a:rPr lang="ru-RU" sz="2400" b="1" dirty="0">
                <a:solidFill>
                  <a:schemeClr val="tx1"/>
                </a:solidFill>
              </a:rPr>
              <a:t> </a:t>
            </a:r>
            <a:r>
              <a:rPr lang="ru-RU" sz="2400" b="1" dirty="0" smtClean="0">
                <a:solidFill>
                  <a:schemeClr val="tx1"/>
                </a:solidFill>
              </a:rPr>
              <a:t>А  </a:t>
            </a:r>
            <a:r>
              <a:rPr lang="ru-RU" sz="2400" b="1" dirty="0" err="1" smtClean="0">
                <a:solidFill>
                  <a:schemeClr val="tx1"/>
                </a:solidFill>
              </a:rPr>
              <a:t>Ошановой</a:t>
            </a:r>
            <a:r>
              <a:rPr lang="ru-RU" sz="2400" b="1" dirty="0" smtClean="0">
                <a:solidFill>
                  <a:schemeClr val="tx1"/>
                </a:solidFill>
              </a:rPr>
              <a:t> С К  заняла 2 место</a:t>
            </a:r>
            <a:endParaRPr lang="ru-RU" sz="2400" b="1" dirty="0">
              <a:solidFill>
                <a:schemeClr val="tx1"/>
              </a:solidFill>
            </a:endParaRPr>
          </a:p>
        </p:txBody>
      </p:sp>
      <p:pic>
        <p:nvPicPr>
          <p:cNvPr id="5122" name="Picture 2" descr="F:\отчет\516e9641b676c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241" y="1916832"/>
            <a:ext cx="7488832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7824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2852936"/>
            <a:ext cx="7408333" cy="327322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3200" dirty="0" smtClean="0">
                <a:solidFill>
                  <a:schemeClr val="tx1"/>
                </a:solidFill>
              </a:rPr>
              <a:t>Участвовал в  первом </a:t>
            </a:r>
            <a:r>
              <a:rPr lang="ru-RU" sz="3200" dirty="0">
                <a:solidFill>
                  <a:schemeClr val="tx1"/>
                </a:solidFill>
              </a:rPr>
              <a:t>открытом ювелирном конкурсе «</a:t>
            </a:r>
            <a:r>
              <a:rPr lang="ru-RU" sz="3200" dirty="0" err="1">
                <a:solidFill>
                  <a:schemeClr val="tx1"/>
                </a:solidFill>
              </a:rPr>
              <a:t>Вергер</a:t>
            </a:r>
            <a:r>
              <a:rPr lang="ru-RU" sz="3200" dirty="0">
                <a:solidFill>
                  <a:schemeClr val="tx1"/>
                </a:solidFill>
              </a:rPr>
              <a:t> – Караганда 2012</a:t>
            </a:r>
            <a:r>
              <a:rPr lang="ru-RU" sz="3200" dirty="0" smtClean="0">
                <a:solidFill>
                  <a:schemeClr val="tx1"/>
                </a:solidFill>
              </a:rPr>
              <a:t>»</a:t>
            </a:r>
          </a:p>
          <a:p>
            <a:pPr marL="0" indent="0">
              <a:buNone/>
            </a:pPr>
            <a:endParaRPr lang="ru-RU" sz="16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sz="3200" dirty="0">
                <a:solidFill>
                  <a:schemeClr val="tx1"/>
                </a:solidFill>
              </a:rPr>
              <a:t>Участие 3-х учащихся в конкурсе </a:t>
            </a:r>
            <a:r>
              <a:rPr lang="ru-RU" sz="3200" dirty="0" smtClean="0">
                <a:solidFill>
                  <a:schemeClr val="tx1"/>
                </a:solidFill>
              </a:rPr>
              <a:t> по изобразительному </a:t>
            </a:r>
            <a:r>
              <a:rPr lang="ru-RU" sz="3200" dirty="0">
                <a:solidFill>
                  <a:schemeClr val="tx1"/>
                </a:solidFill>
              </a:rPr>
              <a:t>искусству на тему «Энергосберегающий Казахстан»</a:t>
            </a:r>
          </a:p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476672"/>
            <a:ext cx="7992888" cy="2160240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chemeClr val="tx1"/>
                </a:solidFill>
              </a:rPr>
              <a:t>А так же в олимпиаде по черчению учитель </a:t>
            </a:r>
            <a:r>
              <a:rPr lang="ru-RU" sz="3600" dirty="0" err="1" smtClean="0">
                <a:solidFill>
                  <a:schemeClr val="tx1"/>
                </a:solidFill>
              </a:rPr>
              <a:t>Калкин</a:t>
            </a:r>
            <a:r>
              <a:rPr lang="ru-RU" sz="3600" dirty="0" smtClean="0">
                <a:solidFill>
                  <a:schemeClr val="tx1"/>
                </a:solidFill>
              </a:rPr>
              <a:t> Ж.Н.</a:t>
            </a:r>
            <a:r>
              <a:rPr lang="ru-RU" sz="3600" dirty="0">
                <a:solidFill>
                  <a:schemeClr val="tx1"/>
                </a:solidFill>
              </a:rPr>
              <a:t> участие 3 –х учащихся в областной олимпиаде по черчению 24 ноября 2012 г. В Саранском  </a:t>
            </a:r>
            <a:r>
              <a:rPr lang="ru-RU" sz="3600" dirty="0" err="1">
                <a:solidFill>
                  <a:schemeClr val="tx1"/>
                </a:solidFill>
              </a:rPr>
              <a:t>гуманитарно</a:t>
            </a:r>
            <a:r>
              <a:rPr lang="ru-RU" sz="3600" dirty="0">
                <a:solidFill>
                  <a:schemeClr val="tx1"/>
                </a:solidFill>
              </a:rPr>
              <a:t> </a:t>
            </a:r>
            <a:r>
              <a:rPr lang="ru-RU" sz="3600" dirty="0"/>
              <a:t>- </a:t>
            </a:r>
            <a:r>
              <a:rPr lang="ru-RU" dirty="0"/>
              <a:t>техническом колледже</a:t>
            </a:r>
          </a:p>
        </p:txBody>
      </p:sp>
    </p:spTree>
    <p:extLst>
      <p:ext uri="{BB962C8B-B14F-4D97-AF65-F5344CB8AC3E}">
        <p14:creationId xmlns:p14="http://schemas.microsoft.com/office/powerpoint/2010/main" val="1784124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2132856"/>
            <a:ext cx="7408333" cy="3993307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>
                <a:solidFill>
                  <a:schemeClr val="tx1"/>
                </a:solidFill>
              </a:rPr>
              <a:t> </a:t>
            </a:r>
            <a:r>
              <a:rPr lang="ru-RU" sz="3600" b="1" dirty="0">
                <a:solidFill>
                  <a:schemeClr val="tx1"/>
                </a:solidFill>
              </a:rPr>
              <a:t>Участие в 4 областной олимпиаде при </a:t>
            </a:r>
            <a:r>
              <a:rPr lang="ru-RU" sz="3600" b="1" dirty="0" err="1">
                <a:solidFill>
                  <a:schemeClr val="tx1"/>
                </a:solidFill>
              </a:rPr>
              <a:t>КарГУ</a:t>
            </a:r>
            <a:r>
              <a:rPr lang="ru-RU" sz="3600" b="1" dirty="0" smtClean="0">
                <a:solidFill>
                  <a:schemeClr val="tx1"/>
                </a:solidFill>
              </a:rPr>
              <a:t> по Изобразительному искусству преподаватель Мор Е.С.</a:t>
            </a:r>
            <a:endParaRPr lang="ru-RU" sz="3600" b="1" dirty="0">
              <a:solidFill>
                <a:schemeClr val="tx1"/>
              </a:solidFill>
            </a:endParaRPr>
          </a:p>
        </p:txBody>
      </p:sp>
      <p:pic>
        <p:nvPicPr>
          <p:cNvPr id="6146" name="Picture 2" descr="F:\отчет\Клоков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916832"/>
            <a:ext cx="7416824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3921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Участвовали в школьных выставках</a:t>
            </a:r>
            <a:endParaRPr lang="ru-RU" b="1" dirty="0">
              <a:solidFill>
                <a:schemeClr val="tx1"/>
              </a:solidFill>
            </a:endParaRPr>
          </a:p>
        </p:txBody>
      </p:sp>
      <p:pic>
        <p:nvPicPr>
          <p:cNvPr id="7170" name="Picture 2" descr="F:\отчет\5115d9279b74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828800"/>
            <a:ext cx="7488832" cy="42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5079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6567186"/>
              </p:ext>
            </p:extLst>
          </p:nvPr>
        </p:nvGraphicFramePr>
        <p:xfrm>
          <a:off x="-83110" y="389404"/>
          <a:ext cx="9310221" cy="60791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7652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4226597"/>
              </p:ext>
            </p:extLst>
          </p:nvPr>
        </p:nvGraphicFramePr>
        <p:xfrm>
          <a:off x="-83110" y="389404"/>
          <a:ext cx="9310221" cy="60791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190879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3633951"/>
              </p:ext>
            </p:extLst>
          </p:nvPr>
        </p:nvGraphicFramePr>
        <p:xfrm>
          <a:off x="-78441" y="389404"/>
          <a:ext cx="9300882" cy="60791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75208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476672"/>
            <a:ext cx="8640959" cy="5832648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sz="3500" b="1" dirty="0" smtClean="0">
                <a:solidFill>
                  <a:schemeClr val="tx1"/>
                </a:solidFill>
              </a:rPr>
              <a:t>В течении года МО работало по утверждённому плану.</a:t>
            </a:r>
          </a:p>
          <a:p>
            <a:pPr marL="0" indent="0" algn="ctr">
              <a:buNone/>
            </a:pPr>
            <a:r>
              <a:rPr lang="ru-RU" sz="3500" b="1" dirty="0" smtClean="0">
                <a:solidFill>
                  <a:schemeClr val="tx1"/>
                </a:solidFill>
              </a:rPr>
              <a:t>Было  проведено 5 заседаний МО с различной тематикой.</a:t>
            </a:r>
          </a:p>
          <a:p>
            <a:pPr marL="0" indent="0">
              <a:buNone/>
            </a:pPr>
            <a:r>
              <a:rPr lang="ru-RU" sz="3000" b="1" dirty="0" smtClean="0">
                <a:solidFill>
                  <a:schemeClr val="tx1"/>
                </a:solidFill>
              </a:rPr>
              <a:t>Были рассмотрены следующие вопросы:</a:t>
            </a:r>
          </a:p>
          <a:p>
            <a:pPr>
              <a:buFont typeface="Wingdings" pitchFamily="2" charset="2"/>
              <a:buChar char="v"/>
            </a:pPr>
            <a:r>
              <a:rPr lang="ru-RU" dirty="0"/>
              <a:t> </a:t>
            </a:r>
            <a:r>
              <a:rPr lang="ru-RU" b="1" dirty="0" smtClean="0">
                <a:solidFill>
                  <a:schemeClr val="tx1"/>
                </a:solidFill>
              </a:rPr>
              <a:t>Обсуждение и утверждение плана работы МО на 2012 – 2013 учебный год;</a:t>
            </a:r>
          </a:p>
          <a:p>
            <a:pPr>
              <a:buFont typeface="Wingdings" pitchFamily="2" charset="2"/>
              <a:buChar char="v"/>
            </a:pP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smtClean="0">
                <a:solidFill>
                  <a:schemeClr val="tx1"/>
                </a:solidFill>
              </a:rPr>
              <a:t>Наличие учебно – методического  и технического обеспечения по предметам;</a:t>
            </a:r>
          </a:p>
          <a:p>
            <a:pPr>
              <a:buFont typeface="Wingdings" pitchFamily="2" charset="2"/>
              <a:buChar char="v"/>
            </a:pPr>
            <a:r>
              <a:rPr lang="ru-RU" b="1" dirty="0">
                <a:solidFill>
                  <a:schemeClr val="tx1"/>
                </a:solidFill>
              </a:rPr>
              <a:t> </a:t>
            </a:r>
            <a:r>
              <a:rPr lang="ru-RU" b="1" dirty="0" smtClean="0">
                <a:solidFill>
                  <a:schemeClr val="tx1"/>
                </a:solidFill>
              </a:rPr>
              <a:t>Составление графиков проведения открытых уроков и мероприятий по предметам;</a:t>
            </a:r>
          </a:p>
          <a:p>
            <a:pPr>
              <a:buFont typeface="Wingdings" pitchFamily="2" charset="2"/>
              <a:buChar char="v"/>
            </a:pPr>
            <a:r>
              <a:rPr lang="ru-RU" b="1" dirty="0">
                <a:solidFill>
                  <a:schemeClr val="tx1"/>
                </a:solidFill>
              </a:rPr>
              <a:t>Итоги </a:t>
            </a:r>
            <a:r>
              <a:rPr lang="ru-RU" b="1" dirty="0" smtClean="0">
                <a:solidFill>
                  <a:schemeClr val="tx1"/>
                </a:solidFill>
              </a:rPr>
              <a:t> </a:t>
            </a:r>
            <a:r>
              <a:rPr lang="ru-RU" b="1" dirty="0">
                <a:solidFill>
                  <a:schemeClr val="tx1"/>
                </a:solidFill>
              </a:rPr>
              <a:t>четверти. Мониторинг качества знаний по </a:t>
            </a:r>
            <a:r>
              <a:rPr lang="ru-RU" b="1" dirty="0" smtClean="0">
                <a:solidFill>
                  <a:schemeClr val="tx1"/>
                </a:solidFill>
              </a:rPr>
              <a:t>предметам;</a:t>
            </a:r>
          </a:p>
          <a:p>
            <a:pPr>
              <a:buFont typeface="Wingdings" pitchFamily="2" charset="2"/>
              <a:buChar char="v"/>
            </a:pPr>
            <a:r>
              <a:rPr lang="ru-RU" b="1" dirty="0">
                <a:solidFill>
                  <a:schemeClr val="tx1"/>
                </a:solidFill>
              </a:rPr>
              <a:t>Посещение уроков </a:t>
            </a:r>
            <a:r>
              <a:rPr lang="ru-RU" b="1" dirty="0" smtClean="0">
                <a:solidFill>
                  <a:schemeClr val="tx1"/>
                </a:solidFill>
              </a:rPr>
              <a:t>;</a:t>
            </a:r>
          </a:p>
          <a:p>
            <a:pPr>
              <a:buFont typeface="Wingdings" pitchFamily="2" charset="2"/>
              <a:buChar char="v"/>
            </a:pPr>
            <a:r>
              <a:rPr lang="ru-RU" b="1" dirty="0">
                <a:solidFill>
                  <a:schemeClr val="tx1"/>
                </a:solidFill>
              </a:rPr>
              <a:t>Анализ работы учителей МО за учебный год. «Мониторинг деятельности учителей эстетического и технологического циклов»</a:t>
            </a:r>
            <a:endParaRPr lang="ru-RU" b="1" dirty="0" smtClean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1415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7540769"/>
              </p:ext>
            </p:extLst>
          </p:nvPr>
        </p:nvGraphicFramePr>
        <p:xfrm>
          <a:off x="-78441" y="389404"/>
          <a:ext cx="9300882" cy="60791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64442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556792"/>
            <a:ext cx="8640960" cy="51125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 smtClean="0">
                <a:solidFill>
                  <a:schemeClr val="tx1"/>
                </a:solidFill>
              </a:rPr>
              <a:t>1. План работы МО учителей эстетического цикла за 2012 – 2013 учебный год выполнен.</a:t>
            </a:r>
          </a:p>
          <a:p>
            <a:pPr marL="0" indent="0">
              <a:buNone/>
            </a:pPr>
            <a:r>
              <a:rPr lang="ru-RU" sz="3200" dirty="0" smtClean="0">
                <a:solidFill>
                  <a:schemeClr val="tx1"/>
                </a:solidFill>
              </a:rPr>
              <a:t>2.  </a:t>
            </a:r>
            <a:r>
              <a:rPr lang="ru-RU" sz="3200" dirty="0">
                <a:solidFill>
                  <a:schemeClr val="tx1"/>
                </a:solidFill>
              </a:rPr>
              <a:t>Учащиеся освоили объём программ.</a:t>
            </a:r>
            <a:endParaRPr lang="ru-RU" sz="3200" dirty="0" smtClean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ru-RU" sz="3200" dirty="0" smtClean="0">
                <a:solidFill>
                  <a:schemeClr val="tx1"/>
                </a:solidFill>
              </a:rPr>
              <a:t>3. Учителям более активно принимать участие в работе МО.</a:t>
            </a:r>
          </a:p>
          <a:p>
            <a:pPr marL="0" indent="0">
              <a:buNone/>
            </a:pPr>
            <a:r>
              <a:rPr lang="ru-RU" sz="3200" dirty="0" smtClean="0">
                <a:solidFill>
                  <a:schemeClr val="tx1"/>
                </a:solidFill>
              </a:rPr>
              <a:t>4.  Своевременно сдавать отчёты по предмету и документацию (журналы, грамоты и т. д).</a:t>
            </a:r>
          </a:p>
          <a:p>
            <a:pPr marL="0" indent="0">
              <a:buNone/>
            </a:pPr>
            <a:r>
              <a:rPr lang="ru-RU" sz="3200" dirty="0" smtClean="0">
                <a:solidFill>
                  <a:schemeClr val="tx1"/>
                </a:solidFill>
              </a:rPr>
              <a:t>5. Не останавливаться на достигнутом.</a:t>
            </a:r>
          </a:p>
          <a:p>
            <a:pPr marL="0" indent="0">
              <a:buNone/>
            </a:pPr>
            <a:r>
              <a:rPr lang="ru-RU" sz="3000" dirty="0">
                <a:solidFill>
                  <a:schemeClr val="tx1"/>
                </a:solidFill>
              </a:rPr>
              <a:t>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008112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Итоги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75262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7504" y="1340768"/>
            <a:ext cx="8856984" cy="5400600"/>
          </a:xfrm>
        </p:spPr>
        <p:txBody>
          <a:bodyPr/>
          <a:lstStyle/>
          <a:p>
            <a:r>
              <a:rPr lang="ru-RU" dirty="0" smtClean="0"/>
              <a:t>Всего  13 учителей, а непосредственно в МО состоят 6.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075240" cy="1002440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tx1"/>
                </a:solidFill>
              </a:rPr>
              <a:t>Данные о кадровом составе МО эстетического и технологического циклов.</a:t>
            </a:r>
            <a:br>
              <a:rPr lang="ru-RU" sz="2800" b="1" dirty="0">
                <a:solidFill>
                  <a:schemeClr val="tx1"/>
                </a:solidFill>
              </a:rPr>
            </a:br>
            <a:endParaRPr lang="ru-RU" sz="2800" b="1" dirty="0">
              <a:solidFill>
                <a:schemeClr val="tx1"/>
              </a:solidFill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3173558"/>
              </p:ext>
            </p:extLst>
          </p:nvPr>
        </p:nvGraphicFramePr>
        <p:xfrm>
          <a:off x="323528" y="1844824"/>
          <a:ext cx="8568951" cy="48207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8462"/>
                <a:gridCol w="2415663"/>
                <a:gridCol w="1304125"/>
                <a:gridCol w="2056644"/>
                <a:gridCol w="2374057"/>
              </a:tblGrid>
              <a:tr h="7792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1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01" marR="496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solidFill>
                            <a:schemeClr val="tx1"/>
                          </a:solidFill>
                          <a:effectLst/>
                        </a:rPr>
                        <a:t>Красова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Раиса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Анатольевна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01" marR="496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Высшее высшая </a:t>
                      </a:r>
                      <a:r>
                        <a:rPr lang="ru-RU" sz="1400" b="1" dirty="0" err="1">
                          <a:solidFill>
                            <a:schemeClr val="tx1"/>
                          </a:solidFill>
                          <a:effectLst/>
                        </a:rPr>
                        <a:t>категор</a:t>
                      </a: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01" marR="496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технология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01" marR="496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chemeClr val="tx1"/>
                          </a:solidFill>
                          <a:effectLst/>
                        </a:rPr>
                        <a:t>труд</a:t>
                      </a:r>
                      <a:endParaRPr lang="ru-RU" sz="1400" b="1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01" marR="49601" marT="0" marB="0"/>
                </a:tc>
              </a:tr>
              <a:tr h="5844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2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01" marR="496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Черненко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Владимир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effectLst/>
                        </a:rPr>
                        <a:t>Францевич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01" marR="496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средне-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спец.      1катег.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01" marR="496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технология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01" marR="496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Преподаватель труда, черчения 4-8 к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01" marR="49601" marT="0" marB="0"/>
                </a:tc>
              </a:tr>
              <a:tr h="5844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3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01" marR="496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effectLst/>
                        </a:rPr>
                        <a:t>Калкин</a:t>
                      </a:r>
                      <a:r>
                        <a:rPr lang="ru-RU" sz="1400" b="1" dirty="0">
                          <a:effectLst/>
                        </a:rPr>
                        <a:t> </a:t>
                      </a:r>
                      <a:r>
                        <a:rPr lang="ru-RU" sz="1400" b="1" dirty="0" err="1">
                          <a:effectLst/>
                        </a:rPr>
                        <a:t>Жанболат</a:t>
                      </a:r>
                      <a:endParaRPr lang="ru-RU" sz="1400" b="1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effectLst/>
                        </a:rPr>
                        <a:t>Ноянович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01" marR="496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Высшее высшая кат.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01" marR="496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Технология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ИЗО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черчение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01" marR="496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Черчение, ИЗО искусство и труд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01" marR="49601" marT="0" marB="0"/>
                </a:tc>
              </a:tr>
              <a:tr h="5844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4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01" marR="496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effectLst/>
                        </a:rPr>
                        <a:t>Ошанова</a:t>
                      </a:r>
                      <a:endParaRPr lang="ru-RU" sz="1400" b="1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effectLst/>
                        </a:rPr>
                        <a:t>Саягуль</a:t>
                      </a:r>
                      <a:endParaRPr lang="ru-RU" sz="1400" b="1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err="1">
                          <a:effectLst/>
                        </a:rPr>
                        <a:t>Кумаровна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01" marR="496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Высшее 2 </a:t>
                      </a:r>
                      <a:r>
                        <a:rPr lang="ru-RU" sz="1400" b="1" dirty="0" err="1">
                          <a:effectLst/>
                        </a:rPr>
                        <a:t>катег</a:t>
                      </a:r>
                      <a:r>
                        <a:rPr lang="ru-RU" sz="1400" b="1" dirty="0">
                          <a:effectLst/>
                        </a:rPr>
                        <a:t>.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01" marR="496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технология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01" marR="496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Труд,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Информатика и вычислительная техника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01" marR="49601" marT="0" marB="0"/>
                </a:tc>
              </a:tr>
              <a:tr h="5844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5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01" marR="496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Мор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Екатерина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Сергеевна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01" marR="496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Высшее 2 </a:t>
                      </a:r>
                      <a:r>
                        <a:rPr lang="ru-RU" sz="1400" b="1" dirty="0" err="1">
                          <a:effectLst/>
                        </a:rPr>
                        <a:t>катег</a:t>
                      </a:r>
                      <a:r>
                        <a:rPr lang="ru-RU" sz="1400" b="1" dirty="0">
                          <a:effectLst/>
                        </a:rPr>
                        <a:t>.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01" marR="496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ИЗО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черчение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самопознание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01" marR="496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Преподаватель ИЗО и черчения 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01" marR="49601" marT="0" marB="0"/>
                </a:tc>
              </a:tr>
              <a:tr h="77929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6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01" marR="496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Лазарева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Надежда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Андреевна</a:t>
                      </a:r>
                      <a:endParaRPr lang="ru-RU" sz="14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01" marR="496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средне-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спец.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высшая </a:t>
                      </a:r>
                      <a:r>
                        <a:rPr lang="ru-RU" sz="1400" b="1" dirty="0" err="1">
                          <a:effectLst/>
                        </a:rPr>
                        <a:t>категор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01" marR="496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 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музыка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01" marR="4960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Теория музыки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Фортепьяно </a:t>
                      </a:r>
                      <a:endParaRPr lang="ru-RU" sz="14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9601" marR="49601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25625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5466936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Учителя: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 Черненко В Ф подтвердил высшую категорию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Ошанова</a:t>
            </a:r>
            <a:r>
              <a:rPr lang="ru-RU" dirty="0" smtClean="0">
                <a:solidFill>
                  <a:schemeClr val="tx1"/>
                </a:solidFill>
              </a:rPr>
              <a:t> С К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 подтвердила</a:t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dirty="0" smtClean="0">
                <a:solidFill>
                  <a:schemeClr val="tx1"/>
                </a:solidFill>
              </a:rPr>
              <a:t> </a:t>
            </a:r>
            <a:r>
              <a:rPr lang="en-US" dirty="0" smtClean="0">
                <a:solidFill>
                  <a:schemeClr val="tx1"/>
                </a:solidFill>
              </a:rPr>
              <a:t>I </a:t>
            </a:r>
            <a:r>
              <a:rPr lang="ru-RU" dirty="0" smtClean="0">
                <a:solidFill>
                  <a:schemeClr val="tx1"/>
                </a:solidFill>
              </a:rPr>
              <a:t>категорию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1982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800200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chemeClr val="tx1"/>
                </a:solidFill>
              </a:rPr>
              <a:t>Согласно утвержденному плану были проведены </a:t>
            </a:r>
            <a:r>
              <a:rPr lang="ru-RU" sz="3200" b="1" dirty="0">
                <a:solidFill>
                  <a:schemeClr val="tx1"/>
                </a:solidFill>
              </a:rPr>
              <a:t>Методические дни:</a:t>
            </a:r>
            <a:br>
              <a:rPr lang="ru-RU" sz="3200" b="1" dirty="0">
                <a:solidFill>
                  <a:schemeClr val="tx1"/>
                </a:solidFill>
              </a:rPr>
            </a:br>
            <a:r>
              <a:rPr lang="ru-RU" sz="3600" b="1" dirty="0" smtClean="0">
                <a:solidFill>
                  <a:schemeClr val="tx1"/>
                </a:solidFill>
              </a:rPr>
              <a:t> открытые уроки по технологии, черчению, музыки, </a:t>
            </a:r>
            <a:r>
              <a:rPr lang="ru-RU" sz="3200" b="1" dirty="0" smtClean="0">
                <a:solidFill>
                  <a:schemeClr val="tx1"/>
                </a:solidFill>
              </a:rPr>
              <a:t>ИЗО.</a:t>
            </a:r>
            <a:br>
              <a:rPr lang="ru-RU" sz="3200" b="1" dirty="0" smtClean="0">
                <a:solidFill>
                  <a:schemeClr val="tx1"/>
                </a:solidFill>
              </a:rPr>
            </a:br>
            <a:endParaRPr lang="ru-RU" sz="3200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r"/>
            <a:r>
              <a:rPr lang="ru-RU" dirty="0">
                <a:solidFill>
                  <a:schemeClr val="tx1"/>
                </a:solidFill>
              </a:rPr>
              <a:t>« Дидактико-методические находки учителей по организации ситуации успеха на уроках </a:t>
            </a:r>
            <a:r>
              <a:rPr lang="ru-RU" dirty="0" smtClean="0">
                <a:solidFill>
                  <a:schemeClr val="tx1"/>
                </a:solidFill>
              </a:rPr>
              <a:t>»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 Черненко </a:t>
            </a:r>
            <a:r>
              <a:rPr lang="ru-RU" dirty="0">
                <a:solidFill>
                  <a:schemeClr val="tx1"/>
                </a:solidFill>
              </a:rPr>
              <a:t>В.Ф. Мор Е.С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>
                <a:solidFill>
                  <a:schemeClr val="tx1"/>
                </a:solidFill>
              </a:rPr>
              <a:t>Ошанова</a:t>
            </a:r>
            <a:r>
              <a:rPr lang="ru-RU" dirty="0">
                <a:solidFill>
                  <a:schemeClr val="tx1"/>
                </a:solidFill>
              </a:rPr>
              <a:t> С.К</a:t>
            </a:r>
            <a:r>
              <a:rPr lang="ru-RU" dirty="0" smtClean="0">
                <a:solidFill>
                  <a:schemeClr val="tx1"/>
                </a:solidFill>
              </a:rPr>
              <a:t>.</a:t>
            </a:r>
          </a:p>
          <a:p>
            <a:pPr algn="r"/>
            <a:r>
              <a:rPr lang="ru-RU" dirty="0">
                <a:solidFill>
                  <a:schemeClr val="tx1"/>
                </a:solidFill>
              </a:rPr>
              <a:t>« Педагогический опыт, как крупица творчества: поиски, находки, сценарии, успехи</a:t>
            </a:r>
            <a:r>
              <a:rPr lang="ru-RU" dirty="0" smtClean="0">
                <a:solidFill>
                  <a:schemeClr val="tx1"/>
                </a:solidFill>
              </a:rPr>
              <a:t>»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Сычева В.М,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err="1" smtClean="0">
                <a:solidFill>
                  <a:schemeClr val="tx1"/>
                </a:solidFill>
              </a:rPr>
              <a:t>Красова</a:t>
            </a:r>
            <a:r>
              <a:rPr lang="ru-RU" dirty="0" smtClean="0">
                <a:solidFill>
                  <a:schemeClr val="tx1"/>
                </a:solidFill>
              </a:rPr>
              <a:t> Р.А</a:t>
            </a:r>
          </a:p>
          <a:p>
            <a:pPr algn="r"/>
            <a:r>
              <a:rPr lang="ru-RU" dirty="0">
                <a:solidFill>
                  <a:schemeClr val="tx1"/>
                </a:solidFill>
              </a:rPr>
              <a:t>« Эффективность и качество внеклассной работы по предметам, её влияния на успешное решение проблемы ООУН</a:t>
            </a:r>
            <a:r>
              <a:rPr lang="ru-RU" dirty="0" smtClean="0">
                <a:solidFill>
                  <a:schemeClr val="tx1"/>
                </a:solidFill>
              </a:rPr>
              <a:t>» Лазарева  Н.А.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2455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1296144"/>
          </a:xfrm>
        </p:spPr>
        <p:txBody>
          <a:bodyPr>
            <a:normAutofit fontScale="90000"/>
          </a:bodyPr>
          <a:lstStyle/>
          <a:p>
            <a:r>
              <a:rPr lang="ru-RU" sz="3100" b="1" dirty="0" err="1">
                <a:solidFill>
                  <a:schemeClr val="tx1"/>
                </a:solidFill>
              </a:rPr>
              <a:t>Ошанова</a:t>
            </a:r>
            <a:r>
              <a:rPr lang="ru-RU" sz="3100" b="1" dirty="0">
                <a:solidFill>
                  <a:schemeClr val="tx1"/>
                </a:solidFill>
              </a:rPr>
              <a:t> </a:t>
            </a:r>
            <a:r>
              <a:rPr lang="ru-RU" sz="3100" b="1" dirty="0" err="1" smtClean="0">
                <a:solidFill>
                  <a:schemeClr val="tx1"/>
                </a:solidFill>
              </a:rPr>
              <a:t>Саягуль</a:t>
            </a:r>
            <a:r>
              <a:rPr lang="ru-RU" sz="3100" b="1" dirty="0" smtClean="0">
                <a:solidFill>
                  <a:schemeClr val="tx1"/>
                </a:solidFill>
              </a:rPr>
              <a:t> </a:t>
            </a:r>
            <a:r>
              <a:rPr lang="ru-RU" sz="3100" b="1" dirty="0" err="1" smtClean="0">
                <a:solidFill>
                  <a:schemeClr val="tx1"/>
                </a:solidFill>
              </a:rPr>
              <a:t>Кумаровна</a:t>
            </a:r>
            <a:r>
              <a:rPr lang="ru-RU" sz="3100" b="1" dirty="0" smtClean="0">
                <a:solidFill>
                  <a:schemeClr val="tx1"/>
                </a:solidFill>
              </a:rPr>
              <a:t>  «</a:t>
            </a:r>
            <a:r>
              <a:rPr lang="kk-KZ" sz="3100" b="1" dirty="0" smtClean="0">
                <a:solidFill>
                  <a:schemeClr val="tx1"/>
                </a:solidFill>
              </a:rPr>
              <a:t>Өлшем </a:t>
            </a:r>
            <a:r>
              <a:rPr lang="kk-KZ" sz="3100" b="1" dirty="0">
                <a:solidFill>
                  <a:schemeClr val="tx1"/>
                </a:solidFill>
              </a:rPr>
              <a:t>алу. </a:t>
            </a:r>
            <a:r>
              <a:rPr lang="kk-KZ" sz="3100" b="1" dirty="0" smtClean="0">
                <a:solidFill>
                  <a:schemeClr val="tx1"/>
                </a:solidFill>
              </a:rPr>
              <a:t/>
            </a:r>
            <a:br>
              <a:rPr lang="kk-KZ" sz="3100" b="1" dirty="0" smtClean="0">
                <a:solidFill>
                  <a:schemeClr val="tx1"/>
                </a:solidFill>
              </a:rPr>
            </a:br>
            <a:r>
              <a:rPr lang="kk-KZ" sz="3100" b="1" dirty="0" smtClean="0">
                <a:solidFill>
                  <a:schemeClr val="tx1"/>
                </a:solidFill>
              </a:rPr>
              <a:t>Қағаз </a:t>
            </a:r>
            <a:r>
              <a:rPr lang="kk-KZ" sz="3100" b="1" dirty="0">
                <a:solidFill>
                  <a:schemeClr val="tx1"/>
                </a:solidFill>
              </a:rPr>
              <a:t>бетіне түсіру</a:t>
            </a:r>
            <a:r>
              <a:rPr lang="kk-KZ" sz="3100" b="1" dirty="0" smtClean="0">
                <a:solidFill>
                  <a:schemeClr val="tx1"/>
                </a:solidFill>
              </a:rPr>
              <a:t>.</a:t>
            </a:r>
            <a:br>
              <a:rPr lang="kk-KZ" sz="3100" b="1" dirty="0" smtClean="0">
                <a:solidFill>
                  <a:schemeClr val="tx1"/>
                </a:solidFill>
              </a:rPr>
            </a:br>
            <a:r>
              <a:rPr lang="kk-KZ" sz="3100" b="1" dirty="0">
                <a:solidFill>
                  <a:schemeClr val="tx1"/>
                </a:solidFill>
              </a:rPr>
              <a:t>К</a:t>
            </a:r>
            <a:r>
              <a:rPr lang="kk-KZ" sz="3100" b="1" dirty="0" smtClean="0">
                <a:solidFill>
                  <a:schemeClr val="tx1"/>
                </a:solidFill>
              </a:rPr>
              <a:t>еуделі </a:t>
            </a:r>
            <a:r>
              <a:rPr lang="kk-KZ" sz="3100" b="1" dirty="0">
                <a:solidFill>
                  <a:schemeClr val="tx1"/>
                </a:solidFill>
              </a:rPr>
              <a:t>алжапқыштыз сыбасын </a:t>
            </a:r>
            <a:r>
              <a:rPr lang="kk-KZ" sz="3100" b="1" dirty="0" smtClean="0">
                <a:solidFill>
                  <a:schemeClr val="tx1"/>
                </a:solidFill>
              </a:rPr>
              <a:t>тұрғызу» </a:t>
            </a:r>
            <a:r>
              <a:rPr lang="ru-RU" sz="3100" b="1" dirty="0">
                <a:solidFill>
                  <a:schemeClr val="tx1"/>
                </a:solidFill>
              </a:rPr>
              <a:t>23.11.12 г</a:t>
            </a:r>
            <a:r>
              <a:rPr lang="ru-RU" b="1" dirty="0">
                <a:solidFill>
                  <a:schemeClr val="tx1"/>
                </a:solidFill>
              </a:rPr>
              <a:t/>
            </a:r>
            <a:br>
              <a:rPr lang="ru-RU" b="1" dirty="0">
                <a:solidFill>
                  <a:schemeClr val="tx1"/>
                </a:solidFill>
              </a:rPr>
            </a:br>
            <a:r>
              <a:rPr lang="kk-KZ" dirty="0" smtClean="0"/>
              <a:t>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2067" y="2348880"/>
            <a:ext cx="7408333" cy="4032448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0" name="Picture 2" descr="F:\отчет\4edf378b116f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916832"/>
            <a:ext cx="7416824" cy="4677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944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6792"/>
            <a:ext cx="8229600" cy="1800200"/>
          </a:xfrm>
        </p:spPr>
        <p:txBody>
          <a:bodyPr>
            <a:normAutofit fontScale="90000"/>
          </a:bodyPr>
          <a:lstStyle/>
          <a:p>
            <a:r>
              <a:rPr lang="ru-RU" sz="3600" dirty="0"/>
              <a:t/>
            </a:r>
            <a:br>
              <a:rPr lang="ru-RU" sz="3600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72067" y="620688"/>
            <a:ext cx="7408333" cy="55054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000" dirty="0">
                <a:solidFill>
                  <a:schemeClr val="tx1"/>
                </a:solidFill>
              </a:rPr>
              <a:t>Черненко Владимир </a:t>
            </a:r>
            <a:r>
              <a:rPr lang="ru-RU" sz="4000" dirty="0" err="1">
                <a:solidFill>
                  <a:schemeClr val="tx1"/>
                </a:solidFill>
              </a:rPr>
              <a:t>Францевич</a:t>
            </a:r>
            <a:r>
              <a:rPr lang="ru-RU" sz="4000" dirty="0">
                <a:solidFill>
                  <a:schemeClr val="tx1"/>
                </a:solidFill>
              </a:rPr>
              <a:t/>
            </a:r>
            <a:br>
              <a:rPr lang="ru-RU" sz="4000" dirty="0">
                <a:solidFill>
                  <a:schemeClr val="tx1"/>
                </a:solidFill>
              </a:rPr>
            </a:br>
            <a:r>
              <a:rPr lang="kk-KZ" sz="4000" dirty="0">
                <a:solidFill>
                  <a:schemeClr val="tx1"/>
                </a:solidFill>
              </a:rPr>
              <a:t>«Выполнение поделок разных форм из дерева и фанеры» </a:t>
            </a:r>
            <a:r>
              <a:rPr lang="kk-KZ" sz="4000" dirty="0" smtClean="0">
                <a:solidFill>
                  <a:schemeClr val="tx1"/>
                </a:solidFill>
              </a:rPr>
              <a:t>22.12.2012г</a:t>
            </a:r>
            <a:r>
              <a:rPr lang="kk-KZ" sz="4000" dirty="0">
                <a:solidFill>
                  <a:schemeClr val="tx1"/>
                </a:solidFill>
              </a:rPr>
              <a:t> </a:t>
            </a:r>
            <a:r>
              <a:rPr lang="kk-KZ" sz="4000" dirty="0" smtClean="0">
                <a:solidFill>
                  <a:schemeClr val="tx1"/>
                </a:solidFill>
              </a:rPr>
              <a:t> 6 класс</a:t>
            </a:r>
            <a:r>
              <a:rPr lang="ru-RU" sz="4000" dirty="0" smtClean="0">
                <a:solidFill>
                  <a:schemeClr val="tx1"/>
                </a:solidFill>
              </a:rPr>
              <a:t>, </a:t>
            </a:r>
            <a:r>
              <a:rPr lang="kk-KZ" sz="4000" dirty="0">
                <a:solidFill>
                  <a:schemeClr val="tx1"/>
                </a:solidFill>
              </a:rPr>
              <a:t>т</a:t>
            </a:r>
            <a:r>
              <a:rPr lang="kk-KZ" sz="4000" dirty="0" smtClean="0">
                <a:solidFill>
                  <a:schemeClr val="tx1"/>
                </a:solidFill>
              </a:rPr>
              <a:t>ехнология </a:t>
            </a:r>
          </a:p>
          <a:p>
            <a:pPr marL="0" indent="0">
              <a:buNone/>
            </a:pPr>
            <a:r>
              <a:rPr lang="ru-RU" sz="4000" dirty="0" smtClean="0">
                <a:solidFill>
                  <a:schemeClr val="tx1"/>
                </a:solidFill>
              </a:rPr>
              <a:t>Мор </a:t>
            </a:r>
            <a:r>
              <a:rPr lang="ru-RU" sz="4000" dirty="0">
                <a:solidFill>
                  <a:schemeClr val="tx1"/>
                </a:solidFill>
              </a:rPr>
              <a:t>Екатерина </a:t>
            </a:r>
            <a:r>
              <a:rPr lang="ru-RU" sz="4000" dirty="0" smtClean="0">
                <a:solidFill>
                  <a:schemeClr val="tx1"/>
                </a:solidFill>
              </a:rPr>
              <a:t>Сергеевна </a:t>
            </a:r>
            <a:r>
              <a:rPr lang="kk-KZ" sz="4000" dirty="0">
                <a:solidFill>
                  <a:schemeClr val="tx1"/>
                </a:solidFill>
              </a:rPr>
              <a:t>«Виды графики» </a:t>
            </a:r>
            <a:r>
              <a:rPr lang="kk-KZ" sz="4000" dirty="0" smtClean="0">
                <a:solidFill>
                  <a:schemeClr val="tx1"/>
                </a:solidFill>
              </a:rPr>
              <a:t>беседа</a:t>
            </a:r>
          </a:p>
          <a:p>
            <a:pPr marL="0" indent="0">
              <a:buNone/>
            </a:pPr>
            <a:r>
              <a:rPr lang="kk-KZ" sz="4000" dirty="0" smtClean="0">
                <a:solidFill>
                  <a:schemeClr val="tx1"/>
                </a:solidFill>
              </a:rPr>
              <a:t>25.12.2012г</a:t>
            </a:r>
            <a:r>
              <a:rPr lang="ru-RU" sz="4000" dirty="0">
                <a:solidFill>
                  <a:schemeClr val="tx1"/>
                </a:solidFill>
              </a:rPr>
              <a:t> </a:t>
            </a:r>
            <a:r>
              <a:rPr lang="ru-RU" sz="4000" dirty="0" smtClean="0">
                <a:solidFill>
                  <a:schemeClr val="tx1"/>
                </a:solidFill>
              </a:rPr>
              <a:t>  </a:t>
            </a:r>
            <a:r>
              <a:rPr lang="kk-KZ" sz="4000" dirty="0" smtClean="0">
                <a:solidFill>
                  <a:schemeClr val="tx1"/>
                </a:solidFill>
              </a:rPr>
              <a:t>ИЗО</a:t>
            </a:r>
            <a:endParaRPr lang="ru-RU" sz="4000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7695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544" y="404664"/>
            <a:ext cx="7992888" cy="1728192"/>
          </a:xfrm>
        </p:spPr>
        <p:txBody>
          <a:bodyPr>
            <a:normAutofit fontScale="92500" lnSpcReduction="20000"/>
          </a:bodyPr>
          <a:lstStyle/>
          <a:p>
            <a:r>
              <a:rPr lang="ru-RU" sz="3200" b="1" dirty="0">
                <a:solidFill>
                  <a:schemeClr val="tx1"/>
                </a:solidFill>
              </a:rPr>
              <a:t>Постройка зимнего сказочного городка при школе (грамота), а так же при </a:t>
            </a:r>
            <a:r>
              <a:rPr lang="ru-RU" sz="3200" b="1" dirty="0" smtClean="0">
                <a:solidFill>
                  <a:schemeClr val="tx1"/>
                </a:solidFill>
              </a:rPr>
              <a:t>ГОРОНО, создание Новогодних костюмов учителя технологии и ИЗО.</a:t>
            </a:r>
            <a:endParaRPr lang="ru-RU" sz="3200" b="1" dirty="0">
              <a:solidFill>
                <a:schemeClr val="tx1"/>
              </a:solidFill>
            </a:endParaRPr>
          </a:p>
          <a:p>
            <a:endParaRPr lang="ru-RU" dirty="0"/>
          </a:p>
        </p:txBody>
      </p:sp>
      <p:pic>
        <p:nvPicPr>
          <p:cNvPr id="8194" name="Picture 2" descr="G:\конь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772816"/>
            <a:ext cx="7632848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3633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1"/>
                </a:solidFill>
              </a:rPr>
              <a:t>Смотр кабинетов, мастерских. Наличие методических и наглядных  пособий. </a:t>
            </a:r>
            <a:endParaRPr lang="ru-RU" sz="3600" b="1" dirty="0">
              <a:solidFill>
                <a:schemeClr val="tx1"/>
              </a:solidFill>
            </a:endParaRPr>
          </a:p>
        </p:txBody>
      </p:sp>
      <p:pic>
        <p:nvPicPr>
          <p:cNvPr id="3074" name="Picture 2" descr="F:\отчет\4ed730046593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700808"/>
            <a:ext cx="7344816" cy="4824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6817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236</TotalTime>
  <Words>604</Words>
  <Application>Microsoft Office PowerPoint</Application>
  <PresentationFormat>Экран (4:3)</PresentationFormat>
  <Paragraphs>110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Волна</vt:lpstr>
      <vt:lpstr> Отчет  МО эстетического цикла  за 2012-2013 учебный год</vt:lpstr>
      <vt:lpstr>Презентация PowerPoint</vt:lpstr>
      <vt:lpstr>Данные о кадровом составе МО эстетического и технологического циклов. </vt:lpstr>
      <vt:lpstr>Учителя:  Черненко В Ф подтвердил высшую категорию  Ошанова С К  подтвердила  I категорию</vt:lpstr>
      <vt:lpstr>Согласно утвержденному плану были проведены Методические дни:  открытые уроки по технологии, черчению, музыки, ИЗО. </vt:lpstr>
      <vt:lpstr>Ошанова Саягуль Кумаровна  «Өлшем алу.  Қағаз бетіне түсіру. Кеуделі алжапқыштыз сыбасын тұрғызу» 23.11.12 г .</vt:lpstr>
      <vt:lpstr>    </vt:lpstr>
      <vt:lpstr>Презентация PowerPoint</vt:lpstr>
      <vt:lpstr>Смотр кабинетов, мастерских. Наличие методических и наглядных  пособий. </vt:lpstr>
      <vt:lpstr>Презентация PowerPoint</vt:lpstr>
      <vt:lpstr>Красова Раиса Анатольевна,  Сычёва Валентина Михайловна «Процесс создания проекта (разработка эскиза изделия)» 18.02.2012 г Технология, информатика 8 «Б»класс </vt:lpstr>
      <vt:lpstr>  </vt:lpstr>
      <vt:lpstr>В этом учебном году наши ученики принимали участие  в 4 областной олимпиаде при КарГУ по технологии, учителя Ошанова С К, Черненко В Ф  и Сычева В М, где ученица Сейіт А  Ошановой С К  заняла 2 место</vt:lpstr>
      <vt:lpstr>А так же в олимпиаде по черчению учитель Калкин Ж.Н. участие 3 –х учащихся в областной олимпиаде по черчению 24 ноября 2012 г. В Саранском  гуманитарно - техническом колледже</vt:lpstr>
      <vt:lpstr> Участие в 4 областной олимпиаде при КарГУ по Изобразительному искусству преподаватель Мор Е.С.</vt:lpstr>
      <vt:lpstr>Участвовали в школьных выставках</vt:lpstr>
      <vt:lpstr>Презентация PowerPoint</vt:lpstr>
      <vt:lpstr>Презентация PowerPoint</vt:lpstr>
      <vt:lpstr>Презентация PowerPoint</vt:lpstr>
      <vt:lpstr>Презентация PowerPoint</vt:lpstr>
      <vt:lpstr>Итоги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МО эстетического цикла за 2012-2013 учебный год</dc:title>
  <dc:creator>user</dc:creator>
  <cp:lastModifiedBy>user</cp:lastModifiedBy>
  <cp:revision>20</cp:revision>
  <dcterms:created xsi:type="dcterms:W3CDTF">2013-05-27T05:30:11Z</dcterms:created>
  <dcterms:modified xsi:type="dcterms:W3CDTF">2013-05-27T09:28:55Z</dcterms:modified>
</cp:coreProperties>
</file>