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8" r:id="rId5"/>
    <p:sldId id="261" r:id="rId6"/>
    <p:sldId id="263" r:id="rId7"/>
    <p:sldId id="264" r:id="rId8"/>
    <p:sldId id="266" r:id="rId9"/>
    <p:sldId id="267" r:id="rId10"/>
    <p:sldId id="274" r:id="rId11"/>
    <p:sldId id="271" r:id="rId12"/>
    <p:sldId id="273" r:id="rId13"/>
    <p:sldId id="269" r:id="rId14"/>
    <p:sldId id="276" r:id="rId15"/>
    <p:sldId id="27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77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401196253653949"/>
          <c:y val="4.9089469517022963E-2"/>
          <c:w val="0.67310598612931993"/>
          <c:h val="0.85114905767420401"/>
        </c:manualLayout>
      </c:layout>
      <c:bar3DChart>
        <c:barDir val="col"/>
        <c:grouping val="percentStacked"/>
        <c:varyColors val="0"/>
        <c:ser>
          <c:idx val="0"/>
          <c:order val="0"/>
          <c:tx>
            <c:strRef>
              <c:f>Лист3!$B$39</c:f>
              <c:strCache>
                <c:ptCount val="1"/>
                <c:pt idx="0">
                  <c:v>норма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Лист3!$A$40:$A$47</c:f>
              <c:strCache>
                <c:ptCount val="8"/>
                <c:pt idx="0">
                  <c:v>1А</c:v>
                </c:pt>
                <c:pt idx="1">
                  <c:v>1Ә</c:v>
                </c:pt>
                <c:pt idx="2">
                  <c:v>2А</c:v>
                </c:pt>
                <c:pt idx="3">
                  <c:v>2Ә</c:v>
                </c:pt>
                <c:pt idx="4">
                  <c:v>3А</c:v>
                </c:pt>
                <c:pt idx="5">
                  <c:v>3Ә</c:v>
                </c:pt>
                <c:pt idx="6">
                  <c:v>4А</c:v>
                </c:pt>
                <c:pt idx="7">
                  <c:v>4Ә</c:v>
                </c:pt>
              </c:strCache>
            </c:strRef>
          </c:cat>
          <c:val>
            <c:numRef>
              <c:f>Лист3!$B$40:$B$47</c:f>
              <c:numCache>
                <c:formatCode>General</c:formatCode>
                <c:ptCount val="8"/>
                <c:pt idx="0">
                  <c:v>12</c:v>
                </c:pt>
                <c:pt idx="1">
                  <c:v>11</c:v>
                </c:pt>
                <c:pt idx="2">
                  <c:v>12</c:v>
                </c:pt>
                <c:pt idx="3">
                  <c:v>13</c:v>
                </c:pt>
                <c:pt idx="4">
                  <c:v>15</c:v>
                </c:pt>
                <c:pt idx="5">
                  <c:v>15</c:v>
                </c:pt>
                <c:pt idx="6">
                  <c:v>12</c:v>
                </c:pt>
                <c:pt idx="7">
                  <c:v>13</c:v>
                </c:pt>
              </c:numCache>
            </c:numRef>
          </c:val>
        </c:ser>
        <c:ser>
          <c:idx val="1"/>
          <c:order val="1"/>
          <c:tx>
            <c:strRef>
              <c:f>Лист3!$C$39</c:f>
              <c:strCache>
                <c:ptCount val="1"/>
                <c:pt idx="0">
                  <c:v>нормадан  жоғары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Лист3!$A$40:$A$47</c:f>
              <c:strCache>
                <c:ptCount val="8"/>
                <c:pt idx="0">
                  <c:v>1А</c:v>
                </c:pt>
                <c:pt idx="1">
                  <c:v>1Ә</c:v>
                </c:pt>
                <c:pt idx="2">
                  <c:v>2А</c:v>
                </c:pt>
                <c:pt idx="3">
                  <c:v>2Ә</c:v>
                </c:pt>
                <c:pt idx="4">
                  <c:v>3А</c:v>
                </c:pt>
                <c:pt idx="5">
                  <c:v>3Ә</c:v>
                </c:pt>
                <c:pt idx="6">
                  <c:v>4А</c:v>
                </c:pt>
                <c:pt idx="7">
                  <c:v>4Ә</c:v>
                </c:pt>
              </c:strCache>
            </c:strRef>
          </c:cat>
          <c:val>
            <c:numRef>
              <c:f>Лист3!$C$40:$C$47</c:f>
              <c:numCache>
                <c:formatCode>General</c:formatCode>
                <c:ptCount val="8"/>
                <c:pt idx="0">
                  <c:v>7</c:v>
                </c:pt>
                <c:pt idx="1">
                  <c:v>9</c:v>
                </c:pt>
                <c:pt idx="2">
                  <c:v>12</c:v>
                </c:pt>
                <c:pt idx="3">
                  <c:v>12</c:v>
                </c:pt>
                <c:pt idx="4">
                  <c:v>9</c:v>
                </c:pt>
                <c:pt idx="5">
                  <c:v>11</c:v>
                </c:pt>
                <c:pt idx="6">
                  <c:v>9</c:v>
                </c:pt>
                <c:pt idx="7">
                  <c:v>4</c:v>
                </c:pt>
              </c:numCache>
            </c:numRef>
          </c:val>
        </c:ser>
        <c:ser>
          <c:idx val="2"/>
          <c:order val="2"/>
          <c:tx>
            <c:strRef>
              <c:f>Лист3!$D$39</c:f>
              <c:strCache>
                <c:ptCount val="1"/>
                <c:pt idx="0">
                  <c:v> нормадан төмен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Лист3!$A$40:$A$47</c:f>
              <c:strCache>
                <c:ptCount val="8"/>
                <c:pt idx="0">
                  <c:v>1А</c:v>
                </c:pt>
                <c:pt idx="1">
                  <c:v>1Ә</c:v>
                </c:pt>
                <c:pt idx="2">
                  <c:v>2А</c:v>
                </c:pt>
                <c:pt idx="3">
                  <c:v>2Ә</c:v>
                </c:pt>
                <c:pt idx="4">
                  <c:v>3А</c:v>
                </c:pt>
                <c:pt idx="5">
                  <c:v>3Ә</c:v>
                </c:pt>
                <c:pt idx="6">
                  <c:v>4А</c:v>
                </c:pt>
                <c:pt idx="7">
                  <c:v>4Ә</c:v>
                </c:pt>
              </c:strCache>
            </c:strRef>
          </c:cat>
          <c:val>
            <c:numRef>
              <c:f>Лист3!$D$40:$D$47</c:f>
              <c:numCache>
                <c:formatCode>General</c:formatCode>
                <c:ptCount val="8"/>
                <c:pt idx="0">
                  <c:v>6</c:v>
                </c:pt>
                <c:pt idx="1">
                  <c:v>4</c:v>
                </c:pt>
                <c:pt idx="2">
                  <c:v>1</c:v>
                </c:pt>
                <c:pt idx="3">
                  <c:v>1</c:v>
                </c:pt>
                <c:pt idx="4">
                  <c:v>5</c:v>
                </c:pt>
                <c:pt idx="5">
                  <c:v>4</c:v>
                </c:pt>
                <c:pt idx="6">
                  <c:v>5</c:v>
                </c:pt>
                <c:pt idx="7">
                  <c:v>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3640448"/>
        <c:axId val="33641984"/>
        <c:axId val="0"/>
      </c:bar3DChart>
      <c:catAx>
        <c:axId val="33640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36419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3641984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%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364044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9346268563588707"/>
          <c:y val="0.42517864039609976"/>
          <c:w val="0.1946509584612382"/>
          <c:h val="0.1520191786891083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79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1326878740137572"/>
          <c:y val="3.3254195338242441E-2"/>
          <c:w val="0.71197523509436167"/>
          <c:h val="0.86698437846132081"/>
        </c:manualLayout>
      </c:layout>
      <c:bar3DChart>
        <c:barDir val="col"/>
        <c:grouping val="percentStacked"/>
        <c:varyColors val="0"/>
        <c:ser>
          <c:idx val="0"/>
          <c:order val="0"/>
          <c:tx>
            <c:strRef>
              <c:f>Лист3!$B$74</c:f>
              <c:strCache>
                <c:ptCount val="1"/>
                <c:pt idx="0">
                  <c:v>қазақ тілі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Лист3!$A$75:$A$82</c:f>
              <c:strCache>
                <c:ptCount val="8"/>
                <c:pt idx="0">
                  <c:v>1А</c:v>
                </c:pt>
                <c:pt idx="1">
                  <c:v>1Ә</c:v>
                </c:pt>
                <c:pt idx="2">
                  <c:v>2А</c:v>
                </c:pt>
                <c:pt idx="3">
                  <c:v>2Ә</c:v>
                </c:pt>
                <c:pt idx="4">
                  <c:v>3А</c:v>
                </c:pt>
                <c:pt idx="5">
                  <c:v>3Ә</c:v>
                </c:pt>
                <c:pt idx="6">
                  <c:v>4А</c:v>
                </c:pt>
                <c:pt idx="7">
                  <c:v>4Ә</c:v>
                </c:pt>
              </c:strCache>
            </c:strRef>
          </c:cat>
          <c:val>
            <c:numRef>
              <c:f>Лист3!$B$75:$B$82</c:f>
              <c:numCache>
                <c:formatCode>General</c:formatCode>
                <c:ptCount val="8"/>
                <c:pt idx="2" formatCode="0%">
                  <c:v>0.72</c:v>
                </c:pt>
                <c:pt idx="3" formatCode="0%">
                  <c:v>0.69</c:v>
                </c:pt>
                <c:pt idx="4" formatCode="0%">
                  <c:v>0.69</c:v>
                </c:pt>
                <c:pt idx="5" formatCode="0%">
                  <c:v>0.64</c:v>
                </c:pt>
                <c:pt idx="6" formatCode="0%">
                  <c:v>0.69</c:v>
                </c:pt>
                <c:pt idx="7" formatCode="0%">
                  <c:v>0.7</c:v>
                </c:pt>
              </c:numCache>
            </c:numRef>
          </c:val>
        </c:ser>
        <c:ser>
          <c:idx val="1"/>
          <c:order val="1"/>
          <c:tx>
            <c:strRef>
              <c:f>Лист3!$C$74</c:f>
              <c:strCache>
                <c:ptCount val="1"/>
                <c:pt idx="0">
                  <c:v>әдебиет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Лист3!$A$75:$A$82</c:f>
              <c:strCache>
                <c:ptCount val="8"/>
                <c:pt idx="0">
                  <c:v>1А</c:v>
                </c:pt>
                <c:pt idx="1">
                  <c:v>1Ә</c:v>
                </c:pt>
                <c:pt idx="2">
                  <c:v>2А</c:v>
                </c:pt>
                <c:pt idx="3">
                  <c:v>2Ә</c:v>
                </c:pt>
                <c:pt idx="4">
                  <c:v>3А</c:v>
                </c:pt>
                <c:pt idx="5">
                  <c:v>3Ә</c:v>
                </c:pt>
                <c:pt idx="6">
                  <c:v>4А</c:v>
                </c:pt>
                <c:pt idx="7">
                  <c:v>4Ә</c:v>
                </c:pt>
              </c:strCache>
            </c:strRef>
          </c:cat>
          <c:val>
            <c:numRef>
              <c:f>Лист3!$C$75:$C$82</c:f>
              <c:numCache>
                <c:formatCode>General</c:formatCode>
                <c:ptCount val="8"/>
                <c:pt idx="2" formatCode="0%">
                  <c:v>0.92</c:v>
                </c:pt>
                <c:pt idx="3" formatCode="0%">
                  <c:v>0.8</c:v>
                </c:pt>
                <c:pt idx="4" formatCode="0%">
                  <c:v>0.8</c:v>
                </c:pt>
                <c:pt idx="5" formatCode="0%">
                  <c:v>0.67</c:v>
                </c:pt>
                <c:pt idx="6" formatCode="0%">
                  <c:v>0.88</c:v>
                </c:pt>
                <c:pt idx="7" formatCode="0%">
                  <c:v>0.83</c:v>
                </c:pt>
              </c:numCache>
            </c:numRef>
          </c:val>
        </c:ser>
        <c:ser>
          <c:idx val="2"/>
          <c:order val="2"/>
          <c:tx>
            <c:strRef>
              <c:f>Лист3!$D$74</c:f>
              <c:strCache>
                <c:ptCount val="1"/>
                <c:pt idx="0">
                  <c:v>сауат ашу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Лист3!$A$75:$A$82</c:f>
              <c:strCache>
                <c:ptCount val="8"/>
                <c:pt idx="0">
                  <c:v>1А</c:v>
                </c:pt>
                <c:pt idx="1">
                  <c:v>1Ә</c:v>
                </c:pt>
                <c:pt idx="2">
                  <c:v>2А</c:v>
                </c:pt>
                <c:pt idx="3">
                  <c:v>2Ә</c:v>
                </c:pt>
                <c:pt idx="4">
                  <c:v>3А</c:v>
                </c:pt>
                <c:pt idx="5">
                  <c:v>3Ә</c:v>
                </c:pt>
                <c:pt idx="6">
                  <c:v>4А</c:v>
                </c:pt>
                <c:pt idx="7">
                  <c:v>4Ә</c:v>
                </c:pt>
              </c:strCache>
            </c:strRef>
          </c:cat>
          <c:val>
            <c:numRef>
              <c:f>Лист3!$D$75:$D$82</c:f>
              <c:numCache>
                <c:formatCode>0%</c:formatCode>
                <c:ptCount val="8"/>
                <c:pt idx="0">
                  <c:v>0.68</c:v>
                </c:pt>
                <c:pt idx="1">
                  <c:v>0.91</c:v>
                </c:pt>
              </c:numCache>
            </c:numRef>
          </c:val>
        </c:ser>
        <c:ser>
          <c:idx val="3"/>
          <c:order val="3"/>
          <c:tx>
            <c:strRef>
              <c:f>Лист3!$E$74</c:f>
              <c:strCache>
                <c:ptCount val="1"/>
                <c:pt idx="0">
                  <c:v>математика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Лист3!$A$75:$A$82</c:f>
              <c:strCache>
                <c:ptCount val="8"/>
                <c:pt idx="0">
                  <c:v>1А</c:v>
                </c:pt>
                <c:pt idx="1">
                  <c:v>1Ә</c:v>
                </c:pt>
                <c:pt idx="2">
                  <c:v>2А</c:v>
                </c:pt>
                <c:pt idx="3">
                  <c:v>2Ә</c:v>
                </c:pt>
                <c:pt idx="4">
                  <c:v>3А</c:v>
                </c:pt>
                <c:pt idx="5">
                  <c:v>3Ә</c:v>
                </c:pt>
                <c:pt idx="6">
                  <c:v>4А</c:v>
                </c:pt>
                <c:pt idx="7">
                  <c:v>4Ә</c:v>
                </c:pt>
              </c:strCache>
            </c:strRef>
          </c:cat>
          <c:val>
            <c:numRef>
              <c:f>Лист3!$E$75:$E$82</c:f>
              <c:numCache>
                <c:formatCode>0%</c:formatCode>
                <c:ptCount val="8"/>
                <c:pt idx="0">
                  <c:v>0.72</c:v>
                </c:pt>
                <c:pt idx="1">
                  <c:v>0.91</c:v>
                </c:pt>
                <c:pt idx="2">
                  <c:v>0.96</c:v>
                </c:pt>
                <c:pt idx="3">
                  <c:v>0.76</c:v>
                </c:pt>
                <c:pt idx="4">
                  <c:v>0.69</c:v>
                </c:pt>
                <c:pt idx="5">
                  <c:v>0.56999999999999995</c:v>
                </c:pt>
                <c:pt idx="6">
                  <c:v>0.65</c:v>
                </c:pt>
                <c:pt idx="7">
                  <c:v>0.79</c:v>
                </c:pt>
              </c:numCache>
            </c:numRef>
          </c:val>
        </c:ser>
        <c:ser>
          <c:idx val="4"/>
          <c:order val="4"/>
          <c:tx>
            <c:strRef>
              <c:f>Лист3!$F$74</c:f>
              <c:strCache>
                <c:ptCount val="1"/>
                <c:pt idx="0">
                  <c:v>дүниетану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Лист3!$A$75:$A$82</c:f>
              <c:strCache>
                <c:ptCount val="8"/>
                <c:pt idx="0">
                  <c:v>1А</c:v>
                </c:pt>
                <c:pt idx="1">
                  <c:v>1Ә</c:v>
                </c:pt>
                <c:pt idx="2">
                  <c:v>2А</c:v>
                </c:pt>
                <c:pt idx="3">
                  <c:v>2Ә</c:v>
                </c:pt>
                <c:pt idx="4">
                  <c:v>3А</c:v>
                </c:pt>
                <c:pt idx="5">
                  <c:v>3Ә</c:v>
                </c:pt>
                <c:pt idx="6">
                  <c:v>4А</c:v>
                </c:pt>
                <c:pt idx="7">
                  <c:v>4Ә</c:v>
                </c:pt>
              </c:strCache>
            </c:strRef>
          </c:cat>
          <c:val>
            <c:numRef>
              <c:f>Лист3!$F$75:$F$82</c:f>
              <c:numCache>
                <c:formatCode>0%</c:formatCode>
                <c:ptCount val="8"/>
                <c:pt idx="0">
                  <c:v>0.72</c:v>
                </c:pt>
                <c:pt idx="1">
                  <c:v>0.83</c:v>
                </c:pt>
                <c:pt idx="2">
                  <c:v>0.96</c:v>
                </c:pt>
                <c:pt idx="3">
                  <c:v>0.8</c:v>
                </c:pt>
                <c:pt idx="4">
                  <c:v>0.72</c:v>
                </c:pt>
                <c:pt idx="5">
                  <c:v>0.77</c:v>
                </c:pt>
                <c:pt idx="6">
                  <c:v>0.88</c:v>
                </c:pt>
                <c:pt idx="7">
                  <c:v>0.83</c:v>
                </c:pt>
              </c:numCache>
            </c:numRef>
          </c:val>
        </c:ser>
        <c:ser>
          <c:idx val="5"/>
          <c:order val="5"/>
          <c:tx>
            <c:strRef>
              <c:f>Лист3!$G$74</c:f>
              <c:strCache>
                <c:ptCount val="1"/>
                <c:pt idx="0">
                  <c:v>орыс тілі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Лист3!$A$75:$A$82</c:f>
              <c:strCache>
                <c:ptCount val="8"/>
                <c:pt idx="0">
                  <c:v>1А</c:v>
                </c:pt>
                <c:pt idx="1">
                  <c:v>1Ә</c:v>
                </c:pt>
                <c:pt idx="2">
                  <c:v>2А</c:v>
                </c:pt>
                <c:pt idx="3">
                  <c:v>2Ә</c:v>
                </c:pt>
                <c:pt idx="4">
                  <c:v>3А</c:v>
                </c:pt>
                <c:pt idx="5">
                  <c:v>3Ә</c:v>
                </c:pt>
                <c:pt idx="6">
                  <c:v>4А</c:v>
                </c:pt>
                <c:pt idx="7">
                  <c:v>4Ә</c:v>
                </c:pt>
              </c:strCache>
            </c:strRef>
          </c:cat>
          <c:val>
            <c:numRef>
              <c:f>Лист3!$G$75:$G$82</c:f>
              <c:numCache>
                <c:formatCode>General</c:formatCode>
                <c:ptCount val="8"/>
                <c:pt idx="4" formatCode="0%">
                  <c:v>0.69</c:v>
                </c:pt>
                <c:pt idx="5" formatCode="0%">
                  <c:v>0.73</c:v>
                </c:pt>
                <c:pt idx="6" formatCode="0%">
                  <c:v>0.73</c:v>
                </c:pt>
                <c:pt idx="7" formatCode="0%">
                  <c:v>0.66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2169728"/>
        <c:axId val="72597888"/>
        <c:axId val="0"/>
      </c:bar3DChart>
      <c:catAx>
        <c:axId val="72169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725978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72597888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%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7216972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4304340337309647"/>
          <c:y val="0.35154435071856294"/>
          <c:w val="0.14401317255317769"/>
          <c:h val="0.30166305771119928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378947880110547E-2"/>
          <c:y val="3.5629495005259755E-2"/>
          <c:w val="0.80386388188954094"/>
          <c:h val="0.857483179793251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Лист3!$A$58:$A$65</c:f>
              <c:strCache>
                <c:ptCount val="8"/>
                <c:pt idx="0">
                  <c:v>1А</c:v>
                </c:pt>
                <c:pt idx="1">
                  <c:v>1Ә</c:v>
                </c:pt>
                <c:pt idx="2">
                  <c:v>2А</c:v>
                </c:pt>
                <c:pt idx="3">
                  <c:v>2Ә</c:v>
                </c:pt>
                <c:pt idx="4">
                  <c:v>3А</c:v>
                </c:pt>
                <c:pt idx="5">
                  <c:v>3Ә</c:v>
                </c:pt>
                <c:pt idx="6">
                  <c:v>4А</c:v>
                </c:pt>
                <c:pt idx="7">
                  <c:v>4Ә</c:v>
                </c:pt>
              </c:strCache>
            </c:strRef>
          </c:cat>
          <c:val>
            <c:numRef>
              <c:f>Лист3!$B$58:$B$65</c:f>
              <c:numCache>
                <c:formatCode>0%</c:formatCode>
                <c:ptCount val="8"/>
                <c:pt idx="0">
                  <c:v>0.76</c:v>
                </c:pt>
                <c:pt idx="1">
                  <c:v>0.83</c:v>
                </c:pt>
                <c:pt idx="2">
                  <c:v>0.96</c:v>
                </c:pt>
                <c:pt idx="3">
                  <c:v>0.8</c:v>
                </c:pt>
                <c:pt idx="4">
                  <c:v>0.82</c:v>
                </c:pt>
                <c:pt idx="5">
                  <c:v>0.87</c:v>
                </c:pt>
                <c:pt idx="6">
                  <c:v>0.8</c:v>
                </c:pt>
                <c:pt idx="7">
                  <c:v>0.7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3570944"/>
        <c:axId val="81643008"/>
      </c:barChart>
      <c:catAx>
        <c:axId val="73570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816430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1643008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%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73570944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91233349996336077"/>
          <c:y val="0.43943043839820367"/>
          <c:w val="7.5780144133764493E-2"/>
          <c:h val="5.2256592674380979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hPercent val="140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6828505556775822"/>
          <c:y val="3.3254195338242441E-2"/>
          <c:w val="0.74110149471185827"/>
          <c:h val="0.87886087679640734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Лист3!$A$98</c:f>
              <c:strCache>
                <c:ptCount val="1"/>
                <c:pt idx="0">
                  <c:v>1А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Лист3!$B$97</c:f>
              <c:strCache>
                <c:ptCount val="1"/>
                <c:pt idx="0">
                  <c:v>білім  сапасы</c:v>
                </c:pt>
              </c:strCache>
            </c:strRef>
          </c:cat>
          <c:val>
            <c:numRef>
              <c:f>Лист3!$B$98</c:f>
              <c:numCache>
                <c:formatCode>0%</c:formatCode>
                <c:ptCount val="1"/>
                <c:pt idx="0">
                  <c:v>0.68</c:v>
                </c:pt>
              </c:numCache>
            </c:numRef>
          </c:val>
        </c:ser>
        <c:ser>
          <c:idx val="1"/>
          <c:order val="1"/>
          <c:tx>
            <c:strRef>
              <c:f>Лист3!$A$99</c:f>
              <c:strCache>
                <c:ptCount val="1"/>
                <c:pt idx="0">
                  <c:v>1Ә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Лист3!$B$97</c:f>
              <c:strCache>
                <c:ptCount val="1"/>
                <c:pt idx="0">
                  <c:v>білім  сапасы</c:v>
                </c:pt>
              </c:strCache>
            </c:strRef>
          </c:cat>
          <c:val>
            <c:numRef>
              <c:f>Лист3!$B$99</c:f>
              <c:numCache>
                <c:formatCode>0%</c:formatCode>
                <c:ptCount val="1"/>
                <c:pt idx="0">
                  <c:v>0.83</c:v>
                </c:pt>
              </c:numCache>
            </c:numRef>
          </c:val>
        </c:ser>
        <c:ser>
          <c:idx val="2"/>
          <c:order val="2"/>
          <c:tx>
            <c:strRef>
              <c:f>Лист3!$A$100</c:f>
              <c:strCache>
                <c:ptCount val="1"/>
                <c:pt idx="0">
                  <c:v>2А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Лист3!$B$97</c:f>
              <c:strCache>
                <c:ptCount val="1"/>
                <c:pt idx="0">
                  <c:v>білім  сапасы</c:v>
                </c:pt>
              </c:strCache>
            </c:strRef>
          </c:cat>
          <c:val>
            <c:numRef>
              <c:f>Лист3!$B$100</c:f>
              <c:numCache>
                <c:formatCode>0%</c:formatCode>
                <c:ptCount val="1"/>
                <c:pt idx="0">
                  <c:v>0.72</c:v>
                </c:pt>
              </c:numCache>
            </c:numRef>
          </c:val>
        </c:ser>
        <c:ser>
          <c:idx val="3"/>
          <c:order val="3"/>
          <c:tx>
            <c:strRef>
              <c:f>Лист3!$A$101</c:f>
              <c:strCache>
                <c:ptCount val="1"/>
                <c:pt idx="0">
                  <c:v>2Ә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Лист3!$B$97</c:f>
              <c:strCache>
                <c:ptCount val="1"/>
                <c:pt idx="0">
                  <c:v>білім  сапасы</c:v>
                </c:pt>
              </c:strCache>
            </c:strRef>
          </c:cat>
          <c:val>
            <c:numRef>
              <c:f>Лист3!$B$101</c:f>
              <c:numCache>
                <c:formatCode>0%</c:formatCode>
                <c:ptCount val="1"/>
                <c:pt idx="0">
                  <c:v>0.69</c:v>
                </c:pt>
              </c:numCache>
            </c:numRef>
          </c:val>
        </c:ser>
        <c:ser>
          <c:idx val="4"/>
          <c:order val="4"/>
          <c:tx>
            <c:strRef>
              <c:f>Лист3!$A$102</c:f>
              <c:strCache>
                <c:ptCount val="1"/>
                <c:pt idx="0">
                  <c:v>3А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Лист3!$B$97</c:f>
              <c:strCache>
                <c:ptCount val="1"/>
                <c:pt idx="0">
                  <c:v>білім  сапасы</c:v>
                </c:pt>
              </c:strCache>
            </c:strRef>
          </c:cat>
          <c:val>
            <c:numRef>
              <c:f>Лист3!$B$102</c:f>
              <c:numCache>
                <c:formatCode>0%</c:formatCode>
                <c:ptCount val="1"/>
                <c:pt idx="0">
                  <c:v>0.55000000000000004</c:v>
                </c:pt>
              </c:numCache>
            </c:numRef>
          </c:val>
        </c:ser>
        <c:ser>
          <c:idx val="5"/>
          <c:order val="5"/>
          <c:tx>
            <c:strRef>
              <c:f>Лист3!$A$103</c:f>
              <c:strCache>
                <c:ptCount val="1"/>
                <c:pt idx="0">
                  <c:v>3Ә</c:v>
                </c:pt>
              </c:strCache>
            </c:strRef>
          </c:tx>
          <c:spPr>
            <a:solidFill>
              <a:srgbClr val="FF8080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Лист3!$B$97</c:f>
              <c:strCache>
                <c:ptCount val="1"/>
                <c:pt idx="0">
                  <c:v>білім  сапасы</c:v>
                </c:pt>
              </c:strCache>
            </c:strRef>
          </c:cat>
          <c:val>
            <c:numRef>
              <c:f>Лист3!$B$103</c:f>
              <c:numCache>
                <c:formatCode>0%</c:formatCode>
                <c:ptCount val="1"/>
                <c:pt idx="0">
                  <c:v>0.54</c:v>
                </c:pt>
              </c:numCache>
            </c:numRef>
          </c:val>
        </c:ser>
        <c:ser>
          <c:idx val="6"/>
          <c:order val="6"/>
          <c:tx>
            <c:strRef>
              <c:f>Лист3!$A$104</c:f>
              <c:strCache>
                <c:ptCount val="1"/>
                <c:pt idx="0">
                  <c:v>4А</c:v>
                </c:pt>
              </c:strCache>
            </c:strRef>
          </c:tx>
          <c:spPr>
            <a:solidFill>
              <a:srgbClr val="0066CC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Лист3!$B$97</c:f>
              <c:strCache>
                <c:ptCount val="1"/>
                <c:pt idx="0">
                  <c:v>білім  сапасы</c:v>
                </c:pt>
              </c:strCache>
            </c:strRef>
          </c:cat>
          <c:val>
            <c:numRef>
              <c:f>Лист3!$B$104</c:f>
              <c:numCache>
                <c:formatCode>0%</c:formatCode>
                <c:ptCount val="1"/>
                <c:pt idx="0">
                  <c:v>0.61</c:v>
                </c:pt>
              </c:numCache>
            </c:numRef>
          </c:val>
        </c:ser>
        <c:ser>
          <c:idx val="7"/>
          <c:order val="7"/>
          <c:tx>
            <c:strRef>
              <c:f>Лист3!$A$105</c:f>
              <c:strCache>
                <c:ptCount val="1"/>
                <c:pt idx="0">
                  <c:v>4Ә</c:v>
                </c:pt>
              </c:strCache>
            </c:strRef>
          </c:tx>
          <c:spPr>
            <a:solidFill>
              <a:srgbClr val="CCCC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Лист3!$B$97</c:f>
              <c:strCache>
                <c:ptCount val="1"/>
                <c:pt idx="0">
                  <c:v>білім  сапасы</c:v>
                </c:pt>
              </c:strCache>
            </c:strRef>
          </c:cat>
          <c:val>
            <c:numRef>
              <c:f>Лист3!$B$105</c:f>
              <c:numCache>
                <c:formatCode>0%</c:formatCode>
                <c:ptCount val="1"/>
                <c:pt idx="0">
                  <c:v>0.62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shape val="box"/>
        <c:axId val="85322368"/>
        <c:axId val="85365120"/>
        <c:axId val="0"/>
      </c:bar3DChart>
      <c:catAx>
        <c:axId val="85322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853651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5365120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%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8532236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92718593115697556"/>
          <c:y val="0.30166305771119928"/>
          <c:w val="5.9870644769298598E-2"/>
          <c:h val="0.4014256437259266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656183"/>
          </a:xfrm>
        </p:spPr>
        <p:txBody>
          <a:bodyPr>
            <a:normAutofit/>
          </a:bodyPr>
          <a:lstStyle/>
          <a:p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№ 86 жалпы  білім беретін  орта мектебі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1988840"/>
            <a:ext cx="6400800" cy="364996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kk-KZ" sz="4000" b="1" i="1" dirty="0" smtClean="0">
                <a:latin typeface="Times New Roman" pitchFamily="18" charset="0"/>
                <a:cs typeface="Times New Roman" pitchFamily="18" charset="0"/>
              </a:rPr>
              <a:t>Бастауыш мектеп бірлестігінің</a:t>
            </a:r>
          </a:p>
          <a:p>
            <a:r>
              <a:rPr lang="kk-KZ" sz="4000" b="1" i="1" dirty="0" smtClean="0">
                <a:latin typeface="Times New Roman" pitchFamily="18" charset="0"/>
                <a:cs typeface="Times New Roman" pitchFamily="18" charset="0"/>
              </a:rPr>
              <a:t>2012-2013 оқу  жылында</a:t>
            </a:r>
          </a:p>
          <a:p>
            <a:r>
              <a:rPr lang="kk-KZ" sz="4000" b="1" i="1" dirty="0">
                <a:latin typeface="Times New Roman" pitchFamily="18" charset="0"/>
                <a:cs typeface="Times New Roman" pitchFamily="18" charset="0"/>
              </a:rPr>
              <a:t>ө</a:t>
            </a:r>
            <a:r>
              <a:rPr lang="kk-KZ" sz="4000" b="1" i="1" dirty="0" smtClean="0">
                <a:latin typeface="Times New Roman" pitchFamily="18" charset="0"/>
                <a:cs typeface="Times New Roman" pitchFamily="18" charset="0"/>
              </a:rPr>
              <a:t>ткізілген  жұмыстар бойынша жылдық  есебі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478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Бастауыш сыныптар бойынша оқу  жылдамдығы</a:t>
            </a:r>
            <a:br>
              <a:rPr lang="kk-KZ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2012-2013  оқу  жылы</a:t>
            </a:r>
            <a:br>
              <a:rPr lang="kk-KZ" sz="20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70000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Бастауыш сыныптардың   негізгі  пәндер  бойынша  сапа  көрсеткіштері</a:t>
            </a:r>
            <a:b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000" b="1" i="1" dirty="0" smtClean="0">
                <a:latin typeface="Times New Roman" pitchFamily="18" charset="0"/>
                <a:cs typeface="Times New Roman" pitchFamily="18" charset="0"/>
              </a:rPr>
              <a:t>2012-2013  оқу  жылы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2728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Сыныптар  бойынша оқу  жылдамдығының сапа  көрсеткіштері</a:t>
            </a:r>
            <a:b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2012-2013 оқу  жылы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012310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Бастауыш сыныптардың  білім  сапасы</a:t>
            </a:r>
            <a:b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 2012-2013 оқу жылы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3665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556792"/>
            <a:ext cx="8229600" cy="3096344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kk-KZ" dirty="0" smtClean="0"/>
              <a:t>Назарларыңызға рақмет!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4477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093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Бастауыш сыныптар  бірлестігі</a:t>
            </a:r>
            <a:b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i="1" dirty="0" smtClean="0">
                <a:latin typeface="Times New Roman" pitchFamily="18" charset="0"/>
                <a:cs typeface="Times New Roman" pitchFamily="18" charset="0"/>
              </a:rPr>
              <a:t>2012-2013 оқу  жылы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kk-KZ" sz="1600" b="1" i="1" u="sng" dirty="0" smtClean="0">
                <a:latin typeface="Times New Roman" pitchFamily="18" charset="0"/>
                <a:cs typeface="Times New Roman" pitchFamily="18" charset="0"/>
              </a:rPr>
              <a:t>Тақырыбы</a:t>
            </a:r>
            <a:r>
              <a:rPr lang="kk-KZ" sz="1600" b="1" i="1" dirty="0" smtClean="0">
                <a:latin typeface="Times New Roman" pitchFamily="18" charset="0"/>
                <a:cs typeface="Times New Roman" pitchFamily="18" charset="0"/>
              </a:rPr>
              <a:t>:Оқытудың  дамыту  және  денсаулықты  сақтауға   бағытталған  технологиялары  негізінде  оқушылардың  білім  алу  дайындығының  дамуын  басқару.</a:t>
            </a:r>
          </a:p>
          <a:p>
            <a:pPr marL="0" indent="0">
              <a:buNone/>
            </a:pPr>
            <a:r>
              <a:rPr lang="kk-KZ" sz="1600" b="1" i="1" u="sng" dirty="0" smtClean="0"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kk-KZ" sz="1600" b="1" i="1" dirty="0" smtClean="0">
                <a:latin typeface="Times New Roman" pitchFamily="18" charset="0"/>
                <a:cs typeface="Times New Roman" pitchFamily="18" charset="0"/>
              </a:rPr>
              <a:t> Мұғалімдердің  педагогикалық  шеберлік  деңгейін құзіреттілігін  дамыту, оқу-тәрбие процесінде  жаңа  технологияларды  қолдану  арқылыоқушы  тұлғасын жан – жақты жетілдіру  мақсатында  теориялық –әдістемелік  білім мен  білікті тереңдету.</a:t>
            </a:r>
          </a:p>
          <a:p>
            <a:pPr marL="0" indent="0">
              <a:buNone/>
            </a:pPr>
            <a:r>
              <a:rPr lang="kk-KZ" sz="1600" b="1" i="1" u="sng" dirty="0" smtClean="0">
                <a:latin typeface="Times New Roman" pitchFamily="18" charset="0"/>
                <a:cs typeface="Times New Roman" pitchFamily="18" charset="0"/>
              </a:rPr>
              <a:t>Міндеттері: </a:t>
            </a:r>
          </a:p>
          <a:p>
            <a:pPr marL="0" indent="0">
              <a:buNone/>
            </a:pPr>
            <a:r>
              <a:rPr lang="kk-KZ" sz="1600" b="1" i="1" dirty="0" smtClean="0">
                <a:latin typeface="Times New Roman" pitchFamily="18" charset="0"/>
                <a:cs typeface="Times New Roman" pitchFamily="18" charset="0"/>
              </a:rPr>
              <a:t>       Әдістемелік  жұмысты жетілдіру,мектеп  жағдайында  педагогтардың  біліктіліктерін  арттыру  мүмкіндіктерін  тиімді  пайдалану;</a:t>
            </a:r>
          </a:p>
          <a:p>
            <a:r>
              <a:rPr lang="kk-KZ" sz="1600" b="1" i="1" dirty="0" smtClean="0">
                <a:latin typeface="Times New Roman" pitchFamily="18" charset="0"/>
                <a:cs typeface="Times New Roman" pitchFamily="18" charset="0"/>
              </a:rPr>
              <a:t>Бағдарламада  белгіленген  білім  стандартын  меңгерту;</a:t>
            </a:r>
          </a:p>
          <a:p>
            <a:r>
              <a:rPr lang="kk-KZ" sz="1600" b="1" i="1" dirty="0" smtClean="0">
                <a:latin typeface="Times New Roman" pitchFamily="18" charset="0"/>
                <a:cs typeface="Times New Roman" pitchFamily="18" charset="0"/>
              </a:rPr>
              <a:t>Сабақтың  барлық  түрлерінің  жоғарғы  әдістемелік  деңгейде  өткізілуін  қамтамасыз  ету;</a:t>
            </a:r>
          </a:p>
          <a:p>
            <a:r>
              <a:rPr lang="kk-KZ" sz="1600" b="1" i="1" dirty="0" smtClean="0">
                <a:latin typeface="Times New Roman" pitchFamily="18" charset="0"/>
                <a:cs typeface="Times New Roman" pitchFamily="18" charset="0"/>
              </a:rPr>
              <a:t>Денсаулық  сақтауға  бағытталған  технологиялар   негізінде оқу  сабақтарының  өткізілу  сапасынарттыру,жаңа  ақпараттық  технологияларды  енгізу;</a:t>
            </a:r>
          </a:p>
          <a:p>
            <a:r>
              <a:rPr lang="kk-KZ" sz="1600" b="1" i="1" dirty="0" smtClean="0">
                <a:latin typeface="Times New Roman" pitchFamily="18" charset="0"/>
                <a:cs typeface="Times New Roman" pitchFamily="18" charset="0"/>
              </a:rPr>
              <a:t>Ұзартылған  күн  тобының  тәрбиешілерінің жеке  сабақтарды  өткізуін  жетілдіру,  оқушыларды  жеке  оқытуға  жағдай  жасау.</a:t>
            </a:r>
          </a:p>
          <a:p>
            <a:r>
              <a:rPr lang="kk-KZ" sz="1600" b="1" i="1" dirty="0" smtClean="0">
                <a:latin typeface="Times New Roman" pitchFamily="18" charset="0"/>
                <a:cs typeface="Times New Roman" pitchFamily="18" charset="0"/>
              </a:rPr>
              <a:t>Дарынды  және  нашар  оқитын  оқушылармен деңгейлеп  оқыту  жұмысын  жетілдіру,  оқушының  шығармашылық  күш-қуатын  ашу.</a:t>
            </a:r>
          </a:p>
          <a:p>
            <a:r>
              <a:rPr lang="kk-KZ" sz="1600" b="1" i="1" dirty="0" smtClean="0">
                <a:latin typeface="Times New Roman" pitchFamily="18" charset="0"/>
                <a:cs typeface="Times New Roman" pitchFamily="18" charset="0"/>
              </a:rPr>
              <a:t>Оқушылардың  бойында ұлттық – рухани  құндылықтардың қалыптасуы  мен  дамуына  жағдай  жасау.</a:t>
            </a:r>
            <a:endParaRPr lang="ru-RU" sz="1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964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551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Кадр </a:t>
            </a:r>
            <a:r>
              <a:rPr lang="kk-KZ" sz="2400" b="1" i="1" dirty="0">
                <a:latin typeface="Times New Roman" pitchFamily="18" charset="0"/>
                <a:cs typeface="Times New Roman" pitchFamily="18" charset="0"/>
              </a:rPr>
              <a:t>   құ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рамына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i="1" dirty="0">
                <a:latin typeface="Times New Roman" pitchFamily="18" charset="0"/>
                <a:cs typeface="Times New Roman" pitchFamily="18" charset="0"/>
              </a:rPr>
              <a:t>   қ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ыс</a:t>
            </a:r>
            <a:r>
              <a:rPr lang="kk-KZ" sz="2400" b="1" i="1" dirty="0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аша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  м</a:t>
            </a:r>
            <a:r>
              <a:rPr lang="kk-KZ" sz="2400" b="1" i="1" dirty="0">
                <a:latin typeface="Times New Roman" pitchFamily="18" charset="0"/>
                <a:cs typeface="Times New Roman" pitchFamily="18" charset="0"/>
              </a:rPr>
              <a:t>әлімет   </a:t>
            </a:r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2012-2013  </a:t>
            </a:r>
            <a:r>
              <a:rPr lang="kk-KZ" sz="2400" b="1" i="1" dirty="0">
                <a:latin typeface="Times New Roman" pitchFamily="18" charset="0"/>
                <a:cs typeface="Times New Roman" pitchFamily="18" charset="0"/>
              </a:rPr>
              <a:t>оқу  жылы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9800165"/>
              </p:ext>
            </p:extLst>
          </p:nvPr>
        </p:nvGraphicFramePr>
        <p:xfrm>
          <a:off x="179513" y="1196753"/>
          <a:ext cx="8784974" cy="55607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3964"/>
                <a:gridCol w="1463964"/>
                <a:gridCol w="1463964"/>
                <a:gridCol w="1463964"/>
                <a:gridCol w="1464559"/>
                <a:gridCol w="1464559"/>
              </a:tblGrid>
              <a:tr h="3535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</a:rPr>
                        <a:t>Аты-жөні 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педагогикалық қызмет мерзімі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санаты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осы  мектептегі қызмет  мерзімі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білім  көтеру курсына  қатысуы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аттестациядан өту,растау жылы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</a:tr>
              <a:tr h="340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</a:rPr>
                        <a:t>Мукашева Зауреш  Бекешовна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</a:rPr>
                        <a:t>14 жыл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II  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14 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2012  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2010жыл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</a:tr>
              <a:tr h="340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Шопаева Саяш Дуанбековна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</a:rPr>
                        <a:t>18 жыл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</a:rPr>
                        <a:t>жоғары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</a:rPr>
                        <a:t>17 жыл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2011 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2010жыл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</a:tr>
              <a:tr h="5103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Нурмаганбетова Сауле  Кудайбергеновна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20 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</a:rPr>
                        <a:t>6 жыл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</a:rPr>
                        <a:t>2012 жыл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2014жыл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</a:tr>
              <a:tr h="340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Хунафия Дария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26 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жоғары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10 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</a:rPr>
                        <a:t>2013 жыл (өту   керек)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2010жыл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</a:tr>
              <a:tr h="340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Билалова Зайра  Демитовна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19 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II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11 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</a:rPr>
                        <a:t>2011 жыл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</a:rPr>
                        <a:t>2010жыл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</a:tr>
              <a:tr h="5103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Касаинова Гульназ Амангельдиновна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15 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II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11 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2011 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</a:rPr>
                        <a:t>2011жыл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</a:tr>
              <a:tr h="5832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Сабитова Гульниза Женисовна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23жыл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12 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2011 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</a:rPr>
                        <a:t>2010жыл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</a:tr>
              <a:tr h="3888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Нурмаган Алия Аманжоловна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2жыл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санатсыз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3 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2012 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</a:rPr>
                        <a:t>2014жыл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</a:tr>
              <a:tr h="5832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Кабылова Гульжан Сериковна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15жыл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I</a:t>
                      </a:r>
                      <a:r>
                        <a:rPr lang="kk-KZ" sz="1000">
                          <a:effectLst/>
                        </a:rPr>
                        <a:t> (тәрбиешілік 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10 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2008 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</a:rPr>
                        <a:t>2014жыл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</a:tr>
              <a:tr h="3888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00">
                          <a:effectLst/>
                        </a:rPr>
                        <a:t>Намесхан Алтын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5жыл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санатсыз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3 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2013 жыл (өту   керек)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</a:rPr>
                        <a:t>2014жыл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</a:tr>
              <a:tr h="5103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Сағындыкова АнарБөкенбайқызы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2жыл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санатсыз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2 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2014 жыл (өту   керек)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</a:rPr>
                        <a:t>2015жыл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</a:tr>
              <a:tr h="340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Мизамбаева Айгерім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2жыл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санатсыз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2 жыл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effectLst/>
                        </a:rPr>
                        <a:t>2014 жыл (өту   керек)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effectLst/>
                        </a:rPr>
                        <a:t>2015жыл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547" marR="47547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17625" y="12001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322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b="1" i="1" dirty="0" smtClean="0">
                <a:latin typeface="Times New Roman" pitchFamily="18" charset="0"/>
                <a:cs typeface="Times New Roman" pitchFamily="18" charset="0"/>
              </a:rPr>
              <a:t>Бастауыш  мектеп  мұғалімдерінің сапалық  құрамы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Жоғары  санатты- 2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санатты -3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санатты - 3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Санатсыз- 4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1361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kk-KZ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1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3100" dirty="0">
                <a:latin typeface="Times New Roman" pitchFamily="18" charset="0"/>
                <a:cs typeface="Times New Roman" pitchFamily="18" charset="0"/>
              </a:rPr>
            </a:br>
            <a:r>
              <a:rPr lang="kk-KZ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700" dirty="0">
                <a:latin typeface="Times New Roman" pitchFamily="18" charset="0"/>
                <a:cs typeface="Times New Roman" pitchFamily="18" charset="0"/>
              </a:rPr>
              <a:t>Бастауыш  сынып  мұғалімдері бірлестігінің  2012-2013  оқу  жылында жүргізілген  іс-шаралар  бойынша қорытынды  есебі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1581739"/>
              </p:ext>
            </p:extLst>
          </p:nvPr>
        </p:nvGraphicFramePr>
        <p:xfrm>
          <a:off x="457200" y="1600200"/>
          <a:ext cx="8229600" cy="26423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Аты-жөні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Ашық сабақ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Ашық тәрбие сағаты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Республ.олимп.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облыстық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Ғыл.-практ конф.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Т.б.сайыс,байқаулар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марапаттаулар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Мукашева Зауреш  Бекешовна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«ҚОШ  БОЛ,ӘЛІППЕ!», «Ана-өмірдің  шуағы»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Халықаралық</a:t>
                      </a:r>
                      <a:endParaRPr lang="ru-RU" sz="12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ғыл-практ.конф</a:t>
                      </a:r>
                      <a:endParaRPr lang="ru-RU" sz="12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«Ауыз  әдебиеті үлгілері...»мақа</a:t>
                      </a:r>
                      <a:endParaRPr lang="ru-RU" sz="12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мектепшілік мақтау  қағазы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Шопаева Саяш Дуанбековна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«ҚОШ  БОЛ,ӘЛІППЕ!»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«Зимние  фантазии»диплом(бал.шығ.аумақтық сайысы ),н.Нұрмақов ат.мект.дир.Е.М.Әшімовтың алғыс  хаты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Нурмаганбето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ва Сауле  Кудайбергеновна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«Дауыс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сыз б мен п»қазақ тілі, «Текті  білу-тегін  емес»өзін-өзі  тану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«Күз  қызықтары», «Туған  күн  иелері»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«Туған  соқпақтар»  2  оқушы  мақтау  қағазы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«Туған  соқпақтар»сайысына дайындағаны үшін мақтау қағазы Е.Иманғалиев, 3-ші  дәрежелі диплом өзін-өзі танудан сайысД.Жекебаев,мектепшілік  мақтау  қағазы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Хунафия Дария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«Қосу  және  азайту 26+34,60-27»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«Менің  Отаным -Қазақстан»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43-ші облыс.конф.</a:t>
                      </a:r>
                      <a:endParaRPr lang="ru-RU" sz="12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оқушы –диплом,2 оқушы-алғыс хат</a:t>
                      </a:r>
                      <a:endParaRPr lang="ru-RU" sz="12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Халықаралық</a:t>
                      </a:r>
                      <a:endParaRPr lang="ru-RU" sz="12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ғыл-практ.конф</a:t>
                      </a:r>
                      <a:endParaRPr lang="ru-RU" sz="12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«Ауыз  әдебиеті үлгілері...»мақа</a:t>
                      </a:r>
                      <a:endParaRPr lang="ru-RU" sz="1200" kern="120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мектепшілік  мақтау  қағазы, «Бастау»матем.турнирге бала дайындаған үшін алғыс  хат Е.Иманғалиев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Билалова Зайра  Демитовна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«Олимпиада  қырандары»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Халықаралық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ғыл-практ.конф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«Ауыз  әдебиеті үлгілері...»мақа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Calibri"/>
                          <a:cs typeface="Times New Roman"/>
                        </a:rPr>
                        <a:t>ла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Касаинова Гульназ Амангельдиновна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«Өзін-өзі  тану белестері»өзін-өзі тану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«Дана  Абай»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Облыстық түркі  елдерінің  «Астана»мәдени  орталығы 1 оқушы 3-ші  дәрежелі  диплом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Сабитова Гульниза Женисовна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«Жер  бедері»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дүниетану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«Алтын  күз»,  «Қыз  өссе  елдің  көркі»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k-KZ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"Парасат"олимп.5-ші  жүлделі  орын 2  оқушы 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«Білім  беру  технопаркі»жобасының 3-ші дәрежелі мадақтама,мектепшілік мақтау  қағазы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Нурмаган Алия Аманжоловна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«Арыстан  мен  тышқан»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«Қыз  өссе  елдің  көркі», «Жігіт  сұлтаны»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"Парасат"олимп.5-ші  жүлделі  орын 2  оқушы 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Кабылова Гульжан Сериковна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«Алтын  күз»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Аналарға  мың  алғыс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Облыстық зияткерлік «Зерек  бала»  сайысында 1  орын 1 бала  иеленді 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 Облыстық зияткерлік «Зерек  бала»  сайысына 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дарынды  бала  дайындағаны  үшін  алғыс  хат Г.Оразғұлова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Намесхан Алтын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«Алтын  күз»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«Мен  әдепті  баламын»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Облыстық зияткерлік «Зерек  бала»  сайысында 3  орын 1 бала  иеленді »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Сағындыкова АнарБөкенбайқызы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«21 ғасыр  көшбасшысы»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Мизамбаева Айгерім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«1001</a:t>
                      </a:r>
                      <a:r>
                        <a:rPr lang="kk-KZ" sz="12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мақал,101 жұмбақ</a:t>
                      </a:r>
                      <a:r>
                        <a:rPr lang="kk-KZ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375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kk-KZ" sz="3200" b="1" i="1" dirty="0" smtClean="0">
                <a:latin typeface="Times New Roman" pitchFamily="18" charset="0"/>
                <a:cs typeface="Times New Roman" pitchFamily="18" charset="0"/>
              </a:rPr>
              <a:t>Бірлестік  мұғалімдерінің   жетістіктері</a:t>
            </a:r>
            <a:br>
              <a:rPr lang="kk-KZ" sz="32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200" b="1" i="1" dirty="0" smtClean="0">
                <a:latin typeface="Times New Roman" pitchFamily="18" charset="0"/>
                <a:cs typeface="Times New Roman" pitchFamily="18" charset="0"/>
              </a:rPr>
              <a:t>2012-2013 оқу  жылы 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kk-KZ" sz="7200" b="1" dirty="0"/>
              <a:t>Мукашева Зауреш  </a:t>
            </a:r>
            <a:r>
              <a:rPr lang="kk-KZ" sz="7200" b="1" dirty="0" smtClean="0"/>
              <a:t>Бекешовна</a:t>
            </a:r>
            <a:r>
              <a:rPr lang="kk-KZ" sz="72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Халықаралық</a:t>
            </a:r>
            <a:r>
              <a:rPr lang="ru-RU" sz="72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72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ғыл-практ.конференция</a:t>
            </a:r>
            <a:endParaRPr lang="ru-RU" sz="7200" dirty="0">
              <a:solidFill>
                <a:schemeClr val="dk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72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«Ауыз  әдебиеті үлгілері...»мақа</a:t>
            </a:r>
            <a:endParaRPr lang="ru-RU" sz="7200" dirty="0">
              <a:solidFill>
                <a:schemeClr val="dk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72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kk-KZ" sz="72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а,</a:t>
            </a:r>
            <a:r>
              <a:rPr lang="kk-KZ" sz="7200" dirty="0" smtClean="0">
                <a:latin typeface="Times New Roman" pitchFamily="18" charset="0"/>
                <a:ea typeface="Calibri"/>
                <a:cs typeface="Times New Roman" pitchFamily="18" charset="0"/>
              </a:rPr>
              <a:t>мектепшілік </a:t>
            </a:r>
            <a:r>
              <a:rPr lang="kk-KZ" sz="7200" dirty="0">
                <a:latin typeface="Times New Roman" pitchFamily="18" charset="0"/>
                <a:ea typeface="Calibri"/>
                <a:cs typeface="Times New Roman" pitchFamily="18" charset="0"/>
              </a:rPr>
              <a:t>мақтау  қағазы</a:t>
            </a:r>
            <a:endParaRPr lang="ru-RU" sz="72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 fontAlgn="t"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sz="7200" b="1" dirty="0" smtClean="0"/>
              <a:t>Шопаева </a:t>
            </a:r>
            <a:r>
              <a:rPr lang="kk-KZ" sz="7200" b="1" dirty="0"/>
              <a:t>Саяш </a:t>
            </a:r>
            <a:r>
              <a:rPr lang="kk-KZ" sz="7200" b="1" dirty="0" smtClean="0"/>
              <a:t>Дуанбековна</a:t>
            </a:r>
            <a:r>
              <a:rPr lang="kk-KZ" sz="7200" dirty="0" smtClean="0"/>
              <a:t>:</a:t>
            </a:r>
            <a:r>
              <a:rPr lang="kk-KZ" sz="7200" dirty="0"/>
              <a:t>«Зимние  фантазии»диплом(бал.шығ.аумақтық сайысы ),н.Нұрмақов ат.мект.дир.Е.М.Әшімовтың алғыс  </a:t>
            </a:r>
            <a:r>
              <a:rPr lang="kk-KZ" sz="7200" dirty="0" smtClean="0"/>
              <a:t>хаты, «Бастауыш мектеп» мақаласы «Бастауыш  сыныпта сабақтастықты  ұштастыру»</a:t>
            </a:r>
            <a:endParaRPr lang="ru-RU" sz="7200" dirty="0"/>
          </a:p>
          <a:p>
            <a:pPr fontAlgn="t"/>
            <a:r>
              <a:rPr lang="kk-KZ" sz="7200" b="1" dirty="0" smtClean="0"/>
              <a:t>Нурмаганбетова </a:t>
            </a:r>
            <a:r>
              <a:rPr lang="kk-KZ" sz="7200" b="1" dirty="0"/>
              <a:t>Сауле  </a:t>
            </a:r>
            <a:r>
              <a:rPr lang="kk-KZ" sz="7200" b="1" dirty="0" smtClean="0"/>
              <a:t>Кудайбергеновна:</a:t>
            </a:r>
            <a:r>
              <a:rPr lang="kk-KZ" sz="7200" dirty="0"/>
              <a:t>«Туған  соқпақтар»сайысына дайындағаны үшін мақтау қағазы Е.Иманғалиев, 3-ші  дәрежелі диплом өзін-өзі танудан сайысД.Жекебаев,мектепшілік  мақтау  қағазы</a:t>
            </a:r>
            <a:endParaRPr lang="ru-RU" sz="7200" dirty="0"/>
          </a:p>
          <a:p>
            <a:pPr marL="0" indent="0">
              <a:buNone/>
            </a:pPr>
            <a:r>
              <a:rPr lang="ru-RU" sz="7200" b="1" dirty="0" smtClean="0"/>
              <a:t>       </a:t>
            </a:r>
            <a:r>
              <a:rPr lang="kk-KZ" sz="7200" b="1" dirty="0" smtClean="0"/>
              <a:t>Хунафия Дария:</a:t>
            </a:r>
            <a:r>
              <a:rPr lang="kk-KZ" sz="72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43-ші </a:t>
            </a:r>
            <a:r>
              <a:rPr lang="kk-KZ" sz="72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облыс.конф.</a:t>
            </a:r>
            <a:endParaRPr lang="ru-RU" sz="7200" dirty="0">
              <a:solidFill>
                <a:schemeClr val="dk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72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1 оқушы –диплом,2 оқушы-алғыс </a:t>
            </a:r>
            <a:r>
              <a:rPr lang="kk-KZ" sz="72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хат</a:t>
            </a:r>
            <a:r>
              <a:rPr lang="ru-RU" sz="72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kk-KZ" sz="72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Халықаралық</a:t>
            </a:r>
            <a:r>
              <a:rPr lang="ru-RU" sz="72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72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ғыл-практ.конференция</a:t>
            </a:r>
            <a:endParaRPr lang="ru-RU" sz="7200" dirty="0">
              <a:solidFill>
                <a:schemeClr val="dk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72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«Ауыз  әдебиеті үлгілері...»</a:t>
            </a:r>
            <a:r>
              <a:rPr lang="kk-KZ" sz="72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мақала</a:t>
            </a:r>
            <a:r>
              <a:rPr lang="kk-KZ" sz="7200" dirty="0" smtClean="0"/>
              <a:t>, дарынды  балалар  дайындағаны  үшін  алғыс  хат   Е.Иманғалиев</a:t>
            </a:r>
            <a:endParaRPr lang="ru-RU" sz="7200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7200" b="1" dirty="0"/>
              <a:t>Билалова Зайра  Демитовна   </a:t>
            </a:r>
            <a:r>
              <a:rPr lang="kk-KZ" sz="7200" dirty="0" smtClean="0">
                <a:highlight>
                  <a:srgbClr val="FFFF00"/>
                </a:highlight>
                <a:latin typeface="Times New Roman"/>
                <a:ea typeface="Calibri"/>
                <a:cs typeface="Times New Roman"/>
              </a:rPr>
              <a:t>Халықаралық</a:t>
            </a:r>
            <a:r>
              <a:rPr lang="ru-RU" sz="7200" dirty="0" smtClean="0">
                <a:highlight>
                  <a:srgbClr val="FFFF00"/>
                </a:highlight>
                <a:ea typeface="Calibri"/>
                <a:cs typeface="Times New Roman"/>
              </a:rPr>
              <a:t> </a:t>
            </a:r>
            <a:r>
              <a:rPr lang="kk-KZ" sz="7200" dirty="0" smtClean="0">
                <a:highlight>
                  <a:srgbClr val="FFFF00"/>
                </a:highlight>
                <a:latin typeface="Times New Roman"/>
                <a:ea typeface="Calibri"/>
                <a:cs typeface="Times New Roman"/>
              </a:rPr>
              <a:t>ғыл-практ.конф</a:t>
            </a:r>
            <a:r>
              <a:rPr lang="ru-RU" sz="7200" dirty="0" smtClean="0">
                <a:highlight>
                  <a:srgbClr val="FFFF00"/>
                </a:highlight>
                <a:ea typeface="Calibri"/>
                <a:cs typeface="Times New Roman"/>
              </a:rPr>
              <a:t>.</a:t>
            </a:r>
            <a:r>
              <a:rPr lang="kk-KZ" sz="7200" dirty="0" smtClean="0">
                <a:highlight>
                  <a:srgbClr val="FFFF00"/>
                </a:highlight>
                <a:latin typeface="Times New Roman"/>
                <a:ea typeface="Calibri"/>
                <a:cs typeface="Times New Roman"/>
              </a:rPr>
              <a:t>«Ауыз  </a:t>
            </a:r>
            <a:r>
              <a:rPr lang="kk-KZ" sz="7200" dirty="0">
                <a:highlight>
                  <a:srgbClr val="FFFF00"/>
                </a:highlight>
                <a:latin typeface="Times New Roman"/>
                <a:ea typeface="Calibri"/>
                <a:cs typeface="Times New Roman"/>
              </a:rPr>
              <a:t>әдебиеті үлгілері...»</a:t>
            </a:r>
            <a:r>
              <a:rPr lang="kk-KZ" sz="7200" dirty="0" smtClean="0">
                <a:highlight>
                  <a:srgbClr val="FFFF00"/>
                </a:highlight>
                <a:latin typeface="Times New Roman"/>
                <a:ea typeface="Calibri"/>
                <a:cs typeface="Times New Roman"/>
              </a:rPr>
              <a:t>мақала, «Бастауыш мектеп»журналы №10 2012ж.  «Қайталау (7 саны )» сабағы  шықты</a:t>
            </a:r>
            <a:endParaRPr lang="ru-RU" sz="7200" dirty="0">
              <a:ea typeface="Calibri"/>
              <a:cs typeface="Times New Roman"/>
            </a:endParaRPr>
          </a:p>
          <a:p>
            <a:pPr fontAlgn="t"/>
            <a:endParaRPr lang="ru-RU" sz="7200" b="1" dirty="0"/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7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ru-RU" sz="72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ru-RU" sz="7200" dirty="0">
              <a:ea typeface="Calibri"/>
              <a:cs typeface="Times New Roman"/>
            </a:endParaRPr>
          </a:p>
          <a:p>
            <a:pPr marL="0" indent="0" fontAlgn="t">
              <a:buNone/>
            </a:pPr>
            <a:endParaRPr lang="ru-RU" sz="7200" dirty="0"/>
          </a:p>
          <a:p>
            <a:pPr fontAlgn="t"/>
            <a:r>
              <a:rPr lang="kk-KZ" sz="7200" b="1" dirty="0"/>
              <a:t>Касаинова Гульназ </a:t>
            </a:r>
            <a:r>
              <a:rPr lang="kk-KZ" sz="7200" b="1" dirty="0" smtClean="0"/>
              <a:t>Амангельдиновна    </a:t>
            </a:r>
            <a:r>
              <a:rPr lang="kk-KZ" sz="7200" dirty="0" smtClean="0">
                <a:latin typeface="Times New Roman"/>
                <a:ea typeface="Calibri"/>
                <a:cs typeface="Times New Roman"/>
              </a:rPr>
              <a:t>Облыстық </a:t>
            </a:r>
            <a:r>
              <a:rPr lang="kk-KZ" sz="7200" dirty="0">
                <a:latin typeface="Times New Roman"/>
                <a:ea typeface="Calibri"/>
                <a:cs typeface="Times New Roman"/>
              </a:rPr>
              <a:t>түркі  елдерінің  «Астана»мәдени  орталығы 1 оқушы 3-ші  дәрежелі  диплом</a:t>
            </a:r>
            <a:endParaRPr lang="ru-RU" sz="7200" dirty="0">
              <a:ea typeface="Calibri"/>
              <a:cs typeface="Times New Roman"/>
            </a:endParaRPr>
          </a:p>
          <a:p>
            <a:pPr fontAlgn="t"/>
            <a:endParaRPr lang="ru-RU" sz="7200" b="1" dirty="0"/>
          </a:p>
          <a:p>
            <a:pPr fontAlgn="t"/>
            <a:r>
              <a:rPr lang="kk-KZ" sz="7200" b="1" dirty="0"/>
              <a:t>Сабитова Гульниза </a:t>
            </a:r>
            <a:r>
              <a:rPr lang="kk-KZ" sz="7200" b="1" dirty="0" smtClean="0"/>
              <a:t>Женисовна   </a:t>
            </a:r>
            <a:r>
              <a:rPr lang="kk-KZ" sz="7200" dirty="0">
                <a:latin typeface="Times New Roman"/>
                <a:ea typeface="Calibri"/>
                <a:cs typeface="Times New Roman"/>
              </a:rPr>
              <a:t>«Білім  беру  технопаркі»жобасының 3-ші дәрежелі мадақтама,мектепшілік мақтау  </a:t>
            </a:r>
            <a:r>
              <a:rPr lang="kk-KZ" sz="7200" dirty="0" smtClean="0">
                <a:latin typeface="Times New Roman"/>
                <a:ea typeface="Calibri"/>
                <a:cs typeface="Times New Roman"/>
              </a:rPr>
              <a:t>қағазы,</a:t>
            </a:r>
            <a:r>
              <a:rPr lang="kk-KZ" sz="72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"Парасат"олимп.5-ші  жүлделі  орын 2  оқушы 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  <a:p>
            <a:pPr fontAlgn="t"/>
            <a:endParaRPr lang="ru-RU" sz="2400" dirty="0">
              <a:ea typeface="Calibri"/>
              <a:cs typeface="Times New Roman"/>
            </a:endParaRPr>
          </a:p>
          <a:p>
            <a:pPr fontAlgn="t"/>
            <a:endParaRPr lang="ru-RU" b="1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16885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000" b="1" i="1" dirty="0">
                <a:latin typeface="Times New Roman" pitchFamily="18" charset="0"/>
                <a:cs typeface="Times New Roman" pitchFamily="18" charset="0"/>
              </a:rPr>
              <a:t>Бірлестік  мұғалімдерінің   жетістіктері</a:t>
            </a:r>
            <a:br>
              <a:rPr lang="kk-KZ" sz="2000" b="1" i="1" dirty="0">
                <a:latin typeface="Times New Roman" pitchFamily="18" charset="0"/>
                <a:cs typeface="Times New Roman" pitchFamily="18" charset="0"/>
              </a:rPr>
            </a:br>
            <a:r>
              <a:rPr lang="kk-KZ" sz="2000" b="1" i="1" dirty="0">
                <a:latin typeface="Times New Roman" pitchFamily="18" charset="0"/>
                <a:cs typeface="Times New Roman" pitchFamily="18" charset="0"/>
              </a:rPr>
              <a:t>2012-2013 оқу  жылы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t"/>
            <a:r>
              <a:rPr lang="kk-KZ" b="1" dirty="0"/>
              <a:t>Нурмаган Алия </a:t>
            </a:r>
            <a:r>
              <a:rPr lang="kk-KZ" b="1" dirty="0" smtClean="0"/>
              <a:t>Аманжоловна</a:t>
            </a:r>
            <a:r>
              <a:rPr lang="kk-KZ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"Парасат"олимп.5-ші  жүлделі  орын 2  оқушы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Кабылова Гульжан Сериковна</a:t>
            </a:r>
            <a:r>
              <a:rPr lang="kk-KZ" dirty="0" smtClean="0">
                <a:latin typeface="Times New Roman" pitchFamily="18" charset="0"/>
                <a:ea typeface="Calibri"/>
                <a:cs typeface="Times New Roman" pitchFamily="18" charset="0"/>
              </a:rPr>
              <a:t>Облыстық </a:t>
            </a:r>
            <a:r>
              <a:rPr lang="kk-KZ" dirty="0">
                <a:latin typeface="Times New Roman" pitchFamily="18" charset="0"/>
                <a:ea typeface="Calibri"/>
                <a:cs typeface="Times New Roman" pitchFamily="18" charset="0"/>
              </a:rPr>
              <a:t>зияткерлік «Зерек  бала»  сайысында 1  орын 1 бала  иеленді </a:t>
            </a:r>
            <a:r>
              <a:rPr lang="kk-KZ" dirty="0" smtClean="0">
                <a:latin typeface="Times New Roman" pitchFamily="18" charset="0"/>
                <a:ea typeface="Calibri"/>
                <a:cs typeface="Times New Roman" pitchFamily="18" charset="0"/>
              </a:rPr>
              <a:t>, 2-ші тур –гран-при, Е. Иманғалиевтің алғыс  хаты</a:t>
            </a:r>
            <a:endParaRPr lang="ru-RU" dirty="0"/>
          </a:p>
          <a:p>
            <a:pPr fontAlgn="t"/>
            <a:r>
              <a:rPr lang="kk-KZ" b="1" dirty="0"/>
              <a:t>Намесхан </a:t>
            </a:r>
            <a:r>
              <a:rPr lang="kk-KZ" b="1" dirty="0" smtClean="0"/>
              <a:t>Алтын</a:t>
            </a:r>
            <a:r>
              <a:rPr lang="kk-KZ" dirty="0">
                <a:latin typeface="Times New Roman" pitchFamily="18" charset="0"/>
                <a:ea typeface="Calibri"/>
                <a:cs typeface="Times New Roman" pitchFamily="18" charset="0"/>
              </a:rPr>
              <a:t>Облыстық зияткерлік «Зерек  бала»  сайысында </a:t>
            </a:r>
            <a:r>
              <a:rPr lang="kk-KZ" dirty="0" smtClean="0">
                <a:latin typeface="Times New Roman" pitchFamily="18" charset="0"/>
                <a:ea typeface="Calibri"/>
                <a:cs typeface="Times New Roman" pitchFamily="18" charset="0"/>
              </a:rPr>
              <a:t>3  </a:t>
            </a:r>
            <a:r>
              <a:rPr lang="kk-KZ" dirty="0">
                <a:latin typeface="Times New Roman" pitchFamily="18" charset="0"/>
                <a:ea typeface="Calibri"/>
                <a:cs typeface="Times New Roman" pitchFamily="18" charset="0"/>
              </a:rPr>
              <a:t>орын 1</a:t>
            </a:r>
            <a:r>
              <a:rPr lang="kk-KZ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kk-KZ" dirty="0">
                <a:latin typeface="Times New Roman" pitchFamily="18" charset="0"/>
                <a:ea typeface="Calibri"/>
                <a:cs typeface="Times New Roman" pitchFamily="18" charset="0"/>
              </a:rPr>
              <a:t>бала  иеленді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8566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kk-KZ" sz="2800" b="1" i="1" dirty="0">
                <a:latin typeface="Times New Roman" pitchFamily="18" charset="0"/>
                <a:cs typeface="Times New Roman" pitchFamily="18" charset="0"/>
              </a:rPr>
              <a:t>Бірлестік  мұғалімдерінің   жетістіктері</a:t>
            </a:r>
            <a:br>
              <a:rPr lang="kk-KZ" sz="2800" b="1" i="1" dirty="0">
                <a:latin typeface="Times New Roman" pitchFamily="18" charset="0"/>
                <a:cs typeface="Times New Roman" pitchFamily="18" charset="0"/>
              </a:rPr>
            </a:br>
            <a:r>
              <a:rPr lang="kk-KZ" sz="2800" b="1" i="1" dirty="0">
                <a:latin typeface="Times New Roman" pitchFamily="18" charset="0"/>
                <a:cs typeface="Times New Roman" pitchFamily="18" charset="0"/>
              </a:rPr>
              <a:t>2012-2013 оқу  жылы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t"/>
            <a:r>
              <a:rPr lang="kk-KZ" b="1" dirty="0"/>
              <a:t>Касаинова Гульназ Амангельдиновна    </a:t>
            </a:r>
            <a:r>
              <a:rPr lang="kk-KZ" sz="2400" dirty="0">
                <a:latin typeface="Times New Roman" pitchFamily="18" charset="0"/>
                <a:ea typeface="Calibri"/>
                <a:cs typeface="Times New Roman" pitchFamily="18" charset="0"/>
              </a:rPr>
              <a:t>Облыстық түркі  елдерінің  «Астана»мәдени  орталығы 1 оқушы 3-ші  дәрежелі  </a:t>
            </a:r>
            <a:r>
              <a:rPr lang="kk-KZ" sz="2400" dirty="0" smtClean="0">
                <a:latin typeface="Times New Roman" pitchFamily="18" charset="0"/>
                <a:ea typeface="Calibri"/>
                <a:cs typeface="Times New Roman" pitchFamily="18" charset="0"/>
              </a:rPr>
              <a:t>диплом, «Бастауыш мектеп »журналы «Дүниетану оқыту  үрдісіне...» </a:t>
            </a:r>
            <a:endParaRPr lang="ru-RU" sz="2400" dirty="0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fontAlgn="t"/>
            <a:r>
              <a:rPr lang="kk-KZ" b="1" dirty="0" smtClean="0"/>
              <a:t>Сабитова </a:t>
            </a:r>
            <a:r>
              <a:rPr lang="kk-KZ" b="1" dirty="0"/>
              <a:t>Гульниза Женисовна   </a:t>
            </a:r>
            <a:r>
              <a:rPr lang="kk-KZ" sz="1800" dirty="0">
                <a:latin typeface="Times New Roman"/>
                <a:ea typeface="Calibri"/>
                <a:cs typeface="Times New Roman"/>
              </a:rPr>
              <a:t>«</a:t>
            </a:r>
            <a:r>
              <a:rPr lang="kk-KZ" sz="2400" dirty="0">
                <a:latin typeface="Times New Roman"/>
                <a:ea typeface="Calibri"/>
                <a:cs typeface="Times New Roman"/>
              </a:rPr>
              <a:t>Білім  беру  технопаркі»жобасының 3-ші дәрежелі мадақтама,мектепшілік мақтау  қағазы,</a:t>
            </a:r>
            <a:r>
              <a:rPr lang="kk-KZ" sz="24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 "Парасат"олимп.5-ші  жүлделі  орын 2  оқушы </a:t>
            </a:r>
            <a:r>
              <a:rPr lang="kk-KZ" sz="24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, «Заманауи білім»  ғыл-практ. </a:t>
            </a:r>
            <a:r>
              <a:rPr lang="kk-KZ" sz="2400" dirty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kk-KZ" sz="2400" dirty="0" smtClean="0">
                <a:solidFill>
                  <a:schemeClr val="dk1"/>
                </a:solidFill>
                <a:latin typeface="Times New Roman" pitchFamily="18" charset="0"/>
                <a:cs typeface="Times New Roman" pitchFamily="18" charset="0"/>
              </a:rPr>
              <a:t>онф. «Сын  тұрғысынан ойлау арқылы оқытудың  тиімділігі»мақаласы, «Бастауыш сынып  оқушыларымен  жұмыс жүйесіндегі  шығармашылыққа  баулу  негіздері»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fontAlgn="t"/>
            <a:endParaRPr lang="ru-RU" sz="1000" dirty="0">
              <a:ea typeface="Calibri"/>
              <a:cs typeface="Times New Roman"/>
            </a:endParaRPr>
          </a:p>
          <a:p>
            <a:pPr fontAlgn="t"/>
            <a:endParaRPr lang="ru-RU" b="1" dirty="0"/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1082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Олимпиадаларға қатысу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2401453"/>
              </p:ext>
            </p:extLst>
          </p:nvPr>
        </p:nvGraphicFramePr>
        <p:xfrm>
          <a:off x="457200" y="1600200"/>
          <a:ext cx="8229600" cy="1089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</a:tblGrid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Мұға</a:t>
                      </a:r>
                    </a:p>
                    <a:p>
                      <a:r>
                        <a:rPr lang="kk-KZ" dirty="0" smtClean="0"/>
                        <a:t>лім,сынып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Пара</a:t>
                      </a:r>
                    </a:p>
                    <a:p>
                      <a:r>
                        <a:rPr lang="kk-KZ" dirty="0" smtClean="0"/>
                        <a:t>сат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Ақбо</a:t>
                      </a:r>
                    </a:p>
                    <a:p>
                      <a:r>
                        <a:rPr lang="kk-KZ" dirty="0" smtClean="0"/>
                        <a:t>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Золо</a:t>
                      </a:r>
                    </a:p>
                    <a:p>
                      <a:r>
                        <a:rPr lang="kk-KZ" dirty="0" smtClean="0"/>
                        <a:t>т0е руно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Та</a:t>
                      </a:r>
                    </a:p>
                    <a:p>
                      <a:r>
                        <a:rPr lang="kk-KZ" dirty="0" smtClean="0"/>
                        <a:t>ным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Зерек бала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Кенгуру -математик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Человек и природа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Бастау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Та</a:t>
                      </a:r>
                    </a:p>
                    <a:p>
                      <a:r>
                        <a:rPr lang="kk-KZ" dirty="0" smtClean="0"/>
                        <a:t>ным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Нурмаганбетова С.К.2А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Хунафия Д.2Ә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Билалова З.Д.3А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Касаинова Г.А.3Ә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Сабитова Г.Ж.4А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Нурмаган А.4Ә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Кабылова Г.С.</a:t>
                      </a:r>
                      <a:r>
                        <a:rPr lang="kk-KZ" baseline="0" dirty="0" smtClean="0"/>
                        <a:t> даярлық сын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Намесхан А. даярлық сын.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60014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1029</Words>
  <Application>Microsoft Office PowerPoint</Application>
  <PresentationFormat>Экран (4:3)</PresentationFormat>
  <Paragraphs>263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№ 86 жалпы  білім беретін  орта мектебі</vt:lpstr>
      <vt:lpstr>Бастауыш сыныптар  бірлестігі 2012-2013 оқу  жылы</vt:lpstr>
      <vt:lpstr>Кадр    құрамына    қысқаша   мәлімет    2012-2013  оқу  жылы</vt:lpstr>
      <vt:lpstr>Бастауыш  мектеп  мұғалімдерінің сапалық  құрамы</vt:lpstr>
      <vt:lpstr>   Бастауыш  сынып  мұғалімдері бірлестігінің  2012-2013  оқу  жылында жүргізілген  іс-шаралар  бойынша қорытынды  есебі </vt:lpstr>
      <vt:lpstr>Бірлестік  мұғалімдерінің   жетістіктері 2012-2013 оқу  жылы </vt:lpstr>
      <vt:lpstr>Бірлестік  мұғалімдерінің   жетістіктері 2012-2013 оқу  жылы </vt:lpstr>
      <vt:lpstr>Бірлестік  мұғалімдерінің   жетістіктері 2012-2013 оқу  жылы </vt:lpstr>
      <vt:lpstr>Олимпиадаларға қатысу</vt:lpstr>
      <vt:lpstr>Бастауыш сыныптар бойынша оқу  жылдамдығы 2012-2013  оқу  жылы </vt:lpstr>
      <vt:lpstr>Бастауыш сыныптардың   негізгі  пәндер  бойынша  сапа  көрсеткіштері 2012-2013  оқу  жылы</vt:lpstr>
      <vt:lpstr>Сыныптар  бойынша оқу  жылдамдығының сапа  көрсеткіштері 2012-2013 оқу  жылы</vt:lpstr>
      <vt:lpstr>Бастауыш сыныптардың  білім  сапасы  2012-2013 оқу жылы</vt:lpstr>
      <vt:lpstr>Назарларыңызға рақмет!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№ 86 жалпы  білім беретін  орта мектебі</dc:title>
  <dc:creator>user</dc:creator>
  <cp:lastModifiedBy>user</cp:lastModifiedBy>
  <cp:revision>18</cp:revision>
  <dcterms:created xsi:type="dcterms:W3CDTF">2013-05-27T03:27:58Z</dcterms:created>
  <dcterms:modified xsi:type="dcterms:W3CDTF">2013-05-28T01:56:07Z</dcterms:modified>
</cp:coreProperties>
</file>