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64" r:id="rId3"/>
    <p:sldId id="304" r:id="rId4"/>
    <p:sldId id="266" r:id="rId5"/>
    <p:sldId id="267" r:id="rId6"/>
    <p:sldId id="298" r:id="rId7"/>
    <p:sldId id="280" r:id="rId8"/>
    <p:sldId id="281" r:id="rId9"/>
    <p:sldId id="268" r:id="rId10"/>
    <p:sldId id="269" r:id="rId11"/>
    <p:sldId id="270" r:id="rId12"/>
    <p:sldId id="286" r:id="rId13"/>
    <p:sldId id="277" r:id="rId14"/>
    <p:sldId id="278" r:id="rId15"/>
    <p:sldId id="274" r:id="rId16"/>
    <p:sldId id="294" r:id="rId17"/>
    <p:sldId id="275" r:id="rId18"/>
    <p:sldId id="271" r:id="rId19"/>
    <p:sldId id="295" r:id="rId20"/>
    <p:sldId id="296" r:id="rId21"/>
    <p:sldId id="297" r:id="rId22"/>
    <p:sldId id="276" r:id="rId23"/>
    <p:sldId id="299" r:id="rId24"/>
    <p:sldId id="300" r:id="rId25"/>
    <p:sldId id="292" r:id="rId26"/>
    <p:sldId id="293" r:id="rId27"/>
    <p:sldId id="288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6A964-D7EC-4A1E-B9CF-F7EFB0E55783}" type="doc">
      <dgm:prSet loTypeId="urn:microsoft.com/office/officeart/2005/8/layout/cycle5" loCatId="cycle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BFE963C-6B61-4D11-A266-8AE74061B88B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Жаңа оқу жылына дайындық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995FFC-6065-45FF-9FAC-F6EC203B6AF1}" type="parTrans" cxnId="{B13D1CFF-51B9-4DCB-947F-13388153FB5E}">
      <dgm:prSet/>
      <dgm:spPr/>
      <dgm:t>
        <a:bodyPr/>
        <a:lstStyle/>
        <a:p>
          <a:endParaRPr lang="ru-RU"/>
        </a:p>
      </dgm:t>
    </dgm:pt>
    <dgm:pt modelId="{8001AE71-5C7D-419A-A358-49F1E5EC9A69}" type="sibTrans" cxnId="{B13D1CFF-51B9-4DCB-947F-13388153FB5E}">
      <dgm:prSet/>
      <dgm:spPr/>
      <dgm:t>
        <a:bodyPr/>
        <a:lstStyle/>
        <a:p>
          <a:endParaRPr lang="ru-RU"/>
        </a:p>
      </dgm:t>
    </dgm:pt>
    <dgm:pt modelId="{CF3354EF-2061-4826-BE9C-EA243331BF4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Әдістемелік жұмыстар</a:t>
          </a:r>
          <a:endParaRPr lang="ru-RU" dirty="0">
            <a:solidFill>
              <a:schemeClr val="tx1"/>
            </a:solidFill>
          </a:endParaRPr>
        </a:p>
      </dgm:t>
    </dgm:pt>
    <dgm:pt modelId="{1403188C-FCCA-45DB-82AB-F4810F99DFF4}" type="parTrans" cxnId="{67FE6ADC-213C-4A95-A5B3-C13113A2F1DA}">
      <dgm:prSet/>
      <dgm:spPr/>
      <dgm:t>
        <a:bodyPr/>
        <a:lstStyle/>
        <a:p>
          <a:endParaRPr lang="ru-RU"/>
        </a:p>
      </dgm:t>
    </dgm:pt>
    <dgm:pt modelId="{6E03725C-B5A4-4789-8723-9CE82DF719D5}" type="sibTrans" cxnId="{67FE6ADC-213C-4A95-A5B3-C13113A2F1DA}">
      <dgm:prSet/>
      <dgm:spPr/>
      <dgm:t>
        <a:bodyPr/>
        <a:lstStyle/>
        <a:p>
          <a:endParaRPr lang="ru-RU"/>
        </a:p>
      </dgm:t>
    </dgm:pt>
    <dgm:pt modelId="{EF73E041-FBCF-4D14-86DB-DCDD8F499A20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Оқу-әдістемелік базаны нығайту</a:t>
          </a:r>
          <a:endParaRPr lang="ru-RU" dirty="0">
            <a:solidFill>
              <a:schemeClr val="tx1"/>
            </a:solidFill>
          </a:endParaRPr>
        </a:p>
      </dgm:t>
    </dgm:pt>
    <dgm:pt modelId="{E00F6ABB-1F02-4DB7-9C86-1283BCB04E9B}" type="parTrans" cxnId="{64FA999A-5D2E-48EA-9049-3602C056C803}">
      <dgm:prSet/>
      <dgm:spPr/>
      <dgm:t>
        <a:bodyPr/>
        <a:lstStyle/>
        <a:p>
          <a:endParaRPr lang="ru-RU"/>
        </a:p>
      </dgm:t>
    </dgm:pt>
    <dgm:pt modelId="{72D8C141-4650-4C00-BECB-C5C1F60F2410}" type="sibTrans" cxnId="{64FA999A-5D2E-48EA-9049-3602C056C803}">
      <dgm:prSet/>
      <dgm:spPr/>
      <dgm:t>
        <a:bodyPr/>
        <a:lstStyle/>
        <a:p>
          <a:endParaRPr lang="ru-RU"/>
        </a:p>
      </dgm:t>
    </dgm:pt>
    <dgm:pt modelId="{A593FAE0-002B-45FC-8138-F9565B04645A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Оқу-тәрбие жұмыстары</a:t>
          </a:r>
          <a:endParaRPr lang="ru-RU" dirty="0">
            <a:solidFill>
              <a:schemeClr val="tx1"/>
            </a:solidFill>
          </a:endParaRPr>
        </a:p>
      </dgm:t>
    </dgm:pt>
    <dgm:pt modelId="{36CEB88F-030E-45E8-8157-F52E3108059E}" type="parTrans" cxnId="{2DE087AE-8DFA-438B-B8FE-AAC88E7E6FF3}">
      <dgm:prSet/>
      <dgm:spPr/>
      <dgm:t>
        <a:bodyPr/>
        <a:lstStyle/>
        <a:p>
          <a:endParaRPr lang="ru-RU"/>
        </a:p>
      </dgm:t>
    </dgm:pt>
    <dgm:pt modelId="{217FB132-6B38-4C2E-A542-1DC60AF70E92}" type="sibTrans" cxnId="{2DE087AE-8DFA-438B-B8FE-AAC88E7E6FF3}">
      <dgm:prSet/>
      <dgm:spPr/>
      <dgm:t>
        <a:bodyPr/>
        <a:lstStyle/>
        <a:p>
          <a:endParaRPr lang="ru-RU"/>
        </a:p>
      </dgm:t>
    </dgm:pt>
    <dgm:pt modelId="{E305C574-B089-4822-84CA-7C65D7444BAF}" type="pres">
      <dgm:prSet presAssocID="{6336A964-D7EC-4A1E-B9CF-F7EFB0E557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5DA65-BA09-4D00-8880-E26E2B04EBEB}" type="pres">
      <dgm:prSet presAssocID="{1BFE963C-6B61-4D11-A266-8AE74061B88B}" presName="node" presStyleLbl="node1" presStyleIdx="0" presStyleCnt="4" custScaleX="157637" custRadScaleRad="100038" custRadScaleInc="-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EB91-B88E-4AD9-81E9-3A32BA7892ED}" type="pres">
      <dgm:prSet presAssocID="{1BFE963C-6B61-4D11-A266-8AE74061B88B}" presName="spNode" presStyleCnt="0"/>
      <dgm:spPr/>
    </dgm:pt>
    <dgm:pt modelId="{44DE288A-1DDD-4980-81A1-1C3DD2D6AB0D}" type="pres">
      <dgm:prSet presAssocID="{8001AE71-5C7D-419A-A358-49F1E5EC9A6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5E0D65E6-B8FF-4F10-A8B2-9FB793904BA1}" type="pres">
      <dgm:prSet presAssocID="{CF3354EF-2061-4826-BE9C-EA243331BF4C}" presName="node" presStyleLbl="node1" presStyleIdx="1" presStyleCnt="4" custScaleX="144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F23F3-93F4-4F44-A288-2638B1AAAED5}" type="pres">
      <dgm:prSet presAssocID="{CF3354EF-2061-4826-BE9C-EA243331BF4C}" presName="spNode" presStyleCnt="0"/>
      <dgm:spPr/>
    </dgm:pt>
    <dgm:pt modelId="{EE1CD34F-64D9-43DC-93C1-F0C44CF4E023}" type="pres">
      <dgm:prSet presAssocID="{6E03725C-B5A4-4789-8723-9CE82DF719D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CDB1725-CB89-4CDD-AC24-31880D38AE59}" type="pres">
      <dgm:prSet presAssocID="{EF73E041-FBCF-4D14-86DB-DCDD8F499A20}" presName="node" presStyleLbl="node1" presStyleIdx="2" presStyleCnt="4" custScaleX="148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E582D-32AF-4508-818F-CD3B05627EF0}" type="pres">
      <dgm:prSet presAssocID="{EF73E041-FBCF-4D14-86DB-DCDD8F499A20}" presName="spNode" presStyleCnt="0"/>
      <dgm:spPr/>
    </dgm:pt>
    <dgm:pt modelId="{227D9D74-F425-4A97-B11C-EEF6922D0F96}" type="pres">
      <dgm:prSet presAssocID="{72D8C141-4650-4C00-BECB-C5C1F60F241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CA6AE36-185F-42DA-994D-42ED7E0929B8}" type="pres">
      <dgm:prSet presAssocID="{A593FAE0-002B-45FC-8138-F9565B04645A}" presName="node" presStyleLbl="node1" presStyleIdx="3" presStyleCnt="4" custScaleX="15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1D278-8514-4AAA-AA03-54E8A38038B1}" type="pres">
      <dgm:prSet presAssocID="{A593FAE0-002B-45FC-8138-F9565B04645A}" presName="spNode" presStyleCnt="0"/>
      <dgm:spPr/>
    </dgm:pt>
    <dgm:pt modelId="{3FF2E9F7-DD29-4004-A361-F0EA7230FF4C}" type="pres">
      <dgm:prSet presAssocID="{217FB132-6B38-4C2E-A542-1DC60AF70E9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C8F072F-E809-4E0D-9E88-75F302F221BA}" type="presOf" srcId="{A593FAE0-002B-45FC-8138-F9565B04645A}" destId="{3CA6AE36-185F-42DA-994D-42ED7E0929B8}" srcOrd="0" destOrd="0" presId="urn:microsoft.com/office/officeart/2005/8/layout/cycle5"/>
    <dgm:cxn modelId="{64FA999A-5D2E-48EA-9049-3602C056C803}" srcId="{6336A964-D7EC-4A1E-B9CF-F7EFB0E55783}" destId="{EF73E041-FBCF-4D14-86DB-DCDD8F499A20}" srcOrd="2" destOrd="0" parTransId="{E00F6ABB-1F02-4DB7-9C86-1283BCB04E9B}" sibTransId="{72D8C141-4650-4C00-BECB-C5C1F60F2410}"/>
    <dgm:cxn modelId="{F7A8CE57-8D7E-4F24-9C91-F2C0C1EE1E3A}" type="presOf" srcId="{CF3354EF-2061-4826-BE9C-EA243331BF4C}" destId="{5E0D65E6-B8FF-4F10-A8B2-9FB793904BA1}" srcOrd="0" destOrd="0" presId="urn:microsoft.com/office/officeart/2005/8/layout/cycle5"/>
    <dgm:cxn modelId="{2DE087AE-8DFA-438B-B8FE-AAC88E7E6FF3}" srcId="{6336A964-D7EC-4A1E-B9CF-F7EFB0E55783}" destId="{A593FAE0-002B-45FC-8138-F9565B04645A}" srcOrd="3" destOrd="0" parTransId="{36CEB88F-030E-45E8-8157-F52E3108059E}" sibTransId="{217FB132-6B38-4C2E-A542-1DC60AF70E92}"/>
    <dgm:cxn modelId="{9A55639D-F3DB-4F4B-B212-7EE9ECBE86DC}" type="presOf" srcId="{6E03725C-B5A4-4789-8723-9CE82DF719D5}" destId="{EE1CD34F-64D9-43DC-93C1-F0C44CF4E023}" srcOrd="0" destOrd="0" presId="urn:microsoft.com/office/officeart/2005/8/layout/cycle5"/>
    <dgm:cxn modelId="{B13D1CFF-51B9-4DCB-947F-13388153FB5E}" srcId="{6336A964-D7EC-4A1E-B9CF-F7EFB0E55783}" destId="{1BFE963C-6B61-4D11-A266-8AE74061B88B}" srcOrd="0" destOrd="0" parTransId="{AB995FFC-6065-45FF-9FAC-F6EC203B6AF1}" sibTransId="{8001AE71-5C7D-419A-A358-49F1E5EC9A69}"/>
    <dgm:cxn modelId="{DBA73DC3-3426-4CAD-B3DE-557FA8AD4AFF}" type="presOf" srcId="{217FB132-6B38-4C2E-A542-1DC60AF70E92}" destId="{3FF2E9F7-DD29-4004-A361-F0EA7230FF4C}" srcOrd="0" destOrd="0" presId="urn:microsoft.com/office/officeart/2005/8/layout/cycle5"/>
    <dgm:cxn modelId="{67FE6ADC-213C-4A95-A5B3-C13113A2F1DA}" srcId="{6336A964-D7EC-4A1E-B9CF-F7EFB0E55783}" destId="{CF3354EF-2061-4826-BE9C-EA243331BF4C}" srcOrd="1" destOrd="0" parTransId="{1403188C-FCCA-45DB-82AB-F4810F99DFF4}" sibTransId="{6E03725C-B5A4-4789-8723-9CE82DF719D5}"/>
    <dgm:cxn modelId="{1FCDA6B1-7530-4051-AA15-FEB00957032E}" type="presOf" srcId="{1BFE963C-6B61-4D11-A266-8AE74061B88B}" destId="{2905DA65-BA09-4D00-8880-E26E2B04EBEB}" srcOrd="0" destOrd="0" presId="urn:microsoft.com/office/officeart/2005/8/layout/cycle5"/>
    <dgm:cxn modelId="{B555D43B-4E74-45C3-91A5-D6A4EC108438}" type="presOf" srcId="{6336A964-D7EC-4A1E-B9CF-F7EFB0E55783}" destId="{E305C574-B089-4822-84CA-7C65D7444BAF}" srcOrd="0" destOrd="0" presId="urn:microsoft.com/office/officeart/2005/8/layout/cycle5"/>
    <dgm:cxn modelId="{19DED9A6-FE3F-493E-B7E0-9626D5FA9C1A}" type="presOf" srcId="{EF73E041-FBCF-4D14-86DB-DCDD8F499A20}" destId="{BCDB1725-CB89-4CDD-AC24-31880D38AE59}" srcOrd="0" destOrd="0" presId="urn:microsoft.com/office/officeart/2005/8/layout/cycle5"/>
    <dgm:cxn modelId="{7083FEE3-302D-46B0-B50C-91611D8136F6}" type="presOf" srcId="{72D8C141-4650-4C00-BECB-C5C1F60F2410}" destId="{227D9D74-F425-4A97-B11C-EEF6922D0F96}" srcOrd="0" destOrd="0" presId="urn:microsoft.com/office/officeart/2005/8/layout/cycle5"/>
    <dgm:cxn modelId="{1790824E-B07E-4099-9FD5-E529516CA277}" type="presOf" srcId="{8001AE71-5C7D-419A-A358-49F1E5EC9A69}" destId="{44DE288A-1DDD-4980-81A1-1C3DD2D6AB0D}" srcOrd="0" destOrd="0" presId="urn:microsoft.com/office/officeart/2005/8/layout/cycle5"/>
    <dgm:cxn modelId="{97C5A0DF-CE2A-45ED-9FF4-3BD0416DB72E}" type="presParOf" srcId="{E305C574-B089-4822-84CA-7C65D7444BAF}" destId="{2905DA65-BA09-4D00-8880-E26E2B04EBEB}" srcOrd="0" destOrd="0" presId="urn:microsoft.com/office/officeart/2005/8/layout/cycle5"/>
    <dgm:cxn modelId="{1AEEB341-36AC-45BE-AC55-08049C52B117}" type="presParOf" srcId="{E305C574-B089-4822-84CA-7C65D7444BAF}" destId="{520AEB91-B88E-4AD9-81E9-3A32BA7892ED}" srcOrd="1" destOrd="0" presId="urn:microsoft.com/office/officeart/2005/8/layout/cycle5"/>
    <dgm:cxn modelId="{1E883ED9-661B-4570-AB2B-CB2C08E461FF}" type="presParOf" srcId="{E305C574-B089-4822-84CA-7C65D7444BAF}" destId="{44DE288A-1DDD-4980-81A1-1C3DD2D6AB0D}" srcOrd="2" destOrd="0" presId="urn:microsoft.com/office/officeart/2005/8/layout/cycle5"/>
    <dgm:cxn modelId="{42710A5C-7C92-4118-8805-345F21A3A721}" type="presParOf" srcId="{E305C574-B089-4822-84CA-7C65D7444BAF}" destId="{5E0D65E6-B8FF-4F10-A8B2-9FB793904BA1}" srcOrd="3" destOrd="0" presId="urn:microsoft.com/office/officeart/2005/8/layout/cycle5"/>
    <dgm:cxn modelId="{97A1167A-A642-4C63-B72A-F66CC6D46AE0}" type="presParOf" srcId="{E305C574-B089-4822-84CA-7C65D7444BAF}" destId="{2DDF23F3-93F4-4F44-A288-2638B1AAAED5}" srcOrd="4" destOrd="0" presId="urn:microsoft.com/office/officeart/2005/8/layout/cycle5"/>
    <dgm:cxn modelId="{DBC09E6B-6CD2-4D5E-91DF-A70B0819011F}" type="presParOf" srcId="{E305C574-B089-4822-84CA-7C65D7444BAF}" destId="{EE1CD34F-64D9-43DC-93C1-F0C44CF4E023}" srcOrd="5" destOrd="0" presId="urn:microsoft.com/office/officeart/2005/8/layout/cycle5"/>
    <dgm:cxn modelId="{DBF20F68-D6A6-4D14-B98F-0E34C752F0C1}" type="presParOf" srcId="{E305C574-B089-4822-84CA-7C65D7444BAF}" destId="{BCDB1725-CB89-4CDD-AC24-31880D38AE59}" srcOrd="6" destOrd="0" presId="urn:microsoft.com/office/officeart/2005/8/layout/cycle5"/>
    <dgm:cxn modelId="{C8285328-F26D-42CF-9466-DE49601816B7}" type="presParOf" srcId="{E305C574-B089-4822-84CA-7C65D7444BAF}" destId="{E82E582D-32AF-4508-818F-CD3B05627EF0}" srcOrd="7" destOrd="0" presId="urn:microsoft.com/office/officeart/2005/8/layout/cycle5"/>
    <dgm:cxn modelId="{AEC97005-51B0-44C4-8A96-947E439A92F6}" type="presParOf" srcId="{E305C574-B089-4822-84CA-7C65D7444BAF}" destId="{227D9D74-F425-4A97-B11C-EEF6922D0F96}" srcOrd="8" destOrd="0" presId="urn:microsoft.com/office/officeart/2005/8/layout/cycle5"/>
    <dgm:cxn modelId="{F1365B1A-7343-416B-B610-F0D88ED5383F}" type="presParOf" srcId="{E305C574-B089-4822-84CA-7C65D7444BAF}" destId="{3CA6AE36-185F-42DA-994D-42ED7E0929B8}" srcOrd="9" destOrd="0" presId="urn:microsoft.com/office/officeart/2005/8/layout/cycle5"/>
    <dgm:cxn modelId="{B1435FD9-FFA5-4A65-8568-51C0FD036B47}" type="presParOf" srcId="{E305C574-B089-4822-84CA-7C65D7444BAF}" destId="{6991D278-8514-4AAA-AA03-54E8A38038B1}" srcOrd="10" destOrd="0" presId="urn:microsoft.com/office/officeart/2005/8/layout/cycle5"/>
    <dgm:cxn modelId="{D9B39E8C-69CB-431E-9B3C-E52503ACD5BA}" type="presParOf" srcId="{E305C574-B089-4822-84CA-7C65D7444BAF}" destId="{3FF2E9F7-DD29-4004-A361-F0EA7230FF4C}" srcOrd="11" destOrd="0" presId="urn:microsoft.com/office/officeart/2005/8/layout/cycle5"/>
  </dgm:cxnLst>
  <dgm:bg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DA65-BA09-4D00-8880-E26E2B04EBEB}">
      <dsp:nvSpPr>
        <dsp:cNvPr id="0" name=""/>
        <dsp:cNvSpPr/>
      </dsp:nvSpPr>
      <dsp:spPr>
        <a:xfrm>
          <a:off x="2715461" y="2035"/>
          <a:ext cx="2796646" cy="1153168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Жаңа оқу жылына дайындық</a:t>
          </a:r>
          <a:endParaRPr lang="ru-RU" sz="25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1754" y="58328"/>
        <a:ext cx="2684060" cy="1040582"/>
      </dsp:txXfrm>
    </dsp:sp>
    <dsp:sp modelId="{44DE288A-1DDD-4980-81A1-1C3DD2D6AB0D}">
      <dsp:nvSpPr>
        <dsp:cNvPr id="0" name=""/>
        <dsp:cNvSpPr/>
      </dsp:nvSpPr>
      <dsp:spPr>
        <a:xfrm>
          <a:off x="1896047" y="929486"/>
          <a:ext cx="3809159" cy="3809159"/>
        </a:xfrm>
        <a:custGeom>
          <a:avLst/>
          <a:gdLst/>
          <a:ahLst/>
          <a:cxnLst/>
          <a:rect l="0" t="0" r="0" b="0"/>
          <a:pathLst>
            <a:path>
              <a:moveTo>
                <a:pt x="2986870" y="337393"/>
              </a:moveTo>
              <a:arcTo wR="1904579" hR="1904579" stAng="18277725" swAng="11876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D65E6-B8FF-4F10-A8B2-9FB793904BA1}">
      <dsp:nvSpPr>
        <dsp:cNvPr id="0" name=""/>
        <dsp:cNvSpPr/>
      </dsp:nvSpPr>
      <dsp:spPr>
        <a:xfrm>
          <a:off x="4772334" y="1907066"/>
          <a:ext cx="2556504" cy="1153168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>
              <a:solidFill>
                <a:schemeClr val="tx1"/>
              </a:solidFill>
            </a:rPr>
            <a:t>Әдістемелік жұмыстар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4828627" y="1963359"/>
        <a:ext cx="2443918" cy="1040582"/>
      </dsp:txXfrm>
    </dsp:sp>
    <dsp:sp modelId="{EE1CD34F-64D9-43DC-93C1-F0C44CF4E023}">
      <dsp:nvSpPr>
        <dsp:cNvPr id="0" name=""/>
        <dsp:cNvSpPr/>
      </dsp:nvSpPr>
      <dsp:spPr>
        <a:xfrm>
          <a:off x="2241426" y="579071"/>
          <a:ext cx="3809159" cy="3809159"/>
        </a:xfrm>
        <a:custGeom>
          <a:avLst/>
          <a:gdLst/>
          <a:ahLst/>
          <a:cxnLst/>
          <a:rect l="0" t="0" r="0" b="0"/>
          <a:pathLst>
            <a:path>
              <a:moveTo>
                <a:pt x="3654026" y="2657482"/>
              </a:moveTo>
              <a:arcTo wR="1904579" hR="1904579" stAng="1397125" swAng="10372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B1725-CB89-4CDD-AC24-31880D38AE59}">
      <dsp:nvSpPr>
        <dsp:cNvPr id="0" name=""/>
        <dsp:cNvSpPr/>
      </dsp:nvSpPr>
      <dsp:spPr>
        <a:xfrm>
          <a:off x="2828617" y="3811646"/>
          <a:ext cx="2634777" cy="1153168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>
              <a:solidFill>
                <a:schemeClr val="tx1"/>
              </a:solidFill>
            </a:rPr>
            <a:t>Оқу-әдістемелік базаны нығайту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884910" y="3867939"/>
        <a:ext cx="2522191" cy="1040582"/>
      </dsp:txXfrm>
    </dsp:sp>
    <dsp:sp modelId="{227D9D74-F425-4A97-B11C-EEF6922D0F96}">
      <dsp:nvSpPr>
        <dsp:cNvPr id="0" name=""/>
        <dsp:cNvSpPr/>
      </dsp:nvSpPr>
      <dsp:spPr>
        <a:xfrm>
          <a:off x="2241426" y="579071"/>
          <a:ext cx="3809159" cy="3809159"/>
        </a:xfrm>
        <a:custGeom>
          <a:avLst/>
          <a:gdLst/>
          <a:ahLst/>
          <a:cxnLst/>
          <a:rect l="0" t="0" r="0" b="0"/>
          <a:pathLst>
            <a:path>
              <a:moveTo>
                <a:pt x="457884" y="3143327"/>
              </a:moveTo>
              <a:arcTo wR="1904579" hR="1904579" stAng="8365673" swAng="10372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6AE36-185F-42DA-994D-42ED7E0929B8}">
      <dsp:nvSpPr>
        <dsp:cNvPr id="0" name=""/>
        <dsp:cNvSpPr/>
      </dsp:nvSpPr>
      <dsp:spPr>
        <a:xfrm>
          <a:off x="900761" y="1907066"/>
          <a:ext cx="2681330" cy="1153168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>
              <a:solidFill>
                <a:schemeClr val="tx1"/>
              </a:solidFill>
            </a:rPr>
            <a:t>Оқу-тәрбие жұмыстары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957054" y="1963359"/>
        <a:ext cx="2568744" cy="1040582"/>
      </dsp:txXfrm>
    </dsp:sp>
    <dsp:sp modelId="{3FF2E9F7-DD29-4004-A361-F0EA7230FF4C}">
      <dsp:nvSpPr>
        <dsp:cNvPr id="0" name=""/>
        <dsp:cNvSpPr/>
      </dsp:nvSpPr>
      <dsp:spPr>
        <a:xfrm>
          <a:off x="2578307" y="909450"/>
          <a:ext cx="3809159" cy="3809159"/>
        </a:xfrm>
        <a:custGeom>
          <a:avLst/>
          <a:gdLst/>
          <a:ahLst/>
          <a:cxnLst/>
          <a:rect l="0" t="0" r="0" b="0"/>
          <a:pathLst>
            <a:path>
              <a:moveTo>
                <a:pt x="340264" y="818144"/>
              </a:moveTo>
              <a:arcTo wR="1904579" hR="1904579" stAng="12886827" swAng="11668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185E29-3A6A-4A5F-8AAE-501BC9C1368B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14D2FD-6419-4C5D-ADED-571362755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4D2FD-6419-4C5D-ADED-5713627559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4D2FD-6419-4C5D-ADED-57136275595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6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7875-A054-444F-95CE-DED921776B51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51B0-2A24-41C0-B1D3-A695B9442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6ACD-4EAD-457C-9E99-49D5DDCCDB19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914B-CD07-4DC7-9545-DE56DA528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FD6E-402B-47F1-A228-14C3259423C3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7F2F-62EE-4B83-A9A3-3CCB84BF9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9D5A-57B4-4C31-BA3F-34B8E5DC3C3A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92F2-2680-4087-BA2A-DC70E898C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696A-5936-4C22-9698-29CC3CF9D5C0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2BEB-F7F9-487C-8C23-A760C0989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0720-1FA3-498D-B33B-42FF0B3EB960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CDE2-D957-4AA3-8C64-6408FCA25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76E1-D4C3-4170-A992-CE5CC8F44154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65C1-97D7-4ECF-AFD6-B516ED22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7040-438B-4517-A0A8-CC0B2A80782B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9E05-604D-4E14-A303-0DFEEC4C7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856E-5F9C-420A-BE62-EB86A984AB72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F0E3-98AE-44F2-80F8-EAAAA156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A725-70CF-4B98-A953-ECA7AD2ED3D8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3684-5F7A-4E8B-B6F6-EF4795362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3BA7-342D-49B9-AD53-104CED985752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C4B2A-C10F-4D26-A6EB-D96292CC0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7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7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698DE8-813E-4B54-9EC7-6DBCFA813E33}" type="datetimeFigureOut">
              <a:rPr lang="ru-RU"/>
              <a:pPr>
                <a:defRPr/>
              </a:pPr>
              <a:t>05.06.2013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B30709-B08F-4AF8-8B88-17B0EF166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27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2" r:id="rId9"/>
    <p:sldLayoutId id="2147483718" r:id="rId10"/>
    <p:sldLayoutId id="2147483719" r:id="rId11"/>
  </p:sldLayoutIdLst>
  <p:transition spd="slow">
    <p:strips dir="ru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8287072" cy="30220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состоянии преподавания казахского языка и литературы за 2012-2013 учебный год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00062"/>
          </a:xfrm>
        </p:spPr>
        <p:txBody>
          <a:bodyPr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Инновациялық технологияларды пайдалану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941268"/>
              </p:ext>
            </p:extLst>
          </p:nvPr>
        </p:nvGraphicFramePr>
        <p:xfrm>
          <a:off x="214313" y="714375"/>
          <a:ext cx="8715436" cy="5929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6747"/>
                <a:gridCol w="1134830"/>
                <a:gridCol w="1134830"/>
                <a:gridCol w="1059176"/>
                <a:gridCol w="1210486"/>
                <a:gridCol w="1239235"/>
                <a:gridCol w="1000132"/>
              </a:tblGrid>
              <a:tr h="1029597">
                <a:tc>
                  <a:txBody>
                    <a:bodyPr/>
                    <a:lstStyle/>
                    <a:p>
                      <a:r>
                        <a:rPr lang="kk-KZ" dirty="0" smtClean="0"/>
                        <a:t>Аты-жөні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СТО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Қ.Бітібаева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«Өздігінен даму» тех.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Ақпараттық технология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Н.Ораза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қынова. Сатылай компл. т. тех.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Шаталов. Тірек-сызбалар тех.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kk-KZ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аралап деңгейлеп оқыту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9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Сағындықова</a:t>
                      </a:r>
                      <a:r>
                        <a:rPr lang="kk-KZ" sz="1600" baseline="0" dirty="0" smtClean="0"/>
                        <a:t> Б.С.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Брімжанова</a:t>
                      </a:r>
                      <a:r>
                        <a:rPr lang="kk-KZ" sz="1600" baseline="0" dirty="0" smtClean="0"/>
                        <a:t> Н.Т.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Шахарова</a:t>
                      </a:r>
                      <a:r>
                        <a:rPr lang="kk-KZ" sz="1600" baseline="0" dirty="0" smtClean="0"/>
                        <a:t> Ш.М.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Оспанова</a:t>
                      </a:r>
                      <a:r>
                        <a:rPr lang="kk-KZ" sz="1600" baseline="0" dirty="0" smtClean="0"/>
                        <a:t> Г.Т.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+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+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Жуманова</a:t>
                      </a:r>
                      <a:r>
                        <a:rPr lang="kk-KZ" sz="1600" baseline="0" dirty="0" smtClean="0"/>
                        <a:t> Г.Ж.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Исмаилова</a:t>
                      </a:r>
                      <a:r>
                        <a:rPr lang="kk-KZ" sz="1600" baseline="0" dirty="0" smtClean="0"/>
                        <a:t> А.Н.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Саханова</a:t>
                      </a:r>
                      <a:r>
                        <a:rPr lang="kk-KZ" sz="1600" baseline="0" dirty="0" smtClean="0"/>
                        <a:t> Т.Қ.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Каришев</a:t>
                      </a:r>
                      <a:r>
                        <a:rPr lang="kk-KZ" sz="1600" baseline="0" dirty="0" smtClean="0"/>
                        <a:t> Б.Е.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Базкенова А.Р.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997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Жупышева</a:t>
                      </a:r>
                      <a:r>
                        <a:rPr lang="kk-KZ" sz="1600" baseline="0" dirty="0" smtClean="0"/>
                        <a:t> Н.Ш.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Дарынды оқушылармен жұмыс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30110"/>
              </p:ext>
            </p:extLst>
          </p:nvPr>
        </p:nvGraphicFramePr>
        <p:xfrm>
          <a:off x="214313" y="1000125"/>
          <a:ext cx="8715440" cy="542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90"/>
                <a:gridCol w="1628786"/>
                <a:gridCol w="1743088"/>
                <a:gridCol w="1743088"/>
                <a:gridCol w="1743088"/>
              </a:tblGrid>
              <a:tr h="610807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Мұғ.</a:t>
                      </a:r>
                      <a:r>
                        <a:rPr lang="kk-KZ" sz="1400" baseline="0" dirty="0" smtClean="0"/>
                        <a:t> аты -жөні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Олимпиада</a:t>
                      </a:r>
                    </a:p>
                    <a:p>
                      <a:pPr algn="ctr"/>
                      <a:r>
                        <a:rPr lang="kk-KZ" sz="1400" dirty="0" smtClean="0"/>
                        <a:t>(қалалық)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Интелл. сайыстар,</a:t>
                      </a:r>
                    </a:p>
                    <a:p>
                      <a:pPr algn="ctr"/>
                      <a:r>
                        <a:rPr lang="kk-KZ" sz="1400" dirty="0" smtClean="0"/>
                        <a:t>конф.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aseline="0" dirty="0" smtClean="0"/>
                        <a:t>Абай оқулары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қалалық,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мектепішілік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Ана тілі </a:t>
                      </a:r>
                    </a:p>
                    <a:p>
                      <a:pPr algn="ctr"/>
                      <a:r>
                        <a:rPr lang="kk-KZ" sz="1400" dirty="0" smtClean="0"/>
                        <a:t>сұлтаны</a:t>
                      </a:r>
                      <a:endParaRPr lang="ru-RU" sz="1400" dirty="0"/>
                    </a:p>
                  </a:txBody>
                  <a:tcPr/>
                </a:tc>
              </a:tr>
              <a:tr h="1041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</a:rPr>
                        <a:t>Сағындықова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</a:rPr>
                        <a:t> Б.С.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Зейноллаева</a:t>
                      </a:r>
                      <a:r>
                        <a:rPr lang="kk-KZ" sz="1400" baseline="0" dirty="0" smtClean="0"/>
                        <a:t> Ә.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11 сынып 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3-орын</a:t>
                      </a:r>
                      <a:endParaRPr lang="kk-KZ" sz="1400" dirty="0" smtClean="0"/>
                    </a:p>
                    <a:p>
                      <a:pPr algn="ctr"/>
                      <a:endParaRPr lang="kk-K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kk-KZ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Темиров</a:t>
                      </a:r>
                      <a:r>
                        <a:rPr lang="kk-KZ" sz="1400" baseline="0" dirty="0" smtClean="0"/>
                        <a:t> А.</a:t>
                      </a:r>
                    </a:p>
                    <a:p>
                      <a:pPr algn="ctr"/>
                      <a:r>
                        <a:rPr lang="kk-KZ" sz="1400" baseline="0" smtClean="0"/>
                        <a:t>қалалық 2-орын</a:t>
                      </a:r>
                      <a:endParaRPr lang="ru-RU" sz="1400" dirty="0"/>
                    </a:p>
                  </a:txBody>
                  <a:tcPr/>
                </a:tc>
              </a:tr>
              <a:tr h="727018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</a:rPr>
                        <a:t>Саханова Т.Қ.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Рейхерт А.</a:t>
                      </a:r>
                    </a:p>
                    <a:p>
                      <a:pPr algn="ctr"/>
                      <a:r>
                        <a:rPr lang="kk-KZ" sz="1400" dirty="0" smtClean="0"/>
                        <a:t>Қазақ</a:t>
                      </a:r>
                      <a:r>
                        <a:rPr lang="kk-KZ" sz="1400" baseline="0" dirty="0" smtClean="0"/>
                        <a:t> түрік лицей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Рейхерт А</a:t>
                      </a:r>
                    </a:p>
                    <a:p>
                      <a:pPr algn="ctr"/>
                      <a:r>
                        <a:rPr lang="kk-KZ" sz="1400" dirty="0" smtClean="0"/>
                        <a:t>Өз</a:t>
                      </a:r>
                      <a:r>
                        <a:rPr lang="kk-KZ" sz="1400" baseline="0" dirty="0" smtClean="0"/>
                        <a:t> шығармашылығы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1-орын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1400" dirty="0" smtClean="0"/>
                    </a:p>
                  </a:txBody>
                  <a:tcPr/>
                </a:tc>
              </a:tr>
              <a:tr h="6384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</a:rPr>
                        <a:t>Жуманова Г.Ж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Головченко О.</a:t>
                      </a:r>
                    </a:p>
                    <a:p>
                      <a:pPr algn="ctr"/>
                      <a:r>
                        <a:rPr lang="kk-KZ" sz="1400" dirty="0" smtClean="0"/>
                        <a:t>мәнерлеп</a:t>
                      </a:r>
                      <a:r>
                        <a:rPr lang="kk-KZ" sz="1400" baseline="0" dirty="0" smtClean="0"/>
                        <a:t> оқу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мектепішілік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979891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/>
                        <a:t>.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500174"/>
            <a:ext cx="6619892" cy="1143008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14546" y="4929198"/>
            <a:ext cx="66836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kk-KZ" b="1" dirty="0">
              <a:solidFill>
                <a:srgbClr val="00B050"/>
              </a:solidFill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20483" name="Picture 3" descr="C:\Users\user\Desktop\фото 2013\SDC13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142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er\Desktop\фото 2013\SDC135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66" y="1484784"/>
            <a:ext cx="40176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00062"/>
          </a:xfrm>
        </p:spPr>
        <p:txBody>
          <a:bodyPr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Кабинеты казахского языка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user\Desktop\фото 2013\SDC134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27" y="1916832"/>
            <a:ext cx="37649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фото 2013\SDC13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96044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C:\Users\user\Desktop\фото 2013\SDC134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1196752"/>
            <a:ext cx="42484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esktop\фото 2013\SDC134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39604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715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002060"/>
                </a:solidFill>
              </a:rPr>
              <a:t>Открытые уроки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3299862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user\Desktop\туған күн\SDC13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туған күн\SDC132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6724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\DSC036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1196752"/>
            <a:ext cx="36724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52" y="3068960"/>
            <a:ext cx="3366684" cy="309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Откр.ур.Менің сүй.жыл мезг\Новая папка\Фото0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692696"/>
            <a:ext cx="324035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Откр.ур.Менің сүй.жыл мезг\Новая папка\Фото01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28700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Откр.ур.Менің сүй.жыл мезг\Новая папка\Фото01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6724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605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7275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200" dirty="0" smtClean="0">
                <a:solidFill>
                  <a:srgbClr val="002060"/>
                </a:solidFill>
                <a:latin typeface="Colonna MT" pitchFamily="82" charset="0"/>
              </a:rPr>
              <a:t>“Тілім – тірегім” атты тілдер мерекесіне арналған </a:t>
            </a:r>
            <a:r>
              <a:rPr lang="kk-KZ" sz="3200" dirty="0">
                <a:solidFill>
                  <a:srgbClr val="002060"/>
                </a:solidFill>
                <a:latin typeface="Colonna MT" pitchFamily="82" charset="0"/>
              </a:rPr>
              <a:t/>
            </a:r>
            <a:br>
              <a:rPr lang="kk-KZ" sz="3200" dirty="0">
                <a:solidFill>
                  <a:srgbClr val="002060"/>
                </a:solidFill>
                <a:latin typeface="Colonna MT" pitchFamily="82" charset="0"/>
              </a:rPr>
            </a:br>
            <a:r>
              <a:rPr lang="kk-KZ" sz="3200" dirty="0" smtClean="0">
                <a:solidFill>
                  <a:srgbClr val="002060"/>
                </a:solidFill>
                <a:latin typeface="Colonna MT" pitchFamily="82" charset="0"/>
              </a:rPr>
              <a:t>шаралар.Внеклассные мероприятия.</a:t>
            </a: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МО\Оспанова\Тапкыр болсан фото\IMG_11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О\Оспанова\Тапкыр болсан фото\Копия IMG_1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О\Оспанова\Тапкыр болсан фото\IMG_11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744416" cy="22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О\Оспанова\Тапкыр болсан фото\IMG_11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00399" cy="22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1628800"/>
            <a:ext cx="3419358" cy="234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744416" cy="23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4005064"/>
            <a:ext cx="3419358" cy="282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744416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r>
              <a:rPr lang="kk-KZ" dirty="0"/>
              <a:t> </a:t>
            </a:r>
            <a:r>
              <a:rPr lang="kk-KZ" dirty="0" smtClean="0"/>
              <a:t>Абайские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сош№86 Абай оқулары\16.03.2013жылы мектепішілік Абай оқулары өтті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38164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ош№86 Абай оқулары\DSC04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241" y="1916832"/>
            <a:ext cx="424021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668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2037"/>
          </a:xfrm>
        </p:spPr>
        <p:txBody>
          <a:bodyPr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Әдістемелік мақсат: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«Қазақ тілін оқыту жүйесін  жетілдіру және оқытудың жаңа мазмұнын ұғыну арқылы жобалау»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сош№86 Абай оқулары\DSC04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3"/>
            <a:ext cx="41044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ош№86 Абай оқулары\DSC04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3"/>
            <a:ext cx="4272475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0217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</p:txBody>
      </p:sp>
      <p:pic>
        <p:nvPicPr>
          <p:cNvPr id="3074" name="Picture 2" descr="F:\сош№86 Абай оқулары\Абай оқуына қатысушы оқушылар мұғалімдерімен бірг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ош№86 Абай оқулары\әділ қазылар алқас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970" y="692696"/>
            <a:ext cx="39094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ош№86 Абай оқулары\қазақ тілі мұғалімдері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9604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сош№86 Абай оқулары\Мектепішілік Абай оқуының жеңімпазы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971" y="3789040"/>
            <a:ext cx="3909492" cy="25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3998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85812"/>
          </a:xfrm>
        </p:spPr>
        <p:txBody>
          <a:bodyPr/>
          <a:lstStyle/>
          <a:p>
            <a:pPr algn="ctr"/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Городские конкурсы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628800"/>
            <a:ext cx="407828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71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Ана тілі сұлтаны 2013\SDC13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10445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на тілі сұлтаны 2013\SDC130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75236"/>
            <a:ext cx="3960440" cy="52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5058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 descr="F:\Ана тілі сұлтаны 2013\SDC13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44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Ана тілі сұлтаны 2013\SDC13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Ана тілі сұлтаны 2013\SDC130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Ана тілі сұлтаны 2013\SDC13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30111" y="3008581"/>
            <a:ext cx="27482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8210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7081664" cy="1143000"/>
          </a:xfrm>
        </p:spPr>
        <p:txBody>
          <a:bodyPr/>
          <a:lstStyle/>
          <a:p>
            <a:r>
              <a:rPr lang="kk-KZ" dirty="0" smtClean="0"/>
              <a:t>Грамоты</a:t>
            </a:r>
            <a:endParaRPr lang="ru-RU" dirty="0"/>
          </a:p>
        </p:txBody>
      </p:sp>
      <p:pic>
        <p:nvPicPr>
          <p:cNvPr id="21506" name="Picture 2" descr="C:\Users\user\Desktop\фото 2013\SDC135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67995"/>
            <a:ext cx="18722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user\Desktop\фото 2013\SDC13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098" y="1886809"/>
            <a:ext cx="2053006" cy="21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user\Desktop\фото 2013\SDC13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66977" y="1976009"/>
            <a:ext cx="21226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user\Desktop\фото 2013\SDC135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856" y="4221465"/>
            <a:ext cx="18179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user\Desktop\фото 2013\SDC135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531" y="4221088"/>
            <a:ext cx="20535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user\Desktop\фото 2013\SDC135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4" y="4216199"/>
            <a:ext cx="1944217" cy="24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9688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/>
            </a:r>
            <a:br>
              <a:rPr lang="kk-KZ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C:\Users\user\Desktop\фото 2013\SDC13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46040">
            <a:off x="837361" y="1290256"/>
            <a:ext cx="194167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user\Desktop\мо-2013\SDC135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07932">
            <a:off x="6537203" y="1327137"/>
            <a:ext cx="1906476" cy="17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мо-2013\SDC135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183" y="1163831"/>
            <a:ext cx="2448272" cy="19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esktop\мо-2013\SDC135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5300">
            <a:off x="1159501" y="3839097"/>
            <a:ext cx="1902235" cy="19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er\Desktop\мо-2013\SDC135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660" y="3789040"/>
            <a:ext cx="2448272" cy="19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мо-2013\SDC1356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6839">
            <a:off x="6213014" y="3933114"/>
            <a:ext cx="1967930" cy="186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4726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              ӘБ басты проблемалары: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3" indent="-273050">
              <a:buSzPct val="95000"/>
            </a:pPr>
            <a:r>
              <a:rPr lang="kk-KZ" sz="2400" dirty="0" smtClean="0"/>
              <a:t>Пән бойынша облыстық олимпиадаларға оқушылардың шыға алмауы;</a:t>
            </a:r>
            <a:endParaRPr lang="ru-RU" sz="2400" dirty="0" smtClean="0"/>
          </a:p>
          <a:p>
            <a:pPr marL="273050" lvl="3" indent="-273050">
              <a:buSzPct val="95000"/>
            </a:pPr>
            <a:r>
              <a:rPr lang="kk-KZ" sz="2400" dirty="0" smtClean="0"/>
              <a:t>Оқушылардың  пән бойынша ғылыми – практикалық конференцияларға аз қатыстырылуы;</a:t>
            </a:r>
          </a:p>
          <a:p>
            <a:pPr marL="0" lvl="3" indent="0">
              <a:buSzPct val="95000"/>
              <a:buNone/>
            </a:pP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kk-KZ" sz="2400" dirty="0" smtClean="0"/>
              <a:t> БАҚ беттеріне мұғалім еңбектерінің аз шығуы</a:t>
            </a:r>
            <a:endParaRPr lang="ru-RU" sz="3200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84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Ұсыныстар: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57188" y="1714500"/>
            <a:ext cx="85725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Жыл басынан бастап олимпиадаға қатыстыратын оқушылармен жұмысты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жандандыру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Мұғалім еңбегін БАҚ беттеріне жариялап отыру 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Бірлестіктің негізгі жұмыс бағыттары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Diagram 25"/>
          <p:cNvGrpSpPr>
            <a:grpSpLocks/>
          </p:cNvGrpSpPr>
          <p:nvPr/>
        </p:nvGrpSpPr>
        <p:grpSpPr bwMode="auto">
          <a:xfrm>
            <a:off x="285750" y="1214438"/>
            <a:ext cx="8229600" cy="5429250"/>
            <a:chOff x="1692" y="1010"/>
            <a:chExt cx="2376" cy="2304"/>
          </a:xfrm>
        </p:grpSpPr>
        <p:sp>
          <p:nvSpPr>
            <p:cNvPr id="4" name="_s1051"/>
            <p:cNvSpPr>
              <a:spLocks noChangeShapeType="1"/>
            </p:cNvSpPr>
            <p:nvPr/>
          </p:nvSpPr>
          <p:spPr bwMode="auto">
            <a:xfrm flipH="1" flipV="1">
              <a:off x="2474" y="1604"/>
              <a:ext cx="271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1052"/>
            <p:cNvSpPr>
              <a:spLocks noChangeArrowheads="1"/>
            </p:cNvSpPr>
            <p:nvPr/>
          </p:nvSpPr>
          <p:spPr bwMode="auto">
            <a:xfrm>
              <a:off x="2108" y="1186"/>
              <a:ext cx="462" cy="462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onstantia" pitchFamily="18" charset="0"/>
                  <a:cs typeface="Arial" charset="0"/>
                </a:rPr>
                <a:t>Оқушыларды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onstantia" pitchFamily="18" charset="0"/>
                  <a:cs typeface="Arial" charset="0"/>
                </a:rPr>
                <a:t>ҰБТ-ға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onstantia" pitchFamily="18" charset="0"/>
                  <a:cs typeface="Arial" charset="0"/>
                </a:rPr>
                <a:t>дайындау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onstantia" pitchFamily="18" charset="0"/>
                  <a:cs typeface="Arial" charset="0"/>
                </a:rPr>
                <a:t>шаралары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6" name="_s1053"/>
            <p:cNvSpPr>
              <a:spLocks noChangeShapeType="1"/>
            </p:cNvSpPr>
            <p:nvPr/>
          </p:nvSpPr>
          <p:spPr bwMode="auto">
            <a:xfrm flipH="1" flipV="1">
              <a:off x="2224" y="1949"/>
              <a:ext cx="438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1054"/>
            <p:cNvSpPr>
              <a:spLocks noChangeArrowheads="1"/>
            </p:cNvSpPr>
            <p:nvPr/>
          </p:nvSpPr>
          <p:spPr bwMode="auto">
            <a:xfrm>
              <a:off x="1774" y="1646"/>
              <a:ext cx="462" cy="462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Constantia" pitchFamily="18" charset="0"/>
                  <a:cs typeface="Arial" charset="0"/>
                </a:rPr>
                <a:t>ӘБ шешімі мен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Constantia" pitchFamily="18" charset="0"/>
                  <a:cs typeface="Arial" charset="0"/>
                </a:rPr>
                <a:t>нұсқауларын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Constantia" pitchFamily="18" charset="0"/>
                  <a:cs typeface="Arial" charset="0"/>
                </a:rPr>
                <a:t>орындау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8" name="_s1055"/>
            <p:cNvSpPr>
              <a:spLocks noChangeShapeType="1"/>
            </p:cNvSpPr>
            <p:nvPr/>
          </p:nvSpPr>
          <p:spPr bwMode="auto">
            <a:xfrm flipH="1">
              <a:off x="2225" y="2232"/>
              <a:ext cx="437" cy="1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1056"/>
            <p:cNvSpPr>
              <a:spLocks noChangeArrowheads="1"/>
            </p:cNvSpPr>
            <p:nvPr/>
          </p:nvSpPr>
          <p:spPr bwMode="auto">
            <a:xfrm>
              <a:off x="1774" y="2215"/>
              <a:ext cx="462" cy="462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Constantia" pitchFamily="18" charset="0"/>
                  <a:cs typeface="Arial" charset="0"/>
                </a:rPr>
                <a:t>Пәндер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Constantia" pitchFamily="18" charset="0"/>
                  <a:cs typeface="Arial" charset="0"/>
                </a:rPr>
                <a:t>бойынша сыныптан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Constantia" pitchFamily="18" charset="0"/>
                  <a:cs typeface="Arial" charset="0"/>
                </a:rPr>
                <a:t>тыс шараларды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Constantia" pitchFamily="18" charset="0"/>
                  <a:cs typeface="Arial" charset="0"/>
                </a:rPr>
                <a:t>өткізу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0" name="_s1057"/>
            <p:cNvSpPr>
              <a:spLocks noChangeShapeType="1"/>
            </p:cNvSpPr>
            <p:nvPr/>
          </p:nvSpPr>
          <p:spPr bwMode="auto">
            <a:xfrm flipH="1">
              <a:off x="2476" y="2347"/>
              <a:ext cx="270" cy="3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1058"/>
            <p:cNvSpPr>
              <a:spLocks noChangeArrowheads="1"/>
            </p:cNvSpPr>
            <p:nvPr/>
          </p:nvSpPr>
          <p:spPr bwMode="auto">
            <a:xfrm>
              <a:off x="2109" y="2675"/>
              <a:ext cx="462" cy="462"/>
            </a:xfrm>
            <a:prstGeom prst="ellipse">
              <a:avLst/>
            </a:prstGeom>
            <a:solidFill>
              <a:srgbClr val="1A0FFF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nstantia" pitchFamily="18" charset="0"/>
                  <a:cs typeface="Arial" charset="0"/>
                </a:rPr>
                <a:t>Үлгерімі төмен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nstantia" pitchFamily="18" charset="0"/>
                  <a:cs typeface="Arial" charset="0"/>
                </a:rPr>
                <a:t>оқушылармен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nstantia" pitchFamily="18" charset="0"/>
                  <a:cs typeface="Arial" charset="0"/>
                </a:rPr>
                <a:t>жұмысты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nstantia" pitchFamily="18" charset="0"/>
                  <a:cs typeface="Arial" charset="0"/>
                </a:rPr>
                <a:t>ұйымдастыру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2" name="_s1059"/>
            <p:cNvSpPr>
              <a:spLocks noChangeShapeType="1"/>
            </p:cNvSpPr>
            <p:nvPr/>
          </p:nvSpPr>
          <p:spPr bwMode="auto">
            <a:xfrm>
              <a:off x="2881" y="2391"/>
              <a:ext cx="1" cy="4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_s1060"/>
            <p:cNvSpPr>
              <a:spLocks noChangeArrowheads="1"/>
            </p:cNvSpPr>
            <p:nvPr/>
          </p:nvSpPr>
          <p:spPr bwMode="auto">
            <a:xfrm>
              <a:off x="2650" y="2850"/>
              <a:ext cx="462" cy="462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onstantia" pitchFamily="18" charset="0"/>
                  <a:cs typeface="Arial" charset="0"/>
                </a:rPr>
                <a:t>Дарынды,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onstantia" pitchFamily="18" charset="0"/>
                  <a:cs typeface="Arial" charset="0"/>
                </a:rPr>
                <a:t>қабілетті оқушы-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onstantia" pitchFamily="18" charset="0"/>
                  <a:cs typeface="Arial" charset="0"/>
                </a:rPr>
                <a:t>лармен жұмыс 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4" name="_s1061"/>
            <p:cNvSpPr>
              <a:spLocks noChangeShapeType="1"/>
            </p:cNvSpPr>
            <p:nvPr/>
          </p:nvSpPr>
          <p:spPr bwMode="auto">
            <a:xfrm>
              <a:off x="3016" y="2347"/>
              <a:ext cx="271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_s1062"/>
            <p:cNvSpPr>
              <a:spLocks noChangeArrowheads="1"/>
            </p:cNvSpPr>
            <p:nvPr/>
          </p:nvSpPr>
          <p:spPr bwMode="auto">
            <a:xfrm>
              <a:off x="3191" y="2674"/>
              <a:ext cx="462" cy="462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Constantia" pitchFamily="18" charset="0"/>
                  <a:cs typeface="Arial" charset="0"/>
                </a:rPr>
                <a:t>Пәндік таңдау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Constantia" pitchFamily="18" charset="0"/>
                  <a:cs typeface="Arial" charset="0"/>
                </a:rPr>
                <a:t>курстары мен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Constantia" pitchFamily="18" charset="0"/>
                  <a:cs typeface="Arial" charset="0"/>
                </a:rPr>
                <a:t>қолданбалы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Constantia" pitchFamily="18" charset="0"/>
                  <a:cs typeface="Arial" charset="0"/>
                </a:rPr>
                <a:t>курстарды жүргізу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6" name="_s1063"/>
            <p:cNvSpPr>
              <a:spLocks noChangeShapeType="1"/>
            </p:cNvSpPr>
            <p:nvPr/>
          </p:nvSpPr>
          <p:spPr bwMode="auto">
            <a:xfrm>
              <a:off x="3099" y="2232"/>
              <a:ext cx="438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_s1064"/>
            <p:cNvSpPr>
              <a:spLocks noChangeArrowheads="1"/>
            </p:cNvSpPr>
            <p:nvPr/>
          </p:nvSpPr>
          <p:spPr bwMode="auto">
            <a:xfrm>
              <a:off x="3525" y="2214"/>
              <a:ext cx="462" cy="46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k-KZ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Конференция,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семинарларға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sz="1300" b="1" dirty="0" smtClean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қатысу</a:t>
              </a:r>
              <a:r>
                <a:rPr kumimoji="0" lang="kk-KZ" sz="13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8" name="_s1065"/>
            <p:cNvSpPr>
              <a:spLocks noChangeShapeType="1"/>
            </p:cNvSpPr>
            <p:nvPr/>
          </p:nvSpPr>
          <p:spPr bwMode="auto">
            <a:xfrm flipV="1">
              <a:off x="3099" y="1947"/>
              <a:ext cx="437" cy="1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_s1066"/>
            <p:cNvSpPr>
              <a:spLocks noChangeArrowheads="1"/>
            </p:cNvSpPr>
            <p:nvPr/>
          </p:nvSpPr>
          <p:spPr bwMode="auto">
            <a:xfrm>
              <a:off x="3525" y="1645"/>
              <a:ext cx="462" cy="462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nstantia" pitchFamily="18" charset="0"/>
                  <a:cs typeface="Arial" charset="0"/>
                </a:rPr>
                <a:t>Пән апталығын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nstantia" pitchFamily="18" charset="0"/>
                  <a:cs typeface="Arial" charset="0"/>
                </a:rPr>
                <a:t>өткізу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0" name="_s1067"/>
            <p:cNvSpPr>
              <a:spLocks noChangeShapeType="1"/>
            </p:cNvSpPr>
            <p:nvPr/>
          </p:nvSpPr>
          <p:spPr bwMode="auto">
            <a:xfrm flipV="1">
              <a:off x="3015" y="1603"/>
              <a:ext cx="270" cy="3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_s1068"/>
            <p:cNvSpPr>
              <a:spLocks noChangeArrowheads="1"/>
            </p:cNvSpPr>
            <p:nvPr/>
          </p:nvSpPr>
          <p:spPr bwMode="auto">
            <a:xfrm>
              <a:off x="3190" y="1185"/>
              <a:ext cx="462" cy="462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dirty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Constantia" pitchFamily="18" charset="0"/>
                  <a:cs typeface="Arial" charset="0"/>
                </a:rPr>
                <a:t>Жаңа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dirty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Constantia" pitchFamily="18" charset="0"/>
                  <a:cs typeface="Arial" charset="0"/>
                </a:rPr>
                <a:t>технологиялар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Constantia" pitchFamily="18" charset="0"/>
                  <a:cs typeface="Arial" charset="0"/>
                </a:rPr>
                <a:t> жұмыстар</a:t>
              </a:r>
              <a:endParaRPr kumimoji="0" lang="kk-KZ" sz="13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nstantia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dirty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Constantia" pitchFamily="18" charset="0"/>
                  <a:cs typeface="Arial" charset="0"/>
                </a:rPr>
                <a:t>жүргізу</a:t>
              </a:r>
              <a:endPara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2" name="_s1069"/>
            <p:cNvSpPr>
              <a:spLocks noChangeShapeType="1"/>
            </p:cNvSpPr>
            <p:nvPr/>
          </p:nvSpPr>
          <p:spPr bwMode="auto">
            <a:xfrm flipV="1">
              <a:off x="2880" y="1472"/>
              <a:ext cx="0" cy="4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_s1070"/>
            <p:cNvSpPr>
              <a:spLocks noChangeArrowheads="1"/>
            </p:cNvSpPr>
            <p:nvPr/>
          </p:nvSpPr>
          <p:spPr bwMode="auto">
            <a:xfrm>
              <a:off x="2649" y="1010"/>
              <a:ext cx="462" cy="462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Нормативтік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құжаттарды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3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орындау</a:t>
              </a:r>
              <a:endParaRPr kumimoji="0" lang="ru-RU" sz="13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4" name="_s1071"/>
            <p:cNvSpPr>
              <a:spLocks noChangeArrowheads="1"/>
            </p:cNvSpPr>
            <p:nvPr/>
          </p:nvSpPr>
          <p:spPr bwMode="auto">
            <a:xfrm>
              <a:off x="2649" y="1931"/>
              <a:ext cx="462" cy="462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ӘБ отырысын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cs typeface="Arial" charset="0"/>
                </a:rPr>
                <a:t>өткізу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29433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Әдістемелік жоспарының құрылымы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468772"/>
              </p:ext>
            </p:extLst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Әдістемелік мүшелері туралы мәлімет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46789"/>
              </p:ext>
            </p:extLst>
          </p:nvPr>
        </p:nvGraphicFramePr>
        <p:xfrm>
          <a:off x="214313" y="714375"/>
          <a:ext cx="8644000" cy="6800987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577730"/>
                <a:gridCol w="1851164"/>
                <a:gridCol w="1000132"/>
                <a:gridCol w="1500198"/>
                <a:gridCol w="1000132"/>
                <a:gridCol w="1000132"/>
                <a:gridCol w="785818"/>
                <a:gridCol w="928694"/>
              </a:tblGrid>
              <a:tr h="740987"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Аты - жөні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Білімі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орны, қашан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Саб.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бер. сын.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Пәні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Өтілі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686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Сағындықова</a:t>
                      </a:r>
                      <a:r>
                        <a:rPr lang="kk-KZ" sz="1600" baseline="0" dirty="0" smtClean="0"/>
                        <a:t> Б.С.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 ДПИ,1989;</a:t>
                      </a:r>
                    </a:p>
                    <a:p>
                      <a:r>
                        <a:rPr lang="kk-KZ" sz="1600" dirty="0" smtClean="0"/>
                        <a:t>«Болашақ»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8г,д;</a:t>
                      </a:r>
                    </a:p>
                    <a:p>
                      <a:r>
                        <a:rPr lang="kk-KZ" sz="1600" dirty="0" smtClean="0"/>
                        <a:t>9б,в;10б;11ә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 әд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бірінші</a:t>
                      </a:r>
                      <a:endParaRPr lang="ru-RU" sz="1600" dirty="0"/>
                    </a:p>
                  </a:txBody>
                  <a:tcPr/>
                </a:tc>
              </a:tr>
              <a:tr h="460417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cs typeface="Andalus" pitchFamily="18" charset="-78"/>
                        </a:rPr>
                        <a:t>Біримжанова</a:t>
                      </a:r>
                      <a:r>
                        <a:rPr lang="kk-KZ" sz="1600" baseline="0" dirty="0" smtClean="0">
                          <a:cs typeface="Andalus" pitchFamily="18" charset="-78"/>
                        </a:rPr>
                        <a:t> Н.Т.</a:t>
                      </a:r>
                      <a:endParaRPr lang="ru-RU" sz="1600" dirty="0"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cs typeface="Andalus" pitchFamily="18" charset="-78"/>
                        </a:rPr>
                        <a:t>жоғары</a:t>
                      </a:r>
                      <a:endParaRPr lang="ru-RU" sz="1600" dirty="0"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cs typeface="Andalus" pitchFamily="18" charset="-78"/>
                        </a:rPr>
                        <a:t>КазГосЖенПИИ,1978</a:t>
                      </a:r>
                      <a:endParaRPr lang="ru-RU" dirty="0"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cs typeface="Andalus" pitchFamily="18" charset="-78"/>
                        </a:rPr>
                        <a:t>1б;3б;</a:t>
                      </a:r>
                    </a:p>
                    <a:p>
                      <a:r>
                        <a:rPr lang="kk-KZ" dirty="0" smtClean="0">
                          <a:cs typeface="Andalus" pitchFamily="18" charset="-78"/>
                        </a:rPr>
                        <a:t>5в;8б,в,</a:t>
                      </a:r>
                      <a:endParaRPr lang="ru-RU" dirty="0"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cs typeface="Andalus" pitchFamily="18" charset="-78"/>
                        </a:rPr>
                        <a:t>қаз.т. Әд</a:t>
                      </a:r>
                      <a:endParaRPr lang="ru-RU" sz="1600" dirty="0"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cs typeface="Andalus" pitchFamily="18" charset="-78"/>
                        </a:rPr>
                        <a:t>34</a:t>
                      </a:r>
                      <a:endParaRPr lang="ru-RU" dirty="0"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cs typeface="Andalus" pitchFamily="18" charset="-78"/>
                        </a:rPr>
                        <a:t>жоғары</a:t>
                      </a:r>
                      <a:endParaRPr lang="ru-RU" sz="1600" dirty="0">
                        <a:cs typeface="Andalus" pitchFamily="18" charset="-78"/>
                      </a:endParaRPr>
                    </a:p>
                  </a:txBody>
                  <a:tcPr/>
                </a:tc>
              </a:tr>
              <a:tr h="460417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Шахарова</a:t>
                      </a:r>
                      <a:r>
                        <a:rPr lang="kk-KZ" sz="1600" baseline="0" dirty="0" smtClean="0"/>
                        <a:t> Ш.М.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КарГУ,2001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 Әд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</a:tr>
              <a:tr h="460417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Оспанова</a:t>
                      </a:r>
                      <a:r>
                        <a:rPr lang="kk-KZ" sz="1600" baseline="0" dirty="0" smtClean="0"/>
                        <a:t> Г.Т.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КарГУ,2001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4б,г;6б,в</a:t>
                      </a:r>
                    </a:p>
                    <a:p>
                      <a:r>
                        <a:rPr lang="kk-KZ" sz="1600" dirty="0" smtClean="0"/>
                        <a:t>10в;11ә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 Әд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бірінші</a:t>
                      </a:r>
                      <a:endParaRPr lang="ru-RU" sz="1600" dirty="0"/>
                    </a:p>
                  </a:txBody>
                  <a:tcPr/>
                </a:tc>
              </a:tr>
              <a:tr h="828027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Жуманова</a:t>
                      </a:r>
                      <a:r>
                        <a:rPr lang="kk-KZ" sz="1600" baseline="0" dirty="0" smtClean="0"/>
                        <a:t> Г.Ж.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КарГУ,2002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7б,в,г;</a:t>
                      </a:r>
                    </a:p>
                    <a:p>
                      <a:r>
                        <a:rPr lang="kk-KZ" sz="1600" dirty="0" smtClean="0"/>
                        <a:t>2б,в;</a:t>
                      </a:r>
                    </a:p>
                    <a:p>
                      <a:r>
                        <a:rPr lang="kk-KZ" sz="1600" dirty="0" smtClean="0"/>
                        <a:t>1б,в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 Әд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екінші</a:t>
                      </a:r>
                      <a:endParaRPr lang="ru-RU" sz="1600" dirty="0"/>
                    </a:p>
                  </a:txBody>
                  <a:tcPr/>
                </a:tc>
              </a:tr>
              <a:tr h="62875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Исмаилова</a:t>
                      </a:r>
                      <a:r>
                        <a:rPr lang="kk-KZ" sz="1600" baseline="0" dirty="0" smtClean="0"/>
                        <a:t> А.Н.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«Болашақ»</a:t>
                      </a:r>
                    </a:p>
                    <a:p>
                      <a:r>
                        <a:rPr lang="kk-KZ" sz="1600" dirty="0" smtClean="0"/>
                        <a:t>2008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 Әд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санатсыз</a:t>
                      </a:r>
                      <a:endParaRPr lang="ru-RU" sz="1600" dirty="0"/>
                    </a:p>
                  </a:txBody>
                  <a:tcPr/>
                </a:tc>
              </a:tr>
              <a:tr h="460417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Саханова</a:t>
                      </a:r>
                      <a:r>
                        <a:rPr lang="kk-KZ" sz="1600" baseline="0" dirty="0" smtClean="0"/>
                        <a:t> Т.Қ.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ҚазРОСУ</a:t>
                      </a:r>
                    </a:p>
                    <a:p>
                      <a:r>
                        <a:rPr lang="kk-KZ" sz="1600" dirty="0" smtClean="0"/>
                        <a:t>2005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7б,в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 әд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</a:tr>
              <a:tr h="460417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Жупышева Н.Ш.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КарГУ,2000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5б,в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қаз.т.әд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</a:tr>
              <a:tr h="460417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Каришев Б.Е.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жоғары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7б,в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қаз.т.әд.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екінші</a:t>
                      </a:r>
                      <a:endParaRPr lang="ru-RU" sz="1600" dirty="0"/>
                    </a:p>
                  </a:txBody>
                  <a:tcPr/>
                </a:tc>
              </a:tr>
              <a:tr h="600692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Базкенова</a:t>
                      </a:r>
                      <a:r>
                        <a:rPr lang="kk-KZ" sz="1600" baseline="0" dirty="0" smtClean="0"/>
                        <a:t> А.Р.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орта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Каз.т.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санатсыз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71864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Высшая категория:Бірімжанова Н.Т.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    Саханова Т.Қ.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    Шахарова Ш.М.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    Жупышева Н.Ш.</a:t>
            </a:r>
          </a:p>
          <a:p>
            <a:pPr marL="0" indent="0">
              <a:buNone/>
            </a:pPr>
            <a:r>
              <a:rPr lang="kk-KZ" dirty="0" smtClean="0"/>
              <a:t>Первая категория:Сағындықова Б.С.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 Оспанова Г.Т.</a:t>
            </a:r>
          </a:p>
          <a:p>
            <a:pPr marL="0" indent="0">
              <a:buNone/>
            </a:pPr>
            <a:r>
              <a:rPr lang="kk-KZ" dirty="0" smtClean="0"/>
              <a:t>Вторая категория:Жуманова Г.Ж.</a:t>
            </a:r>
          </a:p>
          <a:p>
            <a:pPr marL="0" indent="0">
              <a:buNone/>
            </a:pPr>
            <a:r>
              <a:rPr lang="kk-KZ" dirty="0" smtClean="0"/>
              <a:t>Без категории:      Исмаилова А.Н.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    Базкенова А.Р.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79256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Қазақ тілі мен әдебиет мұғалімдері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5929313" y="2643188"/>
            <a:ext cx="2857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Desktop\фото 2013\SDC134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360" y="1925905"/>
            <a:ext cx="2150889" cy="25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фото 2013\SDC135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7099">
            <a:off x="6590666" y="969082"/>
            <a:ext cx="2148211" cy="23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фото 2013\SDC135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58393">
            <a:off x="881845" y="4074056"/>
            <a:ext cx="2572220" cy="2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 МО\IMG_24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7867">
            <a:off x="360699" y="833743"/>
            <a:ext cx="2448272" cy="23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МО\IMG_24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3092">
            <a:off x="6261912" y="3576421"/>
            <a:ext cx="2261813" cy="24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700088" y="2564904"/>
            <a:ext cx="8229600" cy="795338"/>
          </a:xfrm>
        </p:spPr>
        <p:txBody>
          <a:bodyPr/>
          <a:lstStyle/>
          <a:p>
            <a:pPr algn="ctr"/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фото МО\IMG_24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681766" cy="143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фото МО\IMG_24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9" y="1052737"/>
            <a:ext cx="1656183" cy="143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фото МО\IMG_24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656184" cy="143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фото МО\IMG_24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2852935"/>
            <a:ext cx="3363535" cy="30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user\Desktop\фото МО\IMG_24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52935"/>
            <a:ext cx="3895682" cy="30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мо-2013\SDC1357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052737"/>
            <a:ext cx="1591426" cy="143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00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Курстардан және аттестациядан өтулері туралы мәлімет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264638"/>
              </p:ext>
            </p:extLst>
          </p:nvPr>
        </p:nvGraphicFramePr>
        <p:xfrm>
          <a:off x="142875" y="1285875"/>
          <a:ext cx="8858314" cy="5286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3"/>
                <a:gridCol w="1357322"/>
                <a:gridCol w="1357322"/>
                <a:gridCol w="1285884"/>
                <a:gridCol w="1309697"/>
                <a:gridCol w="1476386"/>
              </a:tblGrid>
              <a:tr h="415400">
                <a:tc row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Аты-жөні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Пәні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Білім жетілдіру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Аттестация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69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Өткен жылы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Өтетін жылы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Өткен жылы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Өтетін жылы</a:t>
                      </a:r>
                      <a:endParaRPr lang="ru-RU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</a:t>
                      </a:r>
                      <a:r>
                        <a:rPr lang="kk-KZ" sz="1600" dirty="0" smtClean="0"/>
                        <a:t>ағындықова</a:t>
                      </a:r>
                      <a:r>
                        <a:rPr lang="kk-KZ" sz="1600" baseline="0" dirty="0" smtClean="0"/>
                        <a:t> Б.С.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қаз.т, әдеб.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Брімжанова</a:t>
                      </a:r>
                      <a:r>
                        <a:rPr lang="kk-KZ" sz="1600" baseline="0" dirty="0" smtClean="0"/>
                        <a:t> Н.Т.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қаз.т, әдеб.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2012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Шахарова</a:t>
                      </a:r>
                      <a:r>
                        <a:rPr lang="kk-KZ" sz="1600" baseline="0" dirty="0" smtClean="0"/>
                        <a:t> Ш.М.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қаз.т, әдеб.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Оспанова</a:t>
                      </a:r>
                      <a:r>
                        <a:rPr lang="kk-KZ" sz="1600" baseline="0" dirty="0" smtClean="0"/>
                        <a:t> Г.Т.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қаз.т, әдеб.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Жуманова</a:t>
                      </a:r>
                      <a:r>
                        <a:rPr lang="kk-KZ" sz="1600" baseline="0" dirty="0" smtClean="0"/>
                        <a:t> Г.Ж.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қаз.т, әдеб.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Исмаилова</a:t>
                      </a:r>
                      <a:r>
                        <a:rPr lang="kk-KZ" sz="1600" baseline="0" dirty="0" smtClean="0"/>
                        <a:t> А.Н.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қаз.т, әдеб.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Саханова</a:t>
                      </a:r>
                      <a:r>
                        <a:rPr lang="kk-KZ" sz="1600" baseline="0" dirty="0" smtClean="0"/>
                        <a:t> Т.Қ.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қаз.т, әдеб.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Каришев</a:t>
                      </a:r>
                      <a:r>
                        <a:rPr lang="kk-KZ" sz="1600" baseline="0" dirty="0" smtClean="0"/>
                        <a:t> Б.Е.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қаз.т.әдеб.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2011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Базкенова</a:t>
                      </a:r>
                      <a:r>
                        <a:rPr lang="kk-KZ" sz="1600" baseline="0" dirty="0" smtClean="0"/>
                        <a:t> А.Р.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қаз.т.әдеб.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</a:tr>
              <a:tr h="41540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Жупышева</a:t>
                      </a:r>
                      <a:r>
                        <a:rPr lang="kk-KZ" sz="1600" baseline="0" dirty="0" smtClean="0"/>
                        <a:t> Н.Ш.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қаз.т.әдеб.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2012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1253</TotalTime>
  <Words>648</Words>
  <Application>Microsoft Office PowerPoint</Application>
  <PresentationFormat>Экран (4:3)</PresentationFormat>
  <Paragraphs>318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Отчет о состоянии преподавания казахского языка и литературы за 2012-2013 учебный год</vt:lpstr>
      <vt:lpstr>Әдістемелік мақсат:</vt:lpstr>
      <vt:lpstr>Бірлестіктің негізгі жұмыс бағыттары</vt:lpstr>
      <vt:lpstr>Әдістемелік жоспарының құрылымы</vt:lpstr>
      <vt:lpstr>Әдістемелік мүшелері туралы мәлімет</vt:lpstr>
      <vt:lpstr> </vt:lpstr>
      <vt:lpstr>Қазақ тілі мен әдебиет мұғалімдері</vt:lpstr>
      <vt:lpstr> </vt:lpstr>
      <vt:lpstr>Курстардан және аттестациядан өтулері туралы мәлімет</vt:lpstr>
      <vt:lpstr>Инновациялық технологияларды пайдалану</vt:lpstr>
      <vt:lpstr>Дарынды оқушылармен жұмыс</vt:lpstr>
      <vt:lpstr>Презентация PowerPoint</vt:lpstr>
      <vt:lpstr>Кабинеты казахского языка</vt:lpstr>
      <vt:lpstr>Презентация PowerPoint</vt:lpstr>
      <vt:lpstr>Открытые уроки</vt:lpstr>
      <vt:lpstr>Презентация PowerPoint</vt:lpstr>
      <vt:lpstr>“Тілім – тірегім” атты тілдер мерекесіне арналған  шаралар.Внеклассные мероприятия.</vt:lpstr>
      <vt:lpstr>Презентация PowerPoint</vt:lpstr>
      <vt:lpstr> Абайские чтения</vt:lpstr>
      <vt:lpstr> </vt:lpstr>
      <vt:lpstr> </vt:lpstr>
      <vt:lpstr>Городские конкурсы</vt:lpstr>
      <vt:lpstr> </vt:lpstr>
      <vt:lpstr> </vt:lpstr>
      <vt:lpstr>Грамоты</vt:lpstr>
      <vt:lpstr>    </vt:lpstr>
      <vt:lpstr>                ӘБ басты проблемалары:</vt:lpstr>
      <vt:lpstr>Ұсыныстар: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Гуманитарлық пәндер кафедрасы</dc:title>
  <dc:creator>user</dc:creator>
  <cp:lastModifiedBy>user</cp:lastModifiedBy>
  <cp:revision>153</cp:revision>
  <dcterms:modified xsi:type="dcterms:W3CDTF">2013-06-05T09:26:34Z</dcterms:modified>
</cp:coreProperties>
</file>