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27"/>
  </p:notesMasterIdLst>
  <p:sldIdLst>
    <p:sldId id="258" r:id="rId7"/>
    <p:sldId id="260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3" r:id="rId18"/>
    <p:sldId id="277" r:id="rId19"/>
    <p:sldId id="278" r:id="rId20"/>
    <p:sldId id="279" r:id="rId21"/>
    <p:sldId id="280" r:id="rId22"/>
    <p:sldId id="282" r:id="rId23"/>
    <p:sldId id="283" r:id="rId24"/>
    <p:sldId id="276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94689" autoAdjust="0"/>
  </p:normalViewPr>
  <p:slideViewPr>
    <p:cSldViewPr>
      <p:cViewPr varScale="1">
        <p:scale>
          <a:sx n="78" d="100"/>
          <a:sy n="78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D607D-D87D-446F-9369-F429914B64BF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2EF7-4471-4DC3-85FD-1512249BB3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3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6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68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50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24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49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47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93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69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4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6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07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42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42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13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09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94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2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98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117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9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045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856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8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45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971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36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30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25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1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1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02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52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91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19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63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78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85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63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343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32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4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876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565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42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39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579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32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54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6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48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61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1FE4E4-E336-411F-B90D-BAE518C5B2C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EE2A1C-6B50-4380-977B-2390C1F23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8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7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65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5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D14811-3CAF-47C7-A93A-01601E7CA2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30.05.2013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B82524-39D1-417C-8A99-42EF1DE7CD1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1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dyrna.kz/wp-content/uploads/2010/09/70010.jpg" TargetMode="Externa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dyrna.kz/wp-content/uploads/2010/09/70012.jpg" TargetMode="Externa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kz/yandsearch?tld=kz&amp;p=3&amp;text=%D0%BA%D0%B8%D1%96%D0%B7%20%D2%AF%D0%B9%20%D1%82%D1%83%D1%80%D0%B0%D0%BB%D1%8B&amp;img_url=massaget.kz/userdata/uploads/u21/kiiz%20ui_2.jpg&amp;pos=97&amp;rpt=simag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dyrna.kz/wp-content/uploads/2010/09/70009.jpg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dyrna.kz/wp-content/uploads/2010/09/70011.jpg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adyrna.kz/wp-content/uploads/2011/01/02-300x2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8130" y="404663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b="1" dirty="0" smtClean="0">
                <a:solidFill>
                  <a:srgbClr val="7030A0"/>
                </a:solidFill>
              </a:rPr>
              <a:t>Тақырыбы: Қазақ халқының баспанасы-киіз үй құрылысымен </a:t>
            </a:r>
          </a:p>
          <a:p>
            <a:pPr algn="ctr"/>
            <a:r>
              <a:rPr lang="kk-KZ" sz="6600" b="1" dirty="0">
                <a:solidFill>
                  <a:srgbClr val="7030A0"/>
                </a:solidFill>
              </a:rPr>
              <a:t>ж</a:t>
            </a:r>
            <a:r>
              <a:rPr lang="kk-KZ" sz="6600" b="1" dirty="0" smtClean="0">
                <a:solidFill>
                  <a:srgbClr val="7030A0"/>
                </a:solidFill>
              </a:rPr>
              <a:t>әне жиһаздарымен танысу .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9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dyrna.kz/wp-content/uploads/2010/09/70010-300x24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229200"/>
            <a:ext cx="91440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i="1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Кереге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750"/>
              </a:spcAft>
            </a:pP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Сонда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бір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қанат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кереге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14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ерістен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, 9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балашықтан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, 9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сағанақтан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құралады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Желілердің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қиылысқанынан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пайда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болған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торды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«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көз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»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деп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атайды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. Ал оны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көлеміне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қарай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«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желкөз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», «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торкөз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»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деп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екі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түрге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бөледі</a:t>
            </a:r>
            <a:r>
              <a:rPr lang="ru-RU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6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dyrna.kz/wp-content/uploads/2010/09/70012-300x189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629" y="5810021"/>
            <a:ext cx="914400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Киіз</a:t>
            </a:r>
            <a:r>
              <a:rPr lang="ru-RU" b="1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b="1" i="1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үйдің</a:t>
            </a:r>
            <a:r>
              <a:rPr lang="ru-RU" b="1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b="1" i="1" dirty="0" err="1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есігі</a:t>
            </a:r>
            <a:r>
              <a:rPr lang="ru-RU" b="1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–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«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Сықырлауық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»</a:t>
            </a:r>
            <a:endParaRPr lang="ru-RU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750"/>
              </a:spcAft>
            </a:pP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Киіз үй есігінің құрылысы: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1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-маңдайша;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2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-босаға;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3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-сықырлауық; </a:t>
            </a: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4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-жақтау; 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5</a:t>
            </a:r>
            <a:r>
              <a:rPr lang="kk-KZ" b="1" dirty="0" smtClean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-табалдырық</a:t>
            </a:r>
            <a:r>
              <a:rPr lang="kk-KZ" b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2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3\Desktop\Әйгерім папка оригинал\айгерим\100_28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5029" y="332656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0556" y="260648"/>
            <a:ext cx="7329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Киіз үй жиһаздары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6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3\Desktop\Әйгерім папка оригинал\айгерим\100_2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65937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Ағаш төсек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1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33\Desktop\Әйгерім папка оригинал\айгерим\100_28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" y="365760"/>
            <a:ext cx="8168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Ерлердің сауыт-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саймандары, ат әбзелдері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яғни бұл ерлер жақ бөлігі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қасиетті саналған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33\Desktop\Әйгерім папка оригинал\айгерим\100_28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941168"/>
            <a:ext cx="54681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Үзік бау, шашақ бау, </a:t>
            </a:r>
          </a:p>
          <a:p>
            <a:pPr algn="ctr"/>
            <a:r>
              <a:rPr lang="kk-K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басқұрлар түрлері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49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33\Desktop\Әйгерім папка оригинал\айгерим\100_28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" y="365760"/>
            <a:ext cx="816864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3048" y="620688"/>
            <a:ext cx="63979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Төсеніштер, ыдыстар, </a:t>
            </a:r>
          </a:p>
          <a:p>
            <a:pPr algn="ctr"/>
            <a: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сандық түрлері, түскиіздер</a:t>
            </a:r>
          </a:p>
          <a:p>
            <a:pPr algn="ctr"/>
            <a: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Т.б. Бұл әйелдер жақ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7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АҚ БОСАҒА.</a:t>
            </a:r>
            <a:endParaRPr lang="ru-RU" sz="1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           Үй іші мен сыртқы әлемді жалғастыратын касиетті шекара – ақ босаға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Егер сіз үйге босағаны оң аяқпен аттап, басыңызды ие енсеңіз – бұл сіздің үй иесіне көрсеткен үлкен </a:t>
            </a:r>
            <a:r>
              <a:rPr lang="kk-KZ" sz="2000" b="1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құрметіңіз.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970" y="1340768"/>
            <a:ext cx="7704856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ОТБАСЫ</a:t>
            </a:r>
            <a:r>
              <a:rPr lang="kk-KZ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– ОШАҚ ҚАСЫ.</a:t>
            </a:r>
            <a:endParaRPr lang="ru-RU" sz="1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           Үйдің ортасында ошақ, ошақта қазан тұрады. Бұл – киелі орын. Қазақтың «отбасы», «отағасы» атаулары да осыдан шыққан. От жанған жерде тіршілік, тірлік бар.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970" y="2420888"/>
            <a:ext cx="8177510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ТӨР.</a:t>
            </a:r>
            <a:r>
              <a:rPr lang="kk-KZ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 Киіз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үйдің қонақ отыратын жері – төр ең құрметті орын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саналады. Қазақтар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келген мейманды төрге отырғызады, қазақстың кеңдігі мен қонақжайлығының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белгісі,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қонағын дәм ауыз тигізбей жібермеген. Бұл тамаша ғұрып күні бүгінге дейін сол күйінде сақталған.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320" y="3717032"/>
            <a:ext cx="77048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kk-KZ" sz="2000" b="1" dirty="0">
                <a:solidFill>
                  <a:schemeClr val="accent6"/>
                </a:solidFill>
                <a:latin typeface="Arial"/>
                <a:ea typeface="Times New Roman"/>
                <a:cs typeface="Times New Roman"/>
              </a:rPr>
              <a:t>ӘЙЕЛДЕР ЖАҚ:</a:t>
            </a:r>
            <a:endParaRPr lang="ru-RU" sz="1400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           Дәстүр бойынша үйдің сол жағы әйелдерге арналады. Есікке таяу асадал мен кебеже қойылып, олардың тұсына қоржын, дорба, аяққап, кесеқап ілінеді. Сондай-ақ, сол қанатта өзіндік шешімі бар ағаш төсек тұрады.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722" y="4869160"/>
            <a:ext cx="7949742" cy="139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ЕРЛЕР ЖАҚ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555"/>
              </a:lnSpc>
              <a:spcAft>
                <a:spcPts val="1000"/>
              </a:spcAft>
            </a:pP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            Ер адам жағында (оң жақ) босағаға қарай қару-жарақ, ат әбзелдері ілінген. Ерлер жағы аталатын оң жақ киіз үйдің едәуір қасиетті бөлігіне саналып,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оң </a:t>
            </a:r>
            <a:r>
              <a:rPr lang="kk-KZ" dirty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жаққа келін түсіру немесе мәйітті оң жаққа салу сияқты </a:t>
            </a:r>
            <a:r>
              <a:rPr lang="kk-KZ" dirty="0" smtClean="0">
                <a:solidFill>
                  <a:srgbClr val="666666"/>
                </a:solidFill>
                <a:latin typeface="Arial"/>
                <a:ea typeface="Times New Roman"/>
                <a:cs typeface="Times New Roman"/>
              </a:rPr>
              <a:t>мәнге ие екен.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7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268760"/>
            <a:ext cx="87222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Мәтінді қалай меңгергендерін тексеру.</a:t>
            </a:r>
          </a:p>
          <a:p>
            <a:pPr algn="ctr"/>
            <a:endParaRPr lang="kk-K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Төрге кімдер отырады?</a:t>
            </a:r>
          </a:p>
          <a:p>
            <a:pPr marL="514350" indent="-514350" algn="ctr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Киіз үйдің сол  жағына кімдер отырған?</a:t>
            </a:r>
          </a:p>
          <a:p>
            <a:pPr marL="514350" indent="-514350" algn="ctr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Ерлер жағында нелер тұрады?</a:t>
            </a:r>
          </a:p>
          <a:p>
            <a:pPr marL="514350" indent="-514350" algn="ctr">
              <a:buAutoNum type="arabicPeriod"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Үйдің ортасында не тұрады?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8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фоны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l_fi" descr="Описание: http://i027.radikal.ru/0804/ab/20e4077937a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247650"/>
            <a:ext cx="87852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2492896"/>
            <a:ext cx="834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14124">
                    <a:lumMod val="50000"/>
                  </a:srgbClr>
                </a:solidFill>
              </a:rPr>
              <a:t>Егер мен киіз үйде тұрсам!...</a:t>
            </a:r>
            <a:endParaRPr lang="ru-RU" sz="4400" b="1" dirty="0">
              <a:solidFill>
                <a:srgbClr val="F14124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412776"/>
            <a:ext cx="6122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3600" b="1" dirty="0">
                <a:solidFill>
                  <a:prstClr val="black"/>
                </a:solidFill>
              </a:rPr>
              <a:t>Шығармашылық тапсырма</a:t>
            </a:r>
            <a:endParaRPr lang="ru-RU" sz="3600" b="1" dirty="0">
              <a:solidFill>
                <a:prstClr val="black"/>
              </a:solidFill>
            </a:endParaRPr>
          </a:p>
          <a:p>
            <a:r>
              <a:rPr lang="kk-KZ" sz="3600" b="1" dirty="0" smtClean="0">
                <a:solidFill>
                  <a:prstClr val="black"/>
                </a:solidFill>
              </a:rPr>
              <a:t>Сабақты қорыта келгенде</a:t>
            </a:r>
          </a:p>
        </p:txBody>
      </p:sp>
    </p:spTree>
    <p:extLst>
      <p:ext uri="{BB962C8B-B14F-4D97-AF65-F5344CB8AC3E}">
        <p14:creationId xmlns:p14="http://schemas.microsoft.com/office/powerpoint/2010/main" xmlns="" val="37740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9496 -0.01621 L -0.09496 -0.0884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9496 -0.01621 L -0.09496 -0.0884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то:Нұрғиса Елеубек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0372" y="332656"/>
            <a:ext cx="8282068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Мақсаты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: 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  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1.Қазақ халқының баспанасы - киіз үй туралы жан-жақты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мәлімет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беру, жүйелі түрде өз пікірін айта білу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  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2.Киіз үйдің құрылысын оқушыларға әр түрлі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материалдардан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жасауға бағыт бағдар беру арқылы шығармашылығын </a:t>
            </a: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қалыптастыру, ой-өрістерін, өз еріктерімен ойларын айта білуді дамыту.</a:t>
            </a: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   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3. Эстетикалық талғамын қалыптастыру,  Отанын сүю, </a:t>
            </a:r>
            <a:endParaRPr lang="kk-K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endParaRPr>
          </a:p>
          <a:p>
            <a:pPr lvl="0">
              <a:lnSpc>
                <a:spcPts val="1555"/>
              </a:lnSpc>
              <a:spcAft>
                <a:spcPts val="1000"/>
              </a:spcAft>
            </a:pPr>
            <a:r>
              <a:rPr lang="kk-K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ұйымшылдыққа </a:t>
            </a:r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Times New Roman"/>
              </a:rPr>
              <a:t>тәрбиелеу.</a:t>
            </a:r>
            <a:endParaRPr lang="ru-RU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kk-KZ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kk-KZ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95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Шаблон (фон) презентации &quot;Зелены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_fi" descr="Описание: http://i027.radikal.ru/0804/ab/20e4077937a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037" y="133350"/>
            <a:ext cx="90360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4211" y="2534791"/>
            <a:ext cx="72426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Назарларыңызға рахмет! </a:t>
            </a:r>
          </a:p>
          <a:p>
            <a:pPr algn="ctr"/>
            <a:r>
              <a:rPr lang="kk-KZ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 олыңыздар!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4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59" y="620688"/>
            <a:ext cx="9144000" cy="4968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099417" y="332656"/>
            <a:ext cx="40868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940152" y="47667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254485" y="1103107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02776" y="4005064"/>
            <a:ext cx="69972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115616" y="3284984"/>
            <a:ext cx="108012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835696" y="4689140"/>
            <a:ext cx="504056" cy="112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803747" y="5219908"/>
            <a:ext cx="216024" cy="594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398827" y="4734267"/>
            <a:ext cx="421612" cy="1102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08104" y="12011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2776" y="61653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күлдіреуіш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21220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6165304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шаңырақ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18581" y="86807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20051" y="618017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3.уық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4580" y="53732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29742" y="6180179"/>
            <a:ext cx="122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4.кереге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3040" y="52518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07267" y="6163479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5.маңдайша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85960" y="57332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81470" y="6165304"/>
            <a:ext cx="183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6.сықырлауық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99792" y="57425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2776" y="6412686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табалдырық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31562" y="572515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02699" y="6412686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босаға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6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8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61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l_fi" descr="Описание: http://i027.radikal.ru/0804/ab/20e4077937a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7" y="247650"/>
            <a:ext cx="8785225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2923144"/>
              </p:ext>
            </p:extLst>
          </p:nvPr>
        </p:nvGraphicFramePr>
        <p:xfrm>
          <a:off x="1188498" y="1412776"/>
          <a:ext cx="6624736" cy="3096344"/>
        </p:xfrm>
        <a:graphic>
          <a:graphicData uri="http://schemas.openxmlformats.org/drawingml/2006/table">
            <a:tbl>
              <a:tblPr firstRow="1" bandRow="1"/>
              <a:tblGrid>
                <a:gridCol w="2248024"/>
                <a:gridCol w="2032000"/>
                <a:gridCol w="2344712"/>
              </a:tblGrid>
              <a:tr h="101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dirty="0" smtClean="0"/>
                        <a:t>Киіз үй құрылысы</a:t>
                      </a:r>
                      <a:r>
                        <a:rPr lang="kk-KZ" baseline="0" dirty="0" smtClean="0"/>
                        <a:t> және бөліктері (сүйегі)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dirty="0" smtClean="0"/>
                        <a:t>Киіз үй жиһаздары</a:t>
                      </a:r>
                      <a:r>
                        <a:rPr lang="kk-KZ" baseline="0" dirty="0" smtClean="0"/>
                        <a:t> мен төсеніштері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dirty="0" smtClean="0"/>
                        <a:t>Киіз үй жабдықтары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/>
                    </a:solidFill>
                  </a:tcPr>
                </a:tc>
              </a:tr>
              <a:tr h="2080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kk-KZ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64026" y="2545487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Уық</a:t>
            </a:r>
            <a:r>
              <a:rPr kumimoji="0" lang="kk-K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  <a:r>
              <a:rPr kumimoji="0" lang="kk-KZ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кереге,            </a:t>
            </a:r>
            <a:r>
              <a:rPr lang="kk-KZ" b="1" kern="0" dirty="0" smtClean="0">
                <a:solidFill>
                  <a:srgbClr val="FF0000"/>
                </a:solidFill>
              </a:rPr>
              <a:t>сандық, жүкаяқ,   түндік,</a:t>
            </a:r>
          </a:p>
          <a:p>
            <a:pPr lvl="0"/>
            <a:r>
              <a:rPr lang="kk-KZ" b="1" kern="0" dirty="0" smtClean="0">
                <a:solidFill>
                  <a:srgbClr val="FF0000"/>
                </a:solidFill>
              </a:rPr>
              <a:t>бақан,күлдіреуіш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r>
              <a:rPr lang="kk-KZ" b="1" kern="0" dirty="0" smtClean="0">
                <a:solidFill>
                  <a:srgbClr val="FF0000"/>
                </a:solidFill>
              </a:rPr>
              <a:t>    әбдіре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r>
              <a:rPr lang="kk-KZ" b="1" kern="0" dirty="0" smtClean="0">
                <a:solidFill>
                  <a:srgbClr val="FF0000"/>
                </a:solidFill>
              </a:rPr>
              <a:t>                  кілем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r>
              <a:rPr lang="kk-KZ" b="1" kern="0" dirty="0" smtClean="0">
                <a:solidFill>
                  <a:srgbClr val="FF0000"/>
                </a:solidFill>
              </a:rPr>
              <a:t> </a:t>
            </a:r>
            <a:r>
              <a:rPr lang="kk-KZ" b="1" kern="0" dirty="0">
                <a:solidFill>
                  <a:srgbClr val="FF0000"/>
                </a:solidFill>
              </a:rPr>
              <a:t>ши,</a:t>
            </a:r>
            <a:r>
              <a:rPr lang="kk-KZ" b="1" kern="0" dirty="0" smtClean="0">
                <a:solidFill>
                  <a:srgbClr val="FF0000"/>
                </a:solidFill>
              </a:rPr>
              <a:t>                                     </a:t>
            </a: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0"/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маңдайша, босаға,   </a:t>
            </a:r>
            <a:r>
              <a:rPr lang="kk-KZ" b="1" kern="0" dirty="0" smtClean="0">
                <a:solidFill>
                  <a:srgbClr val="FF0000"/>
                </a:solidFill>
              </a:rPr>
              <a:t>домбыра,              шашақбау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0"/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табалдырық,             </a:t>
            </a:r>
            <a:r>
              <a:rPr lang="kk-KZ" b="1" kern="0" dirty="0" smtClean="0">
                <a:solidFill>
                  <a:srgbClr val="FF0000"/>
                </a:solidFill>
              </a:rPr>
              <a:t>ағаш </a:t>
            </a:r>
            <a:r>
              <a:rPr lang="kk-KZ" b="1" kern="0" dirty="0">
                <a:solidFill>
                  <a:srgbClr val="FF0000"/>
                </a:solidFill>
              </a:rPr>
              <a:t>төсек,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</a:t>
            </a:r>
            <a:r>
              <a:rPr lang="kk-KZ" b="1" kern="0" dirty="0" smtClean="0">
                <a:solidFill>
                  <a:srgbClr val="FF0000"/>
                </a:solidFill>
              </a:rPr>
              <a:t>басқұр</a:t>
            </a:r>
            <a:r>
              <a:rPr lang="kk-KZ" b="1" kern="0" dirty="0">
                <a:solidFill>
                  <a:srgbClr val="FF0000"/>
                </a:solidFill>
              </a:rPr>
              <a:t>,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              жабу киіз, үзік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b="1" kern="0" dirty="0">
                <a:solidFill>
                  <a:srgbClr val="FF0000"/>
                </a:solidFill>
              </a:rPr>
              <a:t> </a:t>
            </a:r>
            <a:r>
              <a:rPr lang="kk-KZ" b="1" kern="0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бау, сырмақ т.б.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63" y="4602436"/>
            <a:ext cx="7500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Уық, кереге, сандық, жүкаяқ, түндік, бақан, күлдіреуіш, әбдіре,</a:t>
            </a:r>
          </a:p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Кілем, ши, маңдайша, босаға, жабу киіз, үзік бау,домбыра, </a:t>
            </a:r>
          </a:p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шашақбау, табалдырық, ағаш төсек, басқұр, сырмақ т.б.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4044" y="908720"/>
            <a:ext cx="574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Мына сөздерді топтарға бөліп дұрыс орналастыр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7-tub-kz.yandex.net/i?id=404920476-26-72&amp;n=21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9512" y="836712"/>
            <a:ext cx="8064896" cy="37856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</a:rPr>
              <a:t>Тез жығылып, тез тігілетін киіз үй түйе мен атқа арту арқылы жеңіл </a:t>
            </a:r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imes New Roman"/>
              </a:rPr>
              <a:t>көшіріледі</a:t>
            </a:r>
            <a:endParaRPr lang="kk-KZ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46" y="3212976"/>
            <a:ext cx="4498975" cy="363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9521" y="3061522"/>
            <a:ext cx="4645025" cy="37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76" y="-171401"/>
            <a:ext cx="9142310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326602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kk-KZ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иіз </a:t>
            </a:r>
            <a:r>
              <a:rPr lang="kk-KZ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үй жиһаздары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45" y="572276"/>
            <a:ext cx="84545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Киіз </a:t>
            </a:r>
            <a:r>
              <a:rPr lang="kk-KZ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үйдің </a:t>
            </a:r>
            <a:r>
              <a:rPr lang="kk-K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сүйегінің </a:t>
            </a:r>
          </a:p>
          <a:p>
            <a:pPr lvl="0"/>
            <a:r>
              <a:rPr lang="kk-K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бөлшектерімен танысу, 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7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6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dyrna.kz/wp-content/uploads/2010/09/70009-300x11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19872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6078"/>
            <a:ext cx="9130478" cy="140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ru-RU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   </a:t>
            </a:r>
            <a:r>
              <a:rPr lang="ru-RU" sz="1400" b="1" i="1" dirty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1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тоғын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ол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шаңырақтың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негізі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Қатты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ағаштан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жасалып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өрнектеледі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2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күлдіреуіш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Сәмбі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талынан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иіліп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жасалады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Әр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иінде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3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күлдіреуіштен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8-ге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дейін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болады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3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беріктік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Ол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күлдіреуіштер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ыдырап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кетпеу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үшін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орнатылады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өрнектеледі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4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шаңырақтың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көзі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Оған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уықтың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қаламы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кіріп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тұрады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Тоғын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мен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беріктікті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шаңырақтың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ішкі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жағынан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өрнектейді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22" y="-22033"/>
            <a:ext cx="913047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ru-RU" sz="12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 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Шаңырақ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–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киіз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үйдің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ең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жоғарғы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бөлігі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Оның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пішіні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күмбез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тәріздес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ол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уықтардың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ұштарын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біріктіріп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ұстап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тұрады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.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Ш</a:t>
            </a:r>
            <a:r>
              <a:rPr lang="ru-RU" sz="1400" b="1" dirty="0" err="1" smtClean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аңырақ</a:t>
            </a:r>
            <a:r>
              <a:rPr lang="ru-RU" sz="1400" b="1" dirty="0" smtClean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бірнеше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бөлшектерден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тұрады</a:t>
            </a:r>
            <a:r>
              <a:rPr lang="ru-RU" sz="1400" b="1" dirty="0">
                <a:solidFill>
                  <a:srgbClr val="C00000"/>
                </a:solidFill>
                <a:latin typeface="inherit"/>
                <a:ea typeface="Times New Roman"/>
                <a:cs typeface="Arial"/>
              </a:rPr>
              <a:t>:</a:t>
            </a:r>
            <a:endParaRPr lang="ru-RU" sz="1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8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dyrna.kz/wp-content/uploads/2010/09/70011-300x154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4887776"/>
            <a:ext cx="914400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   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ықтың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бойында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бірнеше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атаулы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бөліктер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бар.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1.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Уықтың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керегеге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байланатын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ұшын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«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доғалай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»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дейді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5.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Доғалайды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тесіп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,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қайыстан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уықбау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тағады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2.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Уықтың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иілген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жерін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иығы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дейді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3.</a:t>
            </a:r>
            <a:r>
              <a:rPr lang="ru-RU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Шаңырақ 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пен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иықтың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арасын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уықтың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қары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деп</a:t>
            </a:r>
            <a:r>
              <a:rPr lang="ru-RU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атайды</a:t>
            </a:r>
            <a:r>
              <a:rPr lang="ru-RU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4.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Ал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шаңырақтың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көзіне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қадайтын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ұшын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қаламы</a:t>
            </a:r>
            <a:r>
              <a:rPr lang="ru-RU" b="1" dirty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деп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 </a:t>
            </a:r>
            <a:r>
              <a:rPr lang="ru-RU" b="1" dirty="0" err="1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атайды</a:t>
            </a:r>
            <a:r>
              <a:rPr lang="ru-RU" b="1" dirty="0" smtClean="0">
                <a:solidFill>
                  <a:srgbClr val="47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Arial"/>
              </a:rPr>
              <a:t>.</a:t>
            </a:r>
            <a:r>
              <a:rPr lang="ru-RU" dirty="0" smtClean="0">
                <a:solidFill>
                  <a:srgbClr val="474747"/>
                </a:solidFill>
                <a:latin typeface="inherit"/>
                <a:ea typeface="Times New Roman"/>
                <a:cs typeface="Arial"/>
              </a:rPr>
              <a:t> 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9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508</TotalTime>
  <Words>389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205</cp:lastModifiedBy>
  <cp:revision>62</cp:revision>
  <dcterms:created xsi:type="dcterms:W3CDTF">2012-11-16T10:53:49Z</dcterms:created>
  <dcterms:modified xsi:type="dcterms:W3CDTF">2013-05-30T03:38:32Z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1257477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