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  <p:sldMasterId id="2147483732" r:id="rId4"/>
    <p:sldMasterId id="2147483744" r:id="rId5"/>
    <p:sldMasterId id="2147483756" r:id="rId6"/>
  </p:sldMasterIdLst>
  <p:notesMasterIdLst>
    <p:notesMasterId r:id="rId27"/>
  </p:notesMasterIdLst>
  <p:sldIdLst>
    <p:sldId id="258" r:id="rId7"/>
    <p:sldId id="260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4" r:id="rId16"/>
    <p:sldId id="275" r:id="rId17"/>
    <p:sldId id="273" r:id="rId18"/>
    <p:sldId id="277" r:id="rId19"/>
    <p:sldId id="278" r:id="rId20"/>
    <p:sldId id="279" r:id="rId21"/>
    <p:sldId id="280" r:id="rId22"/>
    <p:sldId id="282" r:id="rId23"/>
    <p:sldId id="283" r:id="rId24"/>
    <p:sldId id="276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08" autoAdjust="0"/>
    <p:restoredTop sz="94689" autoAdjust="0"/>
  </p:normalViewPr>
  <p:slideViewPr>
    <p:cSldViewPr>
      <p:cViewPr varScale="1">
        <p:scale>
          <a:sx n="78" d="100"/>
          <a:sy n="78" d="100"/>
        </p:scale>
        <p:origin x="-29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D607D-D87D-446F-9369-F429914B64BF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272EF7-4471-4DC3-85FD-1512249BB3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2302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267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2687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350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8249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68497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4477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5939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0697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81443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3666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1075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0420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0426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8131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9095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86940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5622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76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2980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91174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374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898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0452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33856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583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5456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19716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7365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6308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9256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9133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8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4016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0267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5527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6918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8198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95634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9787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9858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4634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23436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6327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142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58765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5650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4423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5399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35794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9322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954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9369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75240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48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4613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FE4E4-E336-411F-B90D-BAE518C5B2C2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B1FE4E4-E336-411F-B90D-BAE518C5B2C2}" type="datetimeFigureOut">
              <a:rPr lang="ru-RU" smtClean="0"/>
              <a:pPr/>
              <a:t>30.05.2013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7EE2A1C-6B50-4380-977B-2390C1F23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3866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2734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765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3509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D14811-3CAF-47C7-A93A-01601E7CA2C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30.05.2013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B82524-39D1-417C-8A99-42EF1DE7CD1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0137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adyrna.kz/wp-content/uploads/2010/09/70010.jpg" TargetMode="External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adyrna.kz/wp-content/uploads/2010/09/70012.jpg" TargetMode="External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mages.yandex.kz/yandsearch?tld=kz&amp;p=3&amp;text=%D0%BA%D0%B8%D1%96%D0%B7%20%D2%AF%D0%B9%20%D1%82%D1%83%D1%80%D0%B0%D0%BB%D1%8B&amp;img_url=massaget.kz/userdata/uploads/u21/kiiz%20ui_2.jpg&amp;pos=97&amp;rpt=simage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adyrna.kz/wp-content/uploads/2010/09/70009.jpg" TargetMode="Externa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adyrna.kz/wp-content/uploads/2010/09/70011.jpg" TargetMode="Externa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http://adyrna.kz/wp-content/uploads/2011/01/02-300x22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-8130" y="404663"/>
            <a:ext cx="91440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6600" b="1" dirty="0" smtClean="0">
                <a:solidFill>
                  <a:srgbClr val="7030A0"/>
                </a:solidFill>
              </a:rPr>
              <a:t>Тақырыбы: Қазақ халқының баспанасы-киіз үй құрылысымен </a:t>
            </a:r>
          </a:p>
          <a:p>
            <a:pPr algn="ctr"/>
            <a:r>
              <a:rPr lang="kk-KZ" sz="6600" b="1" dirty="0">
                <a:solidFill>
                  <a:srgbClr val="7030A0"/>
                </a:solidFill>
              </a:rPr>
              <a:t>ж</a:t>
            </a:r>
            <a:r>
              <a:rPr lang="kk-KZ" sz="6600" b="1" dirty="0" smtClean="0">
                <a:solidFill>
                  <a:srgbClr val="7030A0"/>
                </a:solidFill>
              </a:rPr>
              <a:t>әне жиһаздарымен танысу .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193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adyrna.kz/wp-content/uploads/2010/09/70010-300x240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5229200"/>
            <a:ext cx="9144000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i="1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Кереге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just" fontAlgn="base"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Сонда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бір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қанат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кереге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14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ерістен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, 9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балашықтан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, 9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сағанақтан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құралады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Желілердің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қиылысқанынан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пайда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болған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торды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«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көз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»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деп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атайды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. Ал оны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көлеміне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қарай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«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желкөз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», «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торкөз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»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деп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екі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түрге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бөледі</a:t>
            </a:r>
            <a:r>
              <a:rPr lang="ru-RU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.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564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adyrna.kz/wp-content/uploads/2010/09/70012-300x189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2629" y="5810021"/>
            <a:ext cx="9144000" cy="1047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b="1" i="1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Киіз</a:t>
            </a:r>
            <a:r>
              <a:rPr lang="ru-RU" b="1" i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b="1" i="1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үйдің</a:t>
            </a:r>
            <a:r>
              <a:rPr lang="ru-RU" b="1" i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b="1" i="1" dirty="0" err="1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есігі</a:t>
            </a:r>
            <a:r>
              <a:rPr lang="ru-RU" b="1" i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– 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«</a:t>
            </a:r>
            <a:r>
              <a:rPr lang="ru-RU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Сықырлауық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»</a:t>
            </a:r>
            <a:endParaRPr lang="ru-RU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  <a:p>
            <a:pPr algn="just" fontAlgn="base">
              <a:lnSpc>
                <a:spcPct val="115000"/>
              </a:lnSpc>
              <a:spcAft>
                <a:spcPts val="750"/>
              </a:spcAft>
            </a:pPr>
            <a:r>
              <a:rPr lang="kk-KZ" b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Киіз үй есігінің құрылысы: </a:t>
            </a:r>
            <a:r>
              <a:rPr lang="kk-K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1</a:t>
            </a:r>
            <a:r>
              <a:rPr lang="kk-KZ" b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-маңдайша; </a:t>
            </a:r>
            <a:r>
              <a:rPr lang="kk-K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2</a:t>
            </a:r>
            <a:r>
              <a:rPr lang="kk-KZ" b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-босаға; </a:t>
            </a:r>
            <a:r>
              <a:rPr lang="kk-K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3</a:t>
            </a:r>
            <a:r>
              <a:rPr lang="kk-KZ" b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-сықырлауық; </a:t>
            </a:r>
            <a:r>
              <a:rPr lang="kk-K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4</a:t>
            </a:r>
            <a:r>
              <a:rPr lang="kk-KZ" b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-жақтау; </a:t>
            </a:r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5</a:t>
            </a:r>
            <a:r>
              <a:rPr lang="kk-KZ" b="1" dirty="0" smtClean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-табалдырық</a:t>
            </a:r>
            <a:r>
              <a:rPr lang="kk-KZ" b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.</a:t>
            </a:r>
            <a:endParaRPr lang="ru-RU" sz="11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825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33\Desktop\Әйгерім папка оригинал\айгерим\100_280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5029" y="332656"/>
            <a:ext cx="8168640" cy="612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20556" y="260648"/>
            <a:ext cx="732925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Киіз үй жиһаздары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568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33\Desktop\Әйгерім папка оригинал\айгерим\100_280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7680" y="365760"/>
            <a:ext cx="8168640" cy="612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565937"/>
            <a:ext cx="72728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Ағаш төсек</a:t>
            </a:r>
            <a:endParaRPr lang="ru-RU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715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33\Desktop\Әйгерім папка оригинал\айгерим\100_281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7680" y="365760"/>
            <a:ext cx="8168640" cy="612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7680" y="365760"/>
            <a:ext cx="816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Ерлердің сауыт-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саймандары, ат әбзелдері 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яғни бұл ерлер жақ бөлігі 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қасиетті саналған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71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33\Desktop\Әйгерім папка оригинал\айгерим\100_281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7680" y="365760"/>
            <a:ext cx="8168640" cy="612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4941168"/>
            <a:ext cx="54681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Үзік бау, шашақ бау, </a:t>
            </a:r>
          </a:p>
          <a:p>
            <a:pPr algn="ctr"/>
            <a:r>
              <a:rPr lang="kk-KZ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басқұрлар түрлері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349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33\Desktop\Әйгерім папка оригинал\айгерим\100_281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7680" y="365760"/>
            <a:ext cx="8168640" cy="612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73048" y="620688"/>
            <a:ext cx="639790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Төсеніштер, ыдыстар, </a:t>
            </a:r>
          </a:p>
          <a:p>
            <a:pPr algn="ctr"/>
            <a:r>
              <a:rPr lang="kk-K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сандық түрлері, түскиіздер</a:t>
            </a:r>
          </a:p>
          <a:p>
            <a:pPr algn="ctr"/>
            <a:r>
              <a:rPr lang="kk-K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Т.б. Бұл әйелдер жақ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070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260648"/>
            <a:ext cx="8064896" cy="1190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000" b="1" dirty="0">
                <a:solidFill>
                  <a:schemeClr val="accent6"/>
                </a:solidFill>
                <a:latin typeface="Arial"/>
                <a:ea typeface="Times New Roman"/>
                <a:cs typeface="Times New Roman"/>
              </a:rPr>
              <a:t>АҚ БОСАҒА.</a:t>
            </a:r>
            <a:endParaRPr lang="ru-RU" sz="1400" dirty="0">
              <a:solidFill>
                <a:schemeClr val="accent6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ts val="1555"/>
              </a:lnSpc>
              <a:spcAft>
                <a:spcPts val="1000"/>
              </a:spcAft>
            </a:pP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            Үй іші мен сыртқы әлемді жалғастыратын касиетті шекара – ақ босаға</a:t>
            </a:r>
            <a:r>
              <a:rPr lang="kk-KZ" dirty="0" smtClean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. </a:t>
            </a: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Егер сіз үйге босағаны оң аяқпен аттап, басыңызды ие енсеңіз – бұл сіздің үй иесіне көрсеткен үлкен </a:t>
            </a:r>
            <a:r>
              <a:rPr lang="kk-KZ" sz="2000" b="1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құрметіңіз.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970" y="1340768"/>
            <a:ext cx="7704856" cy="1190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000" b="1" dirty="0">
                <a:solidFill>
                  <a:schemeClr val="accent6"/>
                </a:solidFill>
                <a:latin typeface="Arial"/>
                <a:ea typeface="Times New Roman"/>
                <a:cs typeface="Times New Roman"/>
              </a:rPr>
              <a:t>ОТБАСЫ</a:t>
            </a:r>
            <a:r>
              <a:rPr lang="kk-KZ" dirty="0">
                <a:solidFill>
                  <a:schemeClr val="accent6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kk-KZ" sz="2000" b="1" dirty="0">
                <a:solidFill>
                  <a:schemeClr val="accent6"/>
                </a:solidFill>
                <a:latin typeface="Arial"/>
                <a:ea typeface="Times New Roman"/>
                <a:cs typeface="Times New Roman"/>
              </a:rPr>
              <a:t>– ОШАҚ ҚАСЫ.</a:t>
            </a:r>
            <a:endParaRPr lang="ru-RU" sz="1400" dirty="0">
              <a:solidFill>
                <a:schemeClr val="accent6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ts val="1555"/>
              </a:lnSpc>
              <a:spcAft>
                <a:spcPts val="1000"/>
              </a:spcAft>
            </a:pP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            Үйдің ортасында ошақ, ошақта қазан тұрады. Бұл – киелі орын. Қазақтың «отбасы», «отағасы» атаулары да осыдан шыққан. От жанған жерде тіршілік, тірлік бар.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970" y="2420888"/>
            <a:ext cx="8177510" cy="1401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000" b="1" dirty="0">
                <a:solidFill>
                  <a:schemeClr val="accent6"/>
                </a:solidFill>
                <a:latin typeface="Arial"/>
                <a:ea typeface="Times New Roman"/>
                <a:cs typeface="Times New Roman"/>
              </a:rPr>
              <a:t>ТӨР.</a:t>
            </a:r>
            <a:r>
              <a:rPr lang="kk-KZ" dirty="0">
                <a:solidFill>
                  <a:schemeClr val="accent6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kk-KZ" dirty="0" smtClean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 Киіз </a:t>
            </a: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үйдің қонақ отыратын жері – төр ең құрметті орын </a:t>
            </a:r>
            <a:r>
              <a:rPr lang="kk-KZ" dirty="0" smtClean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саналады. Қазақтар </a:t>
            </a: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келген мейманды төрге отырғызады, қазақстың кеңдігі мен қонақжайлығының </a:t>
            </a:r>
            <a:r>
              <a:rPr lang="kk-KZ" dirty="0" smtClean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белгісі, </a:t>
            </a: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қонағын дәм ауыз тигізбей жібермеген. Бұл тамаша ғұрып күні бүгінге дейін сол күйінде сақталған.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2320" y="3717032"/>
            <a:ext cx="7704856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55"/>
              </a:lnSpc>
              <a:spcAft>
                <a:spcPts val="1000"/>
              </a:spcAft>
            </a:pP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kk-KZ" sz="2000" b="1" dirty="0">
                <a:solidFill>
                  <a:schemeClr val="accent6"/>
                </a:solidFill>
                <a:latin typeface="Arial"/>
                <a:ea typeface="Times New Roman"/>
                <a:cs typeface="Times New Roman"/>
              </a:rPr>
              <a:t>ӘЙЕЛДЕР ЖАҚ:</a:t>
            </a:r>
            <a:endParaRPr lang="ru-RU" sz="1400" dirty="0">
              <a:solidFill>
                <a:schemeClr val="accent6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ts val="1555"/>
              </a:lnSpc>
              <a:spcAft>
                <a:spcPts val="1000"/>
              </a:spcAft>
            </a:pP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            Дәстүр бойынша үйдің сол жағы әйелдерге арналады. Есікке таяу асадал мен кебеже қойылып, олардың тұсына қоржын, дорба, аяққап, кесеқап ілінеді. Сондай-ақ, сол қанатта өзіндік шешімі бар ағаш төсек тұрады.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8722" y="4869160"/>
            <a:ext cx="7949742" cy="1395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000" b="1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ЕРЛЕР ЖАҚ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ts val="1555"/>
              </a:lnSpc>
              <a:spcAft>
                <a:spcPts val="1000"/>
              </a:spcAft>
            </a:pP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            Ер адам жағында (оң жақ) босағаға қарай қару-жарақ, ат әбзелдері ілінген. Ерлер жағы аталатын оң жақ киіз үйдің едәуір қасиетті бөлігіне саналып, </a:t>
            </a:r>
            <a:r>
              <a:rPr lang="kk-KZ" dirty="0" smtClean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оң </a:t>
            </a:r>
            <a:r>
              <a:rPr lang="kk-KZ" dirty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жаққа келін түсіру немесе мәйітті оң жаққа салу сияқты </a:t>
            </a:r>
            <a:r>
              <a:rPr lang="kk-KZ" dirty="0" smtClean="0">
                <a:solidFill>
                  <a:srgbClr val="666666"/>
                </a:solidFill>
                <a:latin typeface="Arial"/>
                <a:ea typeface="Times New Roman"/>
                <a:cs typeface="Times New Roman"/>
              </a:rPr>
              <a:t>мәнге ие екен.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474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1268760"/>
            <a:ext cx="8722260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Мәтінді қалай меңгергендерін тексеру.</a:t>
            </a:r>
          </a:p>
          <a:p>
            <a:pPr algn="ctr"/>
            <a:endParaRPr lang="kk-KZ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algn="ctr">
              <a:buAutoNum type="arabicPeriod"/>
            </a:pPr>
            <a:r>
              <a:rPr lang="kk-K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Төрге кімдер отырады?</a:t>
            </a:r>
          </a:p>
          <a:p>
            <a:pPr marL="514350" indent="-514350" algn="ctr">
              <a:buAutoNum type="arabicPeriod"/>
            </a:pPr>
            <a:r>
              <a:rPr lang="kk-K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Киіз үйдің сол  жағына кімдер отырған?</a:t>
            </a:r>
          </a:p>
          <a:p>
            <a:pPr marL="514350" indent="-514350" algn="ctr">
              <a:buAutoNum type="arabicPeriod"/>
            </a:pPr>
            <a:r>
              <a:rPr lang="kk-K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Ерлер жағында нелер тұрады?</a:t>
            </a:r>
          </a:p>
          <a:p>
            <a:pPr marL="514350" indent="-514350" algn="ctr">
              <a:buAutoNum type="arabicPeriod"/>
            </a:pPr>
            <a:r>
              <a:rPr lang="kk-KZ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Үйдің ортасында не тұрады?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784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F:\фоны\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l_fi" descr="Описание: http://i027.radikal.ru/0804/ab/20e4077937a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9388" y="247650"/>
            <a:ext cx="8785225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3568" y="2492896"/>
            <a:ext cx="83471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400" b="1" dirty="0" smtClean="0">
                <a:solidFill>
                  <a:srgbClr val="F14124">
                    <a:lumMod val="50000"/>
                  </a:srgbClr>
                </a:solidFill>
              </a:rPr>
              <a:t>Егер мен киіз үйде тұрсам!...</a:t>
            </a:r>
            <a:endParaRPr lang="ru-RU" sz="4400" b="1" dirty="0">
              <a:solidFill>
                <a:srgbClr val="F14124">
                  <a:lumMod val="50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7704" y="1412776"/>
            <a:ext cx="61221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kk-KZ" sz="3600" b="1" dirty="0">
                <a:solidFill>
                  <a:prstClr val="black"/>
                </a:solidFill>
              </a:rPr>
              <a:t>Шығармашылық тапсырма</a:t>
            </a:r>
            <a:endParaRPr lang="ru-RU" sz="3600" b="1" dirty="0">
              <a:solidFill>
                <a:prstClr val="black"/>
              </a:solidFill>
            </a:endParaRPr>
          </a:p>
          <a:p>
            <a:r>
              <a:rPr lang="kk-KZ" sz="3600" b="1" dirty="0" smtClean="0">
                <a:solidFill>
                  <a:prstClr val="black"/>
                </a:solidFill>
              </a:rPr>
              <a:t>Сабақты қорыта келгенде</a:t>
            </a:r>
          </a:p>
        </p:txBody>
      </p:sp>
    </p:spTree>
    <p:extLst>
      <p:ext uri="{BB962C8B-B14F-4D97-AF65-F5344CB8AC3E}">
        <p14:creationId xmlns:p14="http://schemas.microsoft.com/office/powerpoint/2010/main" xmlns="" val="377409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0.09496 -0.01621 L -0.09496 -0.08843 " pathEditMode="relative" rAng="0" ptsTypes="AA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0.09496 -0.01621 L -0.09496 -0.08843 " pathEditMode="relative" rAng="0" ptsTypes="AA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то:Нұрғиса Елеубеков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50372" y="332656"/>
            <a:ext cx="8282068" cy="3390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555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Мақсаты</a:t>
            </a:r>
            <a:r>
              <a:rPr lang="kk-K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: </a:t>
            </a:r>
          </a:p>
          <a:p>
            <a:pPr lvl="0">
              <a:lnSpc>
                <a:spcPts val="1555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    </a:t>
            </a:r>
            <a:r>
              <a:rPr lang="kk-K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1.Қазақ халқының баспанасы - киіз үй туралы жан-жақты </a:t>
            </a: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мәлімет</a:t>
            </a:r>
          </a:p>
          <a:p>
            <a:pPr lvl="0">
              <a:lnSpc>
                <a:spcPts val="1555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 </a:t>
            </a:r>
            <a:r>
              <a:rPr lang="kk-K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беру, жүйелі түрде өз пікірін айта білу</a:t>
            </a: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.</a:t>
            </a:r>
          </a:p>
          <a:p>
            <a:pPr lvl="0">
              <a:lnSpc>
                <a:spcPts val="1555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    </a:t>
            </a:r>
            <a:r>
              <a:rPr lang="kk-K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2.Киіз үйдің құрылысын оқушыларға әр түрлі </a:t>
            </a: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материалдардан</a:t>
            </a:r>
          </a:p>
          <a:p>
            <a:pPr lvl="0">
              <a:lnSpc>
                <a:spcPts val="1555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 </a:t>
            </a:r>
            <a:r>
              <a:rPr lang="kk-K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жасауға бағыт бағдар беру арқылы шығармашылығын </a:t>
            </a: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қалыптастыру, ой-өрістерін, өз еріктерімен ойларын айта білуді дамыту.</a:t>
            </a:r>
          </a:p>
          <a:p>
            <a:pPr lvl="0">
              <a:lnSpc>
                <a:spcPts val="1555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    </a:t>
            </a:r>
            <a:r>
              <a:rPr lang="kk-K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3. Эстетикалық талғамын қалыптастыру,  Отанын сүю, </a:t>
            </a:r>
            <a:endParaRPr lang="kk-KZ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/>
              <a:cs typeface="Times New Roman"/>
            </a:endParaRPr>
          </a:p>
          <a:p>
            <a:pPr lvl="0">
              <a:lnSpc>
                <a:spcPts val="1555"/>
              </a:lnSpc>
              <a:spcAft>
                <a:spcPts val="1000"/>
              </a:spcAft>
            </a:pPr>
            <a:r>
              <a:rPr lang="kk-KZ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ұйымшылдыққа </a:t>
            </a:r>
            <a:r>
              <a:rPr lang="kk-KZ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тәрбиелеу.</a:t>
            </a:r>
            <a:endParaRPr lang="ru-RU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/>
            <a:r>
              <a:rPr lang="kk-KZ" dirty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  <a:p>
            <a:r>
              <a:rPr lang="kk-KZ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0952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Шаблон (фон) презентации &quot;Зеленый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15875" y="0"/>
            <a:ext cx="9159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l_fi" descr="Описание: http://i027.radikal.ru/0804/ab/20e4077937a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037" y="133350"/>
            <a:ext cx="9036050" cy="659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34211" y="2534791"/>
            <a:ext cx="724268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Назарларыңызға рахмет! </a:t>
            </a:r>
          </a:p>
          <a:p>
            <a:pPr algn="ctr"/>
            <a:r>
              <a:rPr lang="kk-KZ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 олыңыздар!</a:t>
            </a:r>
            <a:endParaRPr lang="ru-RU" sz="4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541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159" y="620688"/>
            <a:ext cx="9144000" cy="496855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5099417" y="332656"/>
            <a:ext cx="408687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5940152" y="476672"/>
            <a:ext cx="64807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7254485" y="1103107"/>
            <a:ext cx="864096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402776" y="4005064"/>
            <a:ext cx="699722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1115616" y="3284984"/>
            <a:ext cx="1080120" cy="20882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1835696" y="4689140"/>
            <a:ext cx="504056" cy="11254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2803747" y="5219908"/>
            <a:ext cx="216024" cy="5946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398827" y="4734267"/>
            <a:ext cx="421612" cy="11023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508104" y="12011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2776" y="6165304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күлдіреуіш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588224" y="212207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195736" y="6165304"/>
            <a:ext cx="1463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шаңырақ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118581" y="86807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720051" y="6180179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3.уық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34580" y="5373216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629742" y="6180179"/>
            <a:ext cx="1220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4.кереге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923040" y="525184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707267" y="6163479"/>
            <a:ext cx="1547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5.маңдайша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685960" y="5733247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381470" y="6165304"/>
            <a:ext cx="1833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6.сықырлауық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699792" y="574254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02776" y="6412686"/>
            <a:ext cx="1842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табалдырық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831562" y="5725157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402699" y="6412686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босаға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465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  <p:bldP spid="38" grpId="0"/>
      <p:bldP spid="50" grpId="0"/>
      <p:bldP spid="51" grpId="0"/>
      <p:bldP spid="56" grpId="0"/>
      <p:bldP spid="57" grpId="0"/>
      <p:bldP spid="58" grpId="0"/>
      <p:bldP spid="59" grpId="0"/>
      <p:bldP spid="60" grpId="0"/>
      <p:bldP spid="61" grpId="0"/>
      <p:bldP spid="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l_fi" descr="Описание: http://i027.radikal.ru/0804/ab/20e4077937a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9387" y="247650"/>
            <a:ext cx="8785225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52923144"/>
              </p:ext>
            </p:extLst>
          </p:nvPr>
        </p:nvGraphicFramePr>
        <p:xfrm>
          <a:off x="1188498" y="1412776"/>
          <a:ext cx="6624736" cy="3096344"/>
        </p:xfrm>
        <a:graphic>
          <a:graphicData uri="http://schemas.openxmlformats.org/drawingml/2006/table">
            <a:tbl>
              <a:tblPr firstRow="1" bandRow="1"/>
              <a:tblGrid>
                <a:gridCol w="2248024"/>
                <a:gridCol w="2032000"/>
                <a:gridCol w="2344712"/>
              </a:tblGrid>
              <a:tr h="10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kk-KZ" dirty="0" smtClean="0"/>
                        <a:t>Киіз үй құрылысы</a:t>
                      </a:r>
                      <a:r>
                        <a:rPr lang="kk-KZ" baseline="0" dirty="0" smtClean="0"/>
                        <a:t> және бөліктері (сүйегі)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kk-KZ" dirty="0" smtClean="0"/>
                        <a:t>Киіз үй жиһаздары</a:t>
                      </a:r>
                      <a:r>
                        <a:rPr lang="kk-KZ" baseline="0" dirty="0" smtClean="0"/>
                        <a:t> мен төсеніштері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kk-KZ" dirty="0" smtClean="0"/>
                        <a:t>Киіз үй жабдықтары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/>
                    </a:solidFill>
                  </a:tcPr>
                </a:tc>
              </a:tr>
              <a:tr h="20803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264026" y="2545487"/>
            <a:ext cx="62646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0" lang="kk-K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Уық</a:t>
            </a:r>
            <a:r>
              <a:rPr kumimoji="0" lang="kk-KZ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,</a:t>
            </a:r>
            <a:r>
              <a:rPr kumimoji="0" lang="kk-KZ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kk-K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кереге,            </a:t>
            </a:r>
            <a:r>
              <a:rPr lang="kk-KZ" b="1" kern="0" dirty="0" smtClean="0">
                <a:solidFill>
                  <a:srgbClr val="FF0000"/>
                </a:solidFill>
              </a:rPr>
              <a:t>сандық, жүкаяқ,   түндік,</a:t>
            </a:r>
          </a:p>
          <a:p>
            <a:pPr lvl="0"/>
            <a:r>
              <a:rPr lang="kk-KZ" b="1" kern="0" dirty="0" smtClean="0">
                <a:solidFill>
                  <a:srgbClr val="FF0000"/>
                </a:solidFill>
              </a:rPr>
              <a:t>бақан,күлдіреуіш</a:t>
            </a:r>
            <a:r>
              <a:rPr lang="kk-KZ" b="1" kern="0" dirty="0">
                <a:solidFill>
                  <a:srgbClr val="FF0000"/>
                </a:solidFill>
              </a:rPr>
              <a:t>,</a:t>
            </a:r>
            <a:r>
              <a:rPr lang="kk-KZ" b="1" kern="0" dirty="0" smtClean="0">
                <a:solidFill>
                  <a:srgbClr val="FF0000"/>
                </a:solidFill>
              </a:rPr>
              <a:t>    әбдіре</a:t>
            </a:r>
            <a:r>
              <a:rPr lang="kk-KZ" b="1" kern="0" dirty="0">
                <a:solidFill>
                  <a:srgbClr val="FF0000"/>
                </a:solidFill>
              </a:rPr>
              <a:t>,</a:t>
            </a:r>
            <a:r>
              <a:rPr lang="kk-KZ" b="1" kern="0" dirty="0" smtClean="0">
                <a:solidFill>
                  <a:srgbClr val="FF0000"/>
                </a:solidFill>
              </a:rPr>
              <a:t>                  кілем</a:t>
            </a:r>
            <a:r>
              <a:rPr lang="kk-KZ" b="1" kern="0" dirty="0">
                <a:solidFill>
                  <a:srgbClr val="FF0000"/>
                </a:solidFill>
              </a:rPr>
              <a:t>,</a:t>
            </a:r>
            <a:r>
              <a:rPr lang="kk-KZ" b="1" kern="0" dirty="0" smtClean="0">
                <a:solidFill>
                  <a:srgbClr val="FF0000"/>
                </a:solidFill>
              </a:rPr>
              <a:t> </a:t>
            </a:r>
            <a:r>
              <a:rPr lang="kk-KZ" b="1" kern="0" dirty="0">
                <a:solidFill>
                  <a:srgbClr val="FF0000"/>
                </a:solidFill>
              </a:rPr>
              <a:t>ши,</a:t>
            </a:r>
            <a:r>
              <a:rPr lang="kk-KZ" b="1" kern="0" dirty="0" smtClean="0">
                <a:solidFill>
                  <a:srgbClr val="FF0000"/>
                </a:solidFill>
              </a:rPr>
              <a:t>                                     </a:t>
            </a:r>
            <a:endParaRPr kumimoji="0" lang="kk-KZ" sz="1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lvl="0"/>
            <a:r>
              <a:rPr kumimoji="0" lang="kk-K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маңдайша, босаға,   </a:t>
            </a:r>
            <a:r>
              <a:rPr lang="kk-KZ" b="1" kern="0" dirty="0" smtClean="0">
                <a:solidFill>
                  <a:srgbClr val="FF0000"/>
                </a:solidFill>
              </a:rPr>
              <a:t>домбыра,              шашақбау</a:t>
            </a:r>
            <a:r>
              <a:rPr lang="kk-KZ" b="1" kern="0" dirty="0">
                <a:solidFill>
                  <a:srgbClr val="FF0000"/>
                </a:solidFill>
              </a:rPr>
              <a:t>,</a:t>
            </a:r>
            <a:endParaRPr kumimoji="0" lang="kk-KZ" sz="1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lvl="0"/>
            <a:r>
              <a:rPr kumimoji="0" lang="kk-K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табалдырық,             </a:t>
            </a:r>
            <a:r>
              <a:rPr lang="kk-KZ" b="1" kern="0" dirty="0" smtClean="0">
                <a:solidFill>
                  <a:srgbClr val="FF0000"/>
                </a:solidFill>
              </a:rPr>
              <a:t>ағаш </a:t>
            </a:r>
            <a:r>
              <a:rPr lang="kk-KZ" b="1" kern="0" dirty="0">
                <a:solidFill>
                  <a:srgbClr val="FF0000"/>
                </a:solidFill>
              </a:rPr>
              <a:t>төсек,</a:t>
            </a:r>
            <a:r>
              <a:rPr kumimoji="0" lang="kk-K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         </a:t>
            </a:r>
            <a:r>
              <a:rPr lang="kk-KZ" b="1" kern="0" dirty="0" smtClean="0">
                <a:solidFill>
                  <a:srgbClr val="FF0000"/>
                </a:solidFill>
              </a:rPr>
              <a:t>басқұр</a:t>
            </a:r>
            <a:r>
              <a:rPr lang="kk-KZ" b="1" kern="0" dirty="0">
                <a:solidFill>
                  <a:srgbClr val="FF0000"/>
                </a:solidFill>
              </a:rPr>
              <a:t>,</a:t>
            </a:r>
            <a:r>
              <a:rPr kumimoji="0" lang="kk-K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 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                                                              жабу киіз, үзік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b="1" kern="0" dirty="0">
                <a:solidFill>
                  <a:srgbClr val="FF0000"/>
                </a:solidFill>
              </a:rPr>
              <a:t> </a:t>
            </a:r>
            <a:r>
              <a:rPr lang="kk-KZ" b="1" kern="0" dirty="0" smtClean="0">
                <a:solidFill>
                  <a:srgbClr val="FF0000"/>
                </a:solidFill>
              </a:rPr>
              <a:t>                                               </a:t>
            </a:r>
            <a:r>
              <a:rPr kumimoji="0" lang="kk-K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             бау, сырмақ т.б.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9263" y="4602436"/>
            <a:ext cx="75007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Уық, кереге, сандық, жүкаяқ, түндік, бақан, күлдіреуіш, әбдіре,</a:t>
            </a:r>
          </a:p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Кілем, ши, маңдайша, босаға, жабу киіз, үзік бау,домбыра, </a:t>
            </a:r>
          </a:p>
          <a:p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шашақбау, табалдырық, ағаш төсек, басқұр, сырмақ т.б.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44044" y="908720"/>
            <a:ext cx="5743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Мына сөздерді топтарға бөліп дұрыс орналастыр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36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im7-tub-kz.yandex.net/i?id=404920476-26-72&amp;n=21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79512" y="836712"/>
            <a:ext cx="8064896" cy="378565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ea typeface="Times New Roman"/>
              </a:rPr>
              <a:t>Тез жығылып, тез тігілетін киіз үй түйе мен атқа арту арқылы жеңіл </a:t>
            </a:r>
            <a:r>
              <a:rPr lang="kk-KZ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ea typeface="Times New Roman"/>
              </a:rPr>
              <a:t>көшіріледі</a:t>
            </a:r>
            <a:endParaRPr lang="kk-KZ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33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546" y="3212976"/>
            <a:ext cx="4498975" cy="3637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09521" y="3061522"/>
            <a:ext cx="4645025" cy="3796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3676" y="-171401"/>
            <a:ext cx="9142310" cy="33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2326602"/>
            <a:ext cx="83529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6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</a:t>
            </a:r>
            <a:r>
              <a:rPr lang="kk-KZ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иіз </a:t>
            </a:r>
            <a:r>
              <a:rPr lang="kk-KZ" sz="6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үй жиһаздары</a:t>
            </a:r>
            <a:endParaRPr lang="ru-RU" sz="6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645" y="572276"/>
            <a:ext cx="845455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kk-KZ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Киіз </a:t>
            </a:r>
            <a:r>
              <a:rPr lang="kk-KZ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үйдің </a:t>
            </a:r>
            <a:r>
              <a:rPr lang="kk-KZ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сүйегінің </a:t>
            </a:r>
          </a:p>
          <a:p>
            <a:pPr lvl="0"/>
            <a:r>
              <a:rPr lang="kk-KZ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бөлшектерімен танысу, 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571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.JPG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95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765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adyrna.kz/wp-content/uploads/2010/09/70009-300x114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329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419872" y="63093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456078"/>
            <a:ext cx="9130478" cy="1401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15000"/>
              </a:lnSpc>
            </a:pPr>
            <a:r>
              <a:rPr lang="ru-RU" i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   </a:t>
            </a:r>
            <a:r>
              <a:rPr lang="ru-RU" sz="1400" b="1" i="1" dirty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i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Шаңырақ</a:t>
            </a:r>
            <a:endParaRPr lang="ru-RU" sz="1400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algn="just" fontAlgn="base">
              <a:lnSpc>
                <a:spcPct val="115000"/>
              </a:lnSpc>
              <a:spcAft>
                <a:spcPts val="750"/>
              </a:spcAft>
            </a:pP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1 –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тоғын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,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ол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шаңырақтың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негізі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Қатты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ағаштан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жасалып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,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өрнектеледі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2 –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күлдіреуіш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Сәмбі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талынан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иіліп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жасалады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Әр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иінде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3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күлдіреуіштен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8-ге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дейін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болады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3 –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беріктік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Ол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күлдіреуіштер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ыдырап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кетпеу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үшін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орнатылады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,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өрнектеледі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4 –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шаңырақтың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көзі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Оған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уықтың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қаламы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кіріп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тұрады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Тоғын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мен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беріктікті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шаңырақтың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ішкі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жағынан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өрнектейді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</a:t>
            </a:r>
            <a:endParaRPr lang="ru-RU" sz="1400" b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22" y="-22033"/>
            <a:ext cx="9130478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15000"/>
              </a:lnSpc>
            </a:pPr>
            <a:r>
              <a:rPr lang="ru-RU" sz="12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 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Шаңырақ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–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киіз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үйдің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ең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жоғарғы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бөлігі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Оның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пішіні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күмбез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тәріздес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,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ол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уықтардың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ұштарын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біріктіріп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ұстап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тұрады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.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Ш</a:t>
            </a:r>
            <a:r>
              <a:rPr lang="ru-RU" sz="1400" b="1" dirty="0" err="1" smtClean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аңырақ</a:t>
            </a:r>
            <a:r>
              <a:rPr lang="ru-RU" sz="1400" b="1" dirty="0" smtClean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бірнеше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бөлшектерден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тұрады</a:t>
            </a:r>
            <a:r>
              <a:rPr lang="ru-RU" sz="14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:</a:t>
            </a:r>
            <a:endParaRPr lang="ru-RU" sz="1400" b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686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adyrna.kz/wp-content/uploads/2010/09/70011-300x154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94116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4887776"/>
            <a:ext cx="9144000" cy="200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Уық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   </a:t>
            </a:r>
            <a:endParaRPr lang="ru-RU" sz="11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У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ықтың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бойында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бірнеше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атаулы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бөліктер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бар.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1.</a:t>
            </a:r>
            <a:r>
              <a:rPr lang="ru-RU" b="1" dirty="0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Уықтың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керегеге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байланатын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ұшын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«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доғалай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» </a:t>
            </a:r>
            <a:r>
              <a:rPr lang="ru-RU" b="1" dirty="0" err="1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дейді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.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5.</a:t>
            </a:r>
            <a:r>
              <a:rPr lang="ru-RU" b="1" dirty="0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Доғалайды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тесіп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,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қайыстан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уықбау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тағады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.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2.</a:t>
            </a:r>
            <a:r>
              <a:rPr lang="ru-RU" b="1" dirty="0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Уықтың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иілген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жерін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иығы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дейді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.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3.</a:t>
            </a:r>
            <a:r>
              <a:rPr lang="ru-RU" dirty="0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Шаңырақ </a:t>
            </a:r>
            <a:r>
              <a:rPr lang="ru-RU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пен </a:t>
            </a:r>
            <a:r>
              <a:rPr lang="ru-RU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иықтың</a:t>
            </a:r>
            <a:r>
              <a:rPr lang="ru-RU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арасын</a:t>
            </a:r>
            <a:r>
              <a:rPr lang="ru-RU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уықтың</a:t>
            </a:r>
            <a:r>
              <a:rPr lang="ru-RU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қары</a:t>
            </a:r>
            <a:r>
              <a:rPr lang="ru-RU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dirty="0" err="1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деп</a:t>
            </a:r>
            <a:r>
              <a:rPr lang="ru-RU" dirty="0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атайды</a:t>
            </a:r>
            <a:r>
              <a:rPr lang="ru-RU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.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4.</a:t>
            </a:r>
            <a:r>
              <a:rPr lang="ru-RU" b="1" dirty="0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Ал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шаңырақтың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көзіне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қадайтын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ұшын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қаламы</a:t>
            </a:r>
            <a:r>
              <a:rPr lang="ru-RU" b="1" dirty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деп</a:t>
            </a:r>
            <a:r>
              <a:rPr lang="ru-RU" b="1" dirty="0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 </a:t>
            </a:r>
            <a:r>
              <a:rPr lang="ru-RU" b="1" dirty="0" err="1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атайды</a:t>
            </a:r>
            <a:r>
              <a:rPr lang="ru-RU" b="1" dirty="0" smtClean="0">
                <a:solidFill>
                  <a:srgbClr val="4747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herit"/>
                <a:ea typeface="Times New Roman"/>
                <a:cs typeface="Arial"/>
              </a:rPr>
              <a:t>.</a:t>
            </a:r>
            <a:r>
              <a:rPr lang="ru-RU" dirty="0" smtClean="0">
                <a:solidFill>
                  <a:srgbClr val="474747"/>
                </a:solidFill>
                <a:latin typeface="inherit"/>
                <a:ea typeface="Times New Roman"/>
                <a:cs typeface="Arial"/>
              </a:rPr>
              <a:t> </a:t>
            </a:r>
            <a:endParaRPr lang="ru-RU" sz="11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391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508</TotalTime>
  <Words>389</Words>
  <Application>Microsoft Office PowerPoint</Application>
  <PresentationFormat>Экран (4:3)</PresentationFormat>
  <Paragraphs>85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Воздушный поток</vt:lpstr>
      <vt:lpstr>1_Воздушный поток</vt:lpstr>
      <vt:lpstr>2_Воздушный поток</vt:lpstr>
      <vt:lpstr>3_Воздушный поток</vt:lpstr>
      <vt:lpstr>4_Воздушный поток</vt:lpstr>
      <vt:lpstr>5_Воздушный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205</cp:lastModifiedBy>
  <cp:revision>62</cp:revision>
  <dcterms:created xsi:type="dcterms:W3CDTF">2012-11-16T10:53:49Z</dcterms:created>
  <dcterms:modified xsi:type="dcterms:W3CDTF">2013-05-30T03:38:32Z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1257477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</Properties>
</file>