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sldIdLst>
    <p:sldId id="256" r:id="rId2"/>
    <p:sldId id="268" r:id="rId3"/>
    <p:sldId id="257" r:id="rId4"/>
    <p:sldId id="260" r:id="rId5"/>
    <p:sldId id="258" r:id="rId6"/>
    <p:sldId id="259" r:id="rId7"/>
    <p:sldId id="261"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78" autoAdjust="0"/>
  </p:normalViewPr>
  <p:slideViewPr>
    <p:cSldViewPr>
      <p:cViewPr>
        <p:scale>
          <a:sx n="80" d="100"/>
          <a:sy n="80" d="100"/>
        </p:scale>
        <p:origin x="-10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31D2A-695F-4DCB-8CBC-010AD0ADD187}" type="datetimeFigureOut">
              <a:rPr lang="ru-RU" smtClean="0"/>
              <a:pPr/>
              <a:t>22.05.2013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3CFEC8-666D-4C6F-A71F-EF06752CB952}" type="slidenum">
              <a:rPr lang="ru-RU" smtClean="0"/>
              <a:pPr/>
              <a:t>‹#›</a:t>
            </a:fld>
            <a:endParaRPr lang="ru-RU"/>
          </a:p>
        </p:txBody>
      </p:sp>
    </p:spTree>
    <p:extLst>
      <p:ext uri="{BB962C8B-B14F-4D97-AF65-F5344CB8AC3E}">
        <p14:creationId xmlns:p14="http://schemas.microsoft.com/office/powerpoint/2010/main" xmlns="" val="296152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F3CFEC8-666D-4C6F-A71F-EF06752CB952}"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F3CFEC8-666D-4C6F-A71F-EF06752CB952}"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998EEC2-EA5D-4F10-88C6-D1A6CC2806C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8EEC2-EA5D-4F10-88C6-D1A6CC2806C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8EEC2-EA5D-4F10-88C6-D1A6CC2806C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998EEC2-EA5D-4F10-88C6-D1A6CC2806C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998EEC2-EA5D-4F10-88C6-D1A6CC2806CC}"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998EEC2-EA5D-4F10-88C6-D1A6CC2806C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998EEC2-EA5D-4F10-88C6-D1A6CC2806CC}"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8EEC2-EA5D-4F10-88C6-D1A6CC2806C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98EEC2-EA5D-4F10-88C6-D1A6CC2806C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98EEC2-EA5D-4F10-88C6-D1A6CC2806C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9E52C50-4B16-4FF5-95C7-EAFA8A6A0F16}" type="datetimeFigureOut">
              <a:rPr lang="ru-RU" smtClean="0"/>
              <a:pPr/>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998EEC2-EA5D-4F10-88C6-D1A6CC2806CC}"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9E52C50-4B16-4FF5-95C7-EAFA8A6A0F16}" type="datetimeFigureOut">
              <a:rPr lang="ru-RU" smtClean="0"/>
              <a:pPr/>
              <a:t>22.05.2013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998EEC2-EA5D-4F10-88C6-D1A6CC2806CC}"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miles.33b.ru/smile.108338.html" TargetMode="External"/><Relationship Id="rId5" Type="http://schemas.openxmlformats.org/officeDocument/2006/relationships/image" Target="../media/image6.gi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miles.33b.ru/smile.96590.html"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9.gif"/><Relationship Id="rId7" Type="http://schemas.openxmlformats.org/officeDocument/2006/relationships/image" Target="../media/image12.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hyperlink" Target="http://smiles.33b.ru/smile.104982.html" TargetMode="External"/><Relationship Id="rId5" Type="http://schemas.openxmlformats.org/officeDocument/2006/relationships/image" Target="../media/image11.gif"/><Relationship Id="rId10" Type="http://schemas.openxmlformats.org/officeDocument/2006/relationships/image" Target="../media/image15.gif"/><Relationship Id="rId4" Type="http://schemas.openxmlformats.org/officeDocument/2006/relationships/image" Target="../media/image10.gif"/><Relationship Id="rId9"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iles.33b.ru/smile.94688.html" TargetMode="Externa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76672"/>
            <a:ext cx="8892480" cy="864096"/>
          </a:xfrm>
        </p:spPr>
        <p:txBody>
          <a:bodyPr>
            <a:normAutofit fontScale="90000"/>
          </a:bodyPr>
          <a:lstStyle/>
          <a:p>
            <a:pPr algn="r"/>
            <a:r>
              <a:rPr lang="en-US" b="1" dirty="0" smtClean="0"/>
              <a:t>The friend is the man who knows all about you, and still likes you.</a:t>
            </a:r>
            <a:r>
              <a:rPr lang="ru-RU" dirty="0" smtClean="0"/>
              <a:t/>
            </a:r>
            <a:br>
              <a:rPr lang="ru-RU" dirty="0" smtClean="0"/>
            </a:br>
            <a:r>
              <a:rPr lang="ru-RU" dirty="0" smtClean="0"/>
              <a:t>Elbert Hubbard </a:t>
            </a:r>
            <a:br>
              <a:rPr lang="ru-RU" dirty="0" smtClean="0"/>
            </a:br>
            <a:endParaRPr lang="ru-RU" dirty="0"/>
          </a:p>
        </p:txBody>
      </p:sp>
      <p:pic>
        <p:nvPicPr>
          <p:cNvPr id="158722" name="Picture 2" descr="http://dolio.ru/wp-content/uploads/2012/11/luchshue-druzya.jpg"/>
          <p:cNvPicPr>
            <a:picLocks noChangeAspect="1" noChangeArrowheads="1"/>
          </p:cNvPicPr>
          <p:nvPr/>
        </p:nvPicPr>
        <p:blipFill>
          <a:blip r:embed="rId2" cstate="print"/>
          <a:srcRect/>
          <a:stretch>
            <a:fillRect/>
          </a:stretch>
        </p:blipFill>
        <p:spPr bwMode="auto">
          <a:xfrm rot="864126">
            <a:off x="5186109" y="2834236"/>
            <a:ext cx="3672408" cy="27595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8726" name="Picture 6" descr="http://cs403018.vk.me/v403018901/540f/IgmKnEKZoRc.jpg"/>
          <p:cNvPicPr>
            <a:picLocks noChangeAspect="1" noChangeArrowheads="1"/>
          </p:cNvPicPr>
          <p:nvPr/>
        </p:nvPicPr>
        <p:blipFill>
          <a:blip r:embed="rId3" cstate="print"/>
          <a:srcRect/>
          <a:stretch>
            <a:fillRect/>
          </a:stretch>
        </p:blipFill>
        <p:spPr bwMode="auto">
          <a:xfrm rot="878230">
            <a:off x="2948616" y="3718748"/>
            <a:ext cx="3168352" cy="23762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8724" name="Picture 4" descr="http://cs410231.vk.me/v410231901/123d/242rdZAWTfQ.jpg"/>
          <p:cNvPicPr>
            <a:picLocks noChangeAspect="1" noChangeArrowheads="1"/>
          </p:cNvPicPr>
          <p:nvPr/>
        </p:nvPicPr>
        <p:blipFill>
          <a:blip r:embed="rId4" cstate="print"/>
          <a:srcRect/>
          <a:stretch>
            <a:fillRect/>
          </a:stretch>
        </p:blipFill>
        <p:spPr bwMode="auto">
          <a:xfrm rot="20657491">
            <a:off x="292342" y="2489075"/>
            <a:ext cx="3528392" cy="26462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5" descr="37r3"/>
          <p:cNvPicPr>
            <a:picLocks noChangeAspect="1" noChangeArrowheads="1" noCrop="1"/>
          </p:cNvPicPr>
          <p:nvPr/>
        </p:nvPicPr>
        <p:blipFill>
          <a:blip r:embed="rId5" cstate="print"/>
          <a:srcRect/>
          <a:stretch>
            <a:fillRect/>
          </a:stretch>
        </p:blipFill>
        <p:spPr bwMode="auto">
          <a:xfrm>
            <a:off x="3995936" y="2132856"/>
            <a:ext cx="1219200" cy="1157287"/>
          </a:xfrm>
          <a:prstGeom prst="rect">
            <a:avLst/>
          </a:prstGeom>
          <a:noFill/>
        </p:spPr>
      </p:pic>
      <p:pic>
        <p:nvPicPr>
          <p:cNvPr id="8" name="Picture 18" descr="90dfec9b25235f851d906a83ccc9ab43">
            <a:hlinkClick r:id="rId6"/>
          </p:cNvPr>
          <p:cNvPicPr>
            <a:picLocks noChangeAspect="1" noChangeArrowheads="1"/>
          </p:cNvPicPr>
          <p:nvPr/>
        </p:nvPicPr>
        <p:blipFill>
          <a:blip r:embed="rId7" cstate="print"/>
          <a:srcRect/>
          <a:stretch>
            <a:fillRect/>
          </a:stretch>
        </p:blipFill>
        <p:spPr bwMode="auto">
          <a:xfrm>
            <a:off x="1763688" y="5229200"/>
            <a:ext cx="864096" cy="864096"/>
          </a:xfrm>
          <a:prstGeom prst="rect">
            <a:avLst/>
          </a:prstGeom>
          <a:noFill/>
        </p:spPr>
      </p:pic>
      <p:pic>
        <p:nvPicPr>
          <p:cNvPr id="9" name="Picture 18" descr="90dfec9b25235f851d906a83ccc9ab43">
            <a:hlinkClick r:id="rId6"/>
          </p:cNvPr>
          <p:cNvPicPr>
            <a:picLocks noChangeAspect="1" noChangeArrowheads="1"/>
          </p:cNvPicPr>
          <p:nvPr/>
        </p:nvPicPr>
        <p:blipFill>
          <a:blip r:embed="rId7" cstate="print"/>
          <a:srcRect/>
          <a:stretch>
            <a:fillRect/>
          </a:stretch>
        </p:blipFill>
        <p:spPr bwMode="auto">
          <a:xfrm>
            <a:off x="6444208" y="5805264"/>
            <a:ext cx="714375" cy="714375"/>
          </a:xfrm>
          <a:prstGeom prst="rect">
            <a:avLst/>
          </a:prstGeom>
          <a:noFill/>
        </p:spPr>
      </p:pic>
      <p:sp>
        <p:nvSpPr>
          <p:cNvPr id="11" name="TextBox 10"/>
          <p:cNvSpPr txBox="1"/>
          <p:nvPr/>
        </p:nvSpPr>
        <p:spPr>
          <a:xfrm>
            <a:off x="467544" y="6237312"/>
            <a:ext cx="2416046" cy="369332"/>
          </a:xfrm>
          <a:prstGeom prst="rect">
            <a:avLst/>
          </a:prstGeom>
          <a:noFill/>
        </p:spPr>
        <p:txBody>
          <a:bodyPr wrap="none" rtlCol="0">
            <a:spAutoFit/>
          </a:bodyPr>
          <a:lstStyle/>
          <a:p>
            <a:r>
              <a:rPr lang="en-US" dirty="0" smtClean="0"/>
              <a:t>By </a:t>
            </a:r>
            <a:r>
              <a:rPr lang="en-US" dirty="0" err="1" smtClean="0"/>
              <a:t>Eugeniya</a:t>
            </a:r>
            <a:r>
              <a:rPr lang="en-US" dirty="0" smtClean="0"/>
              <a:t> </a:t>
            </a:r>
            <a:r>
              <a:rPr lang="en-US" dirty="0" err="1" smtClean="0"/>
              <a:t>Makhina</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501405"/>
            <a:ext cx="8686800" cy="3356595"/>
          </a:xfrm>
        </p:spPr>
        <p:txBody>
          <a:bodyPr>
            <a:normAutofit lnSpcReduction="10000"/>
          </a:bodyPr>
          <a:lstStyle/>
          <a:p>
            <a:pPr algn="just">
              <a:buNone/>
            </a:pPr>
            <a:r>
              <a:rPr lang="en-US" dirty="0" smtClean="0"/>
              <a:t>   Sasha is 1</a:t>
            </a:r>
            <a:r>
              <a:rPr lang="ru-RU" dirty="0" smtClean="0"/>
              <a:t>7</a:t>
            </a:r>
            <a:r>
              <a:rPr lang="en-US" dirty="0" smtClean="0"/>
              <a:t> years old. She is not tall, has dark hair and brown eyes. Sasha is very friendly, loyal, reliable and had good sense of humor. She can drop everything and come to rescue me if I am in a trouble. We have very much in common and like spending time together.</a:t>
            </a:r>
            <a:endParaRPr lang="ru-RU" dirty="0"/>
          </a:p>
        </p:txBody>
      </p:sp>
      <p:pic>
        <p:nvPicPr>
          <p:cNvPr id="1026" name="Picture 2" descr="http://cs403017.vk.me/v403017901/6c04/EJqJYNlXSew.jpg"/>
          <p:cNvPicPr>
            <a:picLocks noChangeAspect="1" noChangeArrowheads="1"/>
          </p:cNvPicPr>
          <p:nvPr/>
        </p:nvPicPr>
        <p:blipFill>
          <a:blip r:embed="rId2" cstate="print"/>
          <a:srcRect/>
          <a:stretch>
            <a:fillRect/>
          </a:stretch>
        </p:blipFill>
        <p:spPr bwMode="auto">
          <a:xfrm>
            <a:off x="1403647" y="0"/>
            <a:ext cx="6552729" cy="3473624"/>
          </a:xfrm>
          <a:prstGeom prst="rect">
            <a:avLst/>
          </a:prstGeom>
          <a:ln>
            <a:noFill/>
          </a:ln>
          <a:effectLst>
            <a:softEdge rad="112500"/>
          </a:effectLst>
        </p:spPr>
      </p:pic>
      <p:pic>
        <p:nvPicPr>
          <p:cNvPr id="5" name="Picture 14" descr="5a996594903b8b39f163091c96469707">
            <a:hlinkClick r:id="rId3"/>
          </p:cNvPr>
          <p:cNvPicPr>
            <a:picLocks noChangeAspect="1" noChangeArrowheads="1" noCrop="1"/>
          </p:cNvPicPr>
          <p:nvPr/>
        </p:nvPicPr>
        <p:blipFill>
          <a:blip r:embed="rId4" cstate="print"/>
          <a:srcRect/>
          <a:stretch>
            <a:fillRect/>
          </a:stretch>
        </p:blipFill>
        <p:spPr bwMode="auto">
          <a:xfrm rot="16028758">
            <a:off x="-430524" y="1496552"/>
            <a:ext cx="3432204" cy="457628"/>
          </a:xfrm>
          <a:prstGeom prst="rect">
            <a:avLst/>
          </a:prstGeom>
          <a:noFill/>
          <a:ln w="9525">
            <a:noFill/>
            <a:miter lim="800000"/>
            <a:headEnd/>
            <a:tailEnd/>
          </a:ln>
        </p:spPr>
      </p:pic>
      <p:pic>
        <p:nvPicPr>
          <p:cNvPr id="6" name="Picture 14" descr="5a996594903b8b39f163091c96469707">
            <a:hlinkClick r:id="rId3"/>
          </p:cNvPr>
          <p:cNvPicPr>
            <a:picLocks noChangeAspect="1" noChangeArrowheads="1" noCrop="1"/>
          </p:cNvPicPr>
          <p:nvPr/>
        </p:nvPicPr>
        <p:blipFill>
          <a:blip r:embed="rId4" cstate="print"/>
          <a:srcRect/>
          <a:stretch>
            <a:fillRect/>
          </a:stretch>
        </p:blipFill>
        <p:spPr bwMode="auto">
          <a:xfrm rot="5400000">
            <a:off x="6338227" y="1496552"/>
            <a:ext cx="3432204" cy="457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She likes</a:t>
            </a:r>
            <a:endParaRPr lang="ru-RU" dirty="0"/>
          </a:p>
        </p:txBody>
      </p:sp>
      <p:sp>
        <p:nvSpPr>
          <p:cNvPr id="3" name="Содержимое 2"/>
          <p:cNvSpPr>
            <a:spLocks noGrp="1"/>
          </p:cNvSpPr>
          <p:nvPr>
            <p:ph idx="1"/>
          </p:nvPr>
        </p:nvSpPr>
        <p:spPr/>
        <p:txBody>
          <a:bodyPr/>
          <a:lstStyle/>
          <a:p>
            <a:pPr>
              <a:buFont typeface="Wingdings" pitchFamily="2" charset="2"/>
              <a:buChar char="Ø"/>
            </a:pPr>
            <a:r>
              <a:rPr lang="en-US" smtClean="0"/>
              <a:t>To help </a:t>
            </a:r>
            <a:r>
              <a:rPr lang="en-US" dirty="0" smtClean="0"/>
              <a:t>animals</a:t>
            </a:r>
          </a:p>
          <a:p>
            <a:pPr>
              <a:buFont typeface="Wingdings" pitchFamily="2" charset="2"/>
              <a:buChar char="Ø"/>
            </a:pPr>
            <a:r>
              <a:rPr lang="en-US" dirty="0" smtClean="0"/>
              <a:t>To watch interesting programs and films</a:t>
            </a:r>
          </a:p>
          <a:p>
            <a:pPr>
              <a:buFont typeface="Wingdings" pitchFamily="2" charset="2"/>
              <a:buChar char="Ø"/>
            </a:pPr>
            <a:r>
              <a:rPr lang="en-US" dirty="0" smtClean="0"/>
              <a:t>To narrate different stories</a:t>
            </a:r>
          </a:p>
          <a:p>
            <a:pPr>
              <a:buFont typeface="Wingdings" pitchFamily="2" charset="2"/>
              <a:buChar char="Ø"/>
            </a:pPr>
            <a:r>
              <a:rPr lang="en-US" dirty="0" smtClean="0"/>
              <a:t>To communicate with people</a:t>
            </a:r>
          </a:p>
          <a:p>
            <a:pPr>
              <a:buFont typeface="Wingdings" pitchFamily="2" charset="2"/>
              <a:buChar char="Ø"/>
            </a:pPr>
            <a:r>
              <a:rPr lang="en-US" dirty="0" smtClean="0"/>
              <a:t>To study  languages</a:t>
            </a:r>
            <a:endParaRPr lang="ru-RU" dirty="0"/>
          </a:p>
        </p:txBody>
      </p:sp>
      <p:pic>
        <p:nvPicPr>
          <p:cNvPr id="4" name="Picture 14" descr="собака"/>
          <p:cNvPicPr>
            <a:picLocks noChangeAspect="1" noChangeArrowheads="1" noCrop="1"/>
          </p:cNvPicPr>
          <p:nvPr/>
        </p:nvPicPr>
        <p:blipFill>
          <a:blip r:embed="rId2" cstate="print"/>
          <a:srcRect/>
          <a:stretch>
            <a:fillRect/>
          </a:stretch>
        </p:blipFill>
        <p:spPr bwMode="auto">
          <a:xfrm>
            <a:off x="5508104" y="1124744"/>
            <a:ext cx="1296144" cy="1021032"/>
          </a:xfrm>
          <a:prstGeom prst="rect">
            <a:avLst/>
          </a:prstGeom>
          <a:noFill/>
          <a:ln w="9525">
            <a:noFill/>
            <a:miter lim="800000"/>
            <a:headEnd/>
            <a:tailEnd/>
          </a:ln>
        </p:spPr>
      </p:pic>
      <p:pic>
        <p:nvPicPr>
          <p:cNvPr id="5" name="Picture 38" descr="014"/>
          <p:cNvPicPr>
            <a:picLocks noChangeAspect="1" noChangeArrowheads="1" noCrop="1"/>
          </p:cNvPicPr>
          <p:nvPr/>
        </p:nvPicPr>
        <p:blipFill>
          <a:blip r:embed="rId3" cstate="print"/>
          <a:srcRect/>
          <a:stretch>
            <a:fillRect/>
          </a:stretch>
        </p:blipFill>
        <p:spPr bwMode="auto">
          <a:xfrm rot="20894491" flipH="1">
            <a:off x="851734" y="4555629"/>
            <a:ext cx="1309376" cy="1078539"/>
          </a:xfrm>
          <a:prstGeom prst="rect">
            <a:avLst/>
          </a:prstGeom>
          <a:noFill/>
          <a:ln w="9525">
            <a:noFill/>
            <a:miter lim="800000"/>
            <a:headEnd/>
            <a:tailEnd/>
          </a:ln>
        </p:spPr>
      </p:pic>
      <p:pic>
        <p:nvPicPr>
          <p:cNvPr id="6" name="Picture 3" descr="AG00024_"/>
          <p:cNvPicPr>
            <a:picLocks noChangeAspect="1" noChangeArrowheads="1" noCrop="1"/>
          </p:cNvPicPr>
          <p:nvPr/>
        </p:nvPicPr>
        <p:blipFill>
          <a:blip r:embed="rId4" cstate="print"/>
          <a:srcRect/>
          <a:stretch>
            <a:fillRect/>
          </a:stretch>
        </p:blipFill>
        <p:spPr bwMode="auto">
          <a:xfrm>
            <a:off x="3275856" y="4869160"/>
            <a:ext cx="2232025" cy="1293813"/>
          </a:xfrm>
          <a:prstGeom prst="rect">
            <a:avLst/>
          </a:prstGeom>
          <a:noFill/>
          <a:ln w="9525">
            <a:noFill/>
            <a:miter lim="800000"/>
            <a:headEnd/>
            <a:tailEnd/>
          </a:ln>
        </p:spPr>
      </p:pic>
      <p:pic>
        <p:nvPicPr>
          <p:cNvPr id="7" name="Picture 53" descr="a0551bd6c9fd83ce0823fabae07a1c8a"/>
          <p:cNvPicPr>
            <a:picLocks noChangeAspect="1" noChangeArrowheads="1" noCrop="1"/>
          </p:cNvPicPr>
          <p:nvPr/>
        </p:nvPicPr>
        <p:blipFill>
          <a:blip r:embed="rId5" cstate="print"/>
          <a:srcRect/>
          <a:stretch>
            <a:fillRect/>
          </a:stretch>
        </p:blipFill>
        <p:spPr bwMode="auto">
          <a:xfrm>
            <a:off x="6660232" y="3135154"/>
            <a:ext cx="1008112" cy="112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1556792"/>
            <a:ext cx="7416824" cy="3456384"/>
          </a:xfrm>
        </p:spPr>
        <p:txBody>
          <a:bodyPr>
            <a:normAutofit lnSpcReduction="10000"/>
          </a:bodyPr>
          <a:lstStyle/>
          <a:p>
            <a:pPr>
              <a:buNone/>
            </a:pPr>
            <a:r>
              <a:rPr lang="en-US" dirty="0" smtClean="0"/>
              <a:t>When you're down in troubles,</a:t>
            </a:r>
            <a:endParaRPr lang="ru-RU" dirty="0" smtClean="0"/>
          </a:p>
          <a:p>
            <a:pPr>
              <a:buNone/>
            </a:pPr>
            <a:r>
              <a:rPr lang="en-US" dirty="0" smtClean="0"/>
              <a:t>And you need a help and care,</a:t>
            </a:r>
            <a:endParaRPr lang="ru-RU" dirty="0" smtClean="0"/>
          </a:p>
          <a:p>
            <a:pPr>
              <a:buNone/>
            </a:pPr>
            <a:r>
              <a:rPr lang="en-US" dirty="0" smtClean="0"/>
              <a:t>And nothing, oh nothing is going right</a:t>
            </a:r>
            <a:endParaRPr lang="ru-RU" dirty="0" smtClean="0"/>
          </a:p>
          <a:p>
            <a:pPr>
              <a:buNone/>
            </a:pPr>
            <a:r>
              <a:rPr lang="en-US" dirty="0" smtClean="0"/>
              <a:t>Close your eyes and think of me…</a:t>
            </a:r>
            <a:endParaRPr lang="ru-RU" dirty="0" smtClean="0"/>
          </a:p>
          <a:p>
            <a:pPr>
              <a:buNone/>
            </a:pPr>
            <a:r>
              <a:rPr lang="en-US" dirty="0" smtClean="0"/>
              <a:t>And soon I will be there</a:t>
            </a:r>
            <a:r>
              <a:rPr lang="ru-RU" dirty="0" smtClean="0"/>
              <a:t>,</a:t>
            </a:r>
          </a:p>
          <a:p>
            <a:pPr>
              <a:buNone/>
            </a:pPr>
            <a:r>
              <a:rPr lang="en-US" dirty="0" smtClean="0"/>
              <a:t>To brighten up even your darkest nights</a:t>
            </a:r>
            <a:endParaRPr lang="ru-RU" dirty="0" smtClean="0"/>
          </a:p>
          <a:p>
            <a:endParaRPr lang="ru-RU" dirty="0"/>
          </a:p>
        </p:txBody>
      </p:sp>
      <p:pic>
        <p:nvPicPr>
          <p:cNvPr id="25602" name="Picture 2" descr="http://spletnicam.ru/wp-content/uploads/2011/02/friends2.jpg"/>
          <p:cNvPicPr>
            <a:picLocks noChangeAspect="1" noChangeArrowheads="1"/>
          </p:cNvPicPr>
          <p:nvPr/>
        </p:nvPicPr>
        <p:blipFill>
          <a:blip r:embed="rId2" cstate="print"/>
          <a:srcRect/>
          <a:stretch>
            <a:fillRect/>
          </a:stretch>
        </p:blipFill>
        <p:spPr bwMode="auto">
          <a:xfrm rot="20630799">
            <a:off x="424226" y="5031462"/>
            <a:ext cx="2190784" cy="15524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04" name="Picture 4" descr="http://ru.fishki.net/picsw/072007/27/skat/tn.jpg"/>
          <p:cNvPicPr>
            <a:picLocks noChangeAspect="1" noChangeArrowheads="1"/>
          </p:cNvPicPr>
          <p:nvPr/>
        </p:nvPicPr>
        <p:blipFill>
          <a:blip r:embed="rId3" cstate="print"/>
          <a:srcRect/>
          <a:stretch>
            <a:fillRect/>
          </a:stretch>
        </p:blipFill>
        <p:spPr bwMode="auto">
          <a:xfrm rot="374283">
            <a:off x="2716331" y="4990452"/>
            <a:ext cx="2232248" cy="1751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06" name="Picture 6" descr="http://azblok.net/uploads/posts/2011-06/1309190062_648669d1a62a.jpg"/>
          <p:cNvPicPr>
            <a:picLocks noChangeAspect="1" noChangeArrowheads="1"/>
          </p:cNvPicPr>
          <p:nvPr/>
        </p:nvPicPr>
        <p:blipFill>
          <a:blip r:embed="rId4" cstate="print"/>
          <a:srcRect/>
          <a:stretch>
            <a:fillRect/>
          </a:stretch>
        </p:blipFill>
        <p:spPr bwMode="auto">
          <a:xfrm rot="21137232">
            <a:off x="1554434" y="125551"/>
            <a:ext cx="1959037" cy="13060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08" name="Picture 8" descr="http://micrusha.ru/content/articles/images/542/ssora_druzhba4.jpg"/>
          <p:cNvPicPr>
            <a:picLocks noChangeAspect="1" noChangeArrowheads="1"/>
          </p:cNvPicPr>
          <p:nvPr/>
        </p:nvPicPr>
        <p:blipFill>
          <a:blip r:embed="rId5" cstate="print"/>
          <a:srcRect/>
          <a:stretch>
            <a:fillRect/>
          </a:stretch>
        </p:blipFill>
        <p:spPr bwMode="auto">
          <a:xfrm rot="21067185">
            <a:off x="7127668" y="4712932"/>
            <a:ext cx="1872208" cy="20126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10" name="Picture 10" descr="http://static.diary.ru/userdir/6/7/5/9/675904/31969425.jpg"/>
          <p:cNvPicPr>
            <a:picLocks noChangeAspect="1" noChangeArrowheads="1"/>
          </p:cNvPicPr>
          <p:nvPr/>
        </p:nvPicPr>
        <p:blipFill>
          <a:blip r:embed="rId6" cstate="print"/>
          <a:srcRect/>
          <a:stretch>
            <a:fillRect/>
          </a:stretch>
        </p:blipFill>
        <p:spPr bwMode="auto">
          <a:xfrm rot="20321864">
            <a:off x="393996" y="140717"/>
            <a:ext cx="1033303" cy="13751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12" name="Picture 12" descr="http://micrusha.ru/content/articles/images/430/womenfriends4.jpg"/>
          <p:cNvPicPr>
            <a:picLocks noChangeAspect="1" noChangeArrowheads="1"/>
          </p:cNvPicPr>
          <p:nvPr/>
        </p:nvPicPr>
        <p:blipFill>
          <a:blip r:embed="rId7" cstate="print"/>
          <a:srcRect/>
          <a:stretch>
            <a:fillRect/>
          </a:stretch>
        </p:blipFill>
        <p:spPr bwMode="auto">
          <a:xfrm rot="20610392">
            <a:off x="5345555" y="4919465"/>
            <a:ext cx="1603357" cy="18460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14" name="Picture 14" descr="http://www.fotoprizer.ru/img/7971_orig.jpg"/>
          <p:cNvPicPr>
            <a:picLocks noChangeAspect="1" noChangeArrowheads="1"/>
          </p:cNvPicPr>
          <p:nvPr/>
        </p:nvPicPr>
        <p:blipFill>
          <a:blip r:embed="rId8" cstate="print"/>
          <a:srcRect/>
          <a:stretch>
            <a:fillRect/>
          </a:stretch>
        </p:blipFill>
        <p:spPr bwMode="auto">
          <a:xfrm rot="1043134">
            <a:off x="7420826" y="229985"/>
            <a:ext cx="1454824" cy="20186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16" name="Picture 16" descr="http://kayrosblog.ru/wp-content/uploads/2012/05/Druzhba-zhivotny-h.jpg"/>
          <p:cNvPicPr>
            <a:picLocks noChangeAspect="1" noChangeArrowheads="1"/>
          </p:cNvPicPr>
          <p:nvPr/>
        </p:nvPicPr>
        <p:blipFill>
          <a:blip r:embed="rId9" cstate="print"/>
          <a:srcRect/>
          <a:stretch>
            <a:fillRect/>
          </a:stretch>
        </p:blipFill>
        <p:spPr bwMode="auto">
          <a:xfrm rot="267209">
            <a:off x="3545928" y="67685"/>
            <a:ext cx="1800200" cy="14620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18" name="Picture 18" descr="http://amerikanki.com/wp-content/uploads/2010/03/jzenskaja-drujzba.jpg"/>
          <p:cNvPicPr>
            <a:picLocks noChangeAspect="1" noChangeArrowheads="1"/>
          </p:cNvPicPr>
          <p:nvPr/>
        </p:nvPicPr>
        <p:blipFill>
          <a:blip r:embed="rId10" cstate="print"/>
          <a:srcRect/>
          <a:stretch>
            <a:fillRect/>
          </a:stretch>
        </p:blipFill>
        <p:spPr bwMode="auto">
          <a:xfrm rot="21398617">
            <a:off x="5404615" y="54451"/>
            <a:ext cx="1902282" cy="1440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Active Vocabulary</a:t>
            </a:r>
            <a:endParaRPr lang="ru-RU" dirty="0"/>
          </a:p>
        </p:txBody>
      </p:sp>
      <p:sp>
        <p:nvSpPr>
          <p:cNvPr id="3" name="Содержимое 2"/>
          <p:cNvSpPr>
            <a:spLocks noGrp="1"/>
          </p:cNvSpPr>
          <p:nvPr>
            <p:ph idx="1"/>
          </p:nvPr>
        </p:nvSpPr>
        <p:spPr>
          <a:xfrm>
            <a:off x="304800" y="1554162"/>
            <a:ext cx="8686800" cy="5303838"/>
          </a:xfrm>
        </p:spPr>
        <p:txBody>
          <a:bodyPr>
            <a:normAutofit fontScale="92500" lnSpcReduction="20000"/>
          </a:bodyPr>
          <a:lstStyle/>
          <a:p>
            <a:r>
              <a:rPr lang="en-US" dirty="0" smtClean="0"/>
              <a:t>precise definition-</a:t>
            </a:r>
            <a:r>
              <a:rPr lang="ru-RU" dirty="0" smtClean="0"/>
              <a:t>точное определение</a:t>
            </a:r>
            <a:endParaRPr lang="en-US" dirty="0" smtClean="0"/>
          </a:p>
          <a:p>
            <a:r>
              <a:rPr lang="en-US" dirty="0" smtClean="0"/>
              <a:t>kinship </a:t>
            </a:r>
            <a:r>
              <a:rPr lang="ru-RU" dirty="0" smtClean="0"/>
              <a:t>[ˈ</a:t>
            </a:r>
            <a:r>
              <a:rPr lang="en-US" dirty="0" err="1" smtClean="0"/>
              <a:t>kɪnʃɪp</a:t>
            </a:r>
            <a:r>
              <a:rPr lang="en-US" dirty="0" smtClean="0"/>
              <a:t>] </a:t>
            </a:r>
            <a:r>
              <a:rPr lang="ru-RU" dirty="0" smtClean="0"/>
              <a:t>родство</a:t>
            </a:r>
            <a:endParaRPr lang="en-US" dirty="0" smtClean="0"/>
          </a:p>
          <a:p>
            <a:r>
              <a:rPr lang="en-US" sz="2800" b="1" dirty="0" smtClean="0"/>
              <a:t>Joseph Addison</a:t>
            </a:r>
            <a:r>
              <a:rPr lang="en-US" sz="2800" dirty="0" smtClean="0"/>
              <a:t> (1 May 1672 – 17 June 1719) was an English essayist, poet, playwright and politician</a:t>
            </a:r>
          </a:p>
          <a:p>
            <a:r>
              <a:rPr lang="en-US" sz="2800" b="1" dirty="0" smtClean="0"/>
              <a:t>Samuel Butler</a:t>
            </a:r>
            <a:r>
              <a:rPr lang="en-US" sz="2800" dirty="0" smtClean="0"/>
              <a:t> (4 or 5 December 1835 – 18 June 1902) was an iconoclastic Victorian-era English author who published a variety of works</a:t>
            </a:r>
          </a:p>
          <a:p>
            <a:r>
              <a:rPr lang="en-US" sz="2800" b="1" dirty="0" smtClean="0"/>
              <a:t>Plutarch</a:t>
            </a:r>
            <a:r>
              <a:rPr lang="en-US" sz="2800" dirty="0" smtClean="0"/>
              <a:t> </a:t>
            </a:r>
            <a:r>
              <a:rPr lang="en-US" sz="2800" i="1" dirty="0" smtClean="0"/>
              <a:t>c.</a:t>
            </a:r>
            <a:r>
              <a:rPr lang="en-US" sz="2800" dirty="0" smtClean="0"/>
              <a:t> 46 – 120 </a:t>
            </a:r>
            <a:r>
              <a:rPr lang="en-US" sz="2800" dirty="0" err="1" smtClean="0"/>
              <a:t>AD,was</a:t>
            </a:r>
            <a:r>
              <a:rPr lang="en-US" sz="2800" dirty="0" smtClean="0"/>
              <a:t> a Greek historian, biographer, and essayist, known primarily for his </a:t>
            </a:r>
            <a:r>
              <a:rPr lang="en-US" sz="2800" i="1" dirty="0" smtClean="0"/>
              <a:t>Parallel Lives</a:t>
            </a:r>
            <a:r>
              <a:rPr lang="en-US" sz="2800" dirty="0" smtClean="0"/>
              <a:t> and </a:t>
            </a:r>
            <a:r>
              <a:rPr lang="en-US" sz="2800" i="1" dirty="0" err="1" smtClean="0"/>
              <a:t>Moralia</a:t>
            </a:r>
            <a:endParaRPr lang="en-US" sz="2800" i="1" dirty="0" smtClean="0"/>
          </a:p>
          <a:p>
            <a:r>
              <a:rPr lang="en-US" sz="2800" b="1" dirty="0" smtClean="0"/>
              <a:t>Clive Staples Lewis</a:t>
            </a:r>
            <a:r>
              <a:rPr lang="en-US" sz="2800" dirty="0" smtClean="0"/>
              <a:t> (29 November 1898 – 22 November 1963), commonly called </a:t>
            </a:r>
            <a:r>
              <a:rPr lang="en-US" sz="2800" b="1" dirty="0" smtClean="0"/>
              <a:t>C. S. Lewis</a:t>
            </a:r>
            <a:r>
              <a:rPr lang="en-US" sz="2800" dirty="0" smtClean="0"/>
              <a:t> and known to his friends and family as "Jack", was a novelist, poet, </a:t>
            </a:r>
            <a:r>
              <a:rPr lang="en-US" sz="2800" dirty="0" err="1" smtClean="0"/>
              <a:t>academic,literary</a:t>
            </a:r>
            <a:r>
              <a:rPr lang="en-US" sz="2800" dirty="0" smtClean="0"/>
              <a:t> critic</a:t>
            </a:r>
            <a:endParaRPr lang="en-US" sz="2800" i="1" dirty="0" smtClean="0"/>
          </a:p>
          <a:p>
            <a:endParaRPr lang="en-US" sz="2800" dirty="0" smtClean="0"/>
          </a:p>
          <a:p>
            <a:endParaRPr lang="en-US" sz="2800" dirty="0" smtClean="0"/>
          </a:p>
          <a:p>
            <a:endParaRPr lang="ru-RU"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340768"/>
            <a:ext cx="7772400" cy="4248472"/>
          </a:xfrm>
        </p:spPr>
        <p:txBody>
          <a:bodyPr>
            <a:normAutofit fontScale="85000" lnSpcReduction="20000"/>
          </a:bodyPr>
          <a:lstStyle/>
          <a:p>
            <a:r>
              <a:rPr lang="en-US" dirty="0" smtClean="0"/>
              <a:t>Best Friends means different things to different people. Some insist that you can have only one best friend. Others assert that they have best friends for different aspects of their personalities. Whatever the precise definition, your best friend is the person who gets you. They understand who you are and what you are saying. The greatest distance cannot separate best friends. You will always feel a kinship with them, and be able to instantly continue the friendship even after not talking for many years. </a:t>
            </a:r>
            <a:endParaRPr lang="ru-RU" dirty="0" smtClean="0"/>
          </a:p>
          <a:p>
            <a:endParaRPr lang="ru-RU" dirty="0"/>
          </a:p>
        </p:txBody>
      </p:sp>
      <p:pic>
        <p:nvPicPr>
          <p:cNvPr id="4" name="Picture 19" descr="Рисунок11"/>
          <p:cNvPicPr>
            <a:picLocks noChangeAspect="1" noChangeArrowheads="1" noCrop="1"/>
          </p:cNvPicPr>
          <p:nvPr/>
        </p:nvPicPr>
        <p:blipFill>
          <a:blip r:embed="rId2" cstate="print"/>
          <a:srcRect/>
          <a:stretch>
            <a:fillRect/>
          </a:stretch>
        </p:blipFill>
        <p:spPr bwMode="auto">
          <a:xfrm>
            <a:off x="7596336" y="0"/>
            <a:ext cx="874408" cy="1412776"/>
          </a:xfrm>
          <a:prstGeom prst="rect">
            <a:avLst/>
          </a:prstGeom>
          <a:noFill/>
        </p:spPr>
      </p:pic>
      <p:pic>
        <p:nvPicPr>
          <p:cNvPr id="5" name="Picture 16" descr="Рисунок1"/>
          <p:cNvPicPr>
            <a:picLocks noChangeAspect="1" noChangeArrowheads="1" noCrop="1"/>
          </p:cNvPicPr>
          <p:nvPr/>
        </p:nvPicPr>
        <p:blipFill>
          <a:blip r:embed="rId3" cstate="print"/>
          <a:srcRect/>
          <a:stretch>
            <a:fillRect/>
          </a:stretch>
        </p:blipFill>
        <p:spPr bwMode="auto">
          <a:xfrm>
            <a:off x="7236296" y="5013176"/>
            <a:ext cx="1296144" cy="1450933"/>
          </a:xfrm>
          <a:prstGeom prst="rect">
            <a:avLst/>
          </a:prstGeom>
          <a:noFill/>
        </p:spPr>
      </p:pic>
      <p:pic>
        <p:nvPicPr>
          <p:cNvPr id="6" name="Picture 5" descr="razvboy"/>
          <p:cNvPicPr>
            <a:picLocks noChangeAspect="1" noChangeArrowheads="1" noCrop="1"/>
          </p:cNvPicPr>
          <p:nvPr/>
        </p:nvPicPr>
        <p:blipFill>
          <a:blip r:embed="rId4" cstate="print"/>
          <a:srcRect/>
          <a:stretch>
            <a:fillRect/>
          </a:stretch>
        </p:blipFill>
        <p:spPr bwMode="auto">
          <a:xfrm>
            <a:off x="5436096" y="0"/>
            <a:ext cx="742950" cy="1279525"/>
          </a:xfrm>
          <a:prstGeom prst="rect">
            <a:avLst/>
          </a:prstGeom>
          <a:noFill/>
        </p:spPr>
      </p:pic>
      <p:pic>
        <p:nvPicPr>
          <p:cNvPr id="7" name="Picture 28" descr="e0c959e71197b87ae98cf4559b29b1d2"/>
          <p:cNvPicPr>
            <a:picLocks noChangeAspect="1" noChangeArrowheads="1" noCrop="1"/>
          </p:cNvPicPr>
          <p:nvPr/>
        </p:nvPicPr>
        <p:blipFill>
          <a:blip r:embed="rId5" cstate="print"/>
          <a:srcRect/>
          <a:stretch>
            <a:fillRect/>
          </a:stretch>
        </p:blipFill>
        <p:spPr bwMode="auto">
          <a:xfrm>
            <a:off x="683568" y="5373216"/>
            <a:ext cx="896892" cy="1224136"/>
          </a:xfrm>
          <a:prstGeom prst="rect">
            <a:avLst/>
          </a:prstGeom>
          <a:noFill/>
        </p:spPr>
      </p:pic>
      <p:pic>
        <p:nvPicPr>
          <p:cNvPr id="8" name="Picture 33" descr="9ebddb1c0b977ae95b0dbaaf99b33418">
            <a:hlinkClick r:id="rId6"/>
          </p:cNvPr>
          <p:cNvPicPr>
            <a:picLocks noChangeAspect="1" noChangeArrowheads="1" noCrop="1"/>
          </p:cNvPicPr>
          <p:nvPr/>
        </p:nvPicPr>
        <p:blipFill>
          <a:blip r:embed="rId7" cstate="print"/>
          <a:srcRect/>
          <a:stretch>
            <a:fillRect/>
          </a:stretch>
        </p:blipFill>
        <p:spPr bwMode="auto">
          <a:xfrm>
            <a:off x="3275856" y="5517232"/>
            <a:ext cx="1785777" cy="1060152"/>
          </a:xfrm>
          <a:prstGeom prst="rect">
            <a:avLst/>
          </a:prstGeom>
          <a:noFill/>
        </p:spPr>
      </p:pic>
      <p:pic>
        <p:nvPicPr>
          <p:cNvPr id="9" name="Picture 17" descr="MANWALK"/>
          <p:cNvPicPr>
            <a:picLocks noChangeAspect="1" noChangeArrowheads="1" noCrop="1"/>
          </p:cNvPicPr>
          <p:nvPr/>
        </p:nvPicPr>
        <p:blipFill>
          <a:blip r:embed="rId8" cstate="print"/>
          <a:srcRect/>
          <a:stretch>
            <a:fillRect/>
          </a:stretch>
        </p:blipFill>
        <p:spPr bwMode="auto">
          <a:xfrm>
            <a:off x="251521" y="2348880"/>
            <a:ext cx="1039858" cy="1993776"/>
          </a:xfrm>
          <a:prstGeom prst="rect">
            <a:avLst/>
          </a:prstGeom>
          <a:noFill/>
        </p:spPr>
      </p:pic>
      <p:pic>
        <p:nvPicPr>
          <p:cNvPr id="10" name="Рисунок 4" descr="0a4f488923716b024ee68941527cf924.gif"/>
          <p:cNvPicPr>
            <a:picLocks noChangeAspect="1"/>
          </p:cNvPicPr>
          <p:nvPr/>
        </p:nvPicPr>
        <p:blipFill>
          <a:blip r:embed="rId9" cstate="print"/>
          <a:srcRect/>
          <a:stretch>
            <a:fillRect/>
          </a:stretch>
        </p:blipFill>
        <p:spPr bwMode="auto">
          <a:xfrm flipH="1">
            <a:off x="395536" y="260649"/>
            <a:ext cx="1142876" cy="1272384"/>
          </a:xfrm>
          <a:prstGeom prst="rect">
            <a:avLst/>
          </a:prstGeom>
          <a:noFill/>
          <a:ln w="9525">
            <a:noFill/>
            <a:miter lim="800000"/>
            <a:headEnd/>
            <a:tailEnd/>
          </a:ln>
        </p:spPr>
      </p:pic>
      <p:pic>
        <p:nvPicPr>
          <p:cNvPr id="11" name="Picture 10" descr="j0283630"/>
          <p:cNvPicPr>
            <a:picLocks noChangeAspect="1" noChangeArrowheads="1" noCrop="1"/>
          </p:cNvPicPr>
          <p:nvPr/>
        </p:nvPicPr>
        <p:blipFill>
          <a:blip r:embed="rId10" cstate="print"/>
          <a:srcRect/>
          <a:stretch>
            <a:fillRect/>
          </a:stretch>
        </p:blipFill>
        <p:spPr bwMode="auto">
          <a:xfrm>
            <a:off x="2843808" y="0"/>
            <a:ext cx="1244600" cy="13668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764704"/>
            <a:ext cx="1224136" cy="4572000"/>
          </a:xfrm>
        </p:spPr>
        <p:txBody>
          <a:bodyPr>
            <a:normAutofit fontScale="85000" lnSpcReduction="20000"/>
          </a:bodyPr>
          <a:lstStyle/>
          <a:p>
            <a:pPr>
              <a:buNone/>
            </a:pPr>
            <a:r>
              <a:rPr lang="en-US" sz="5800" dirty="0" smtClean="0"/>
              <a:t>F</a:t>
            </a:r>
          </a:p>
          <a:p>
            <a:pPr>
              <a:buNone/>
            </a:pPr>
            <a:r>
              <a:rPr lang="en-US" sz="5800" dirty="0" smtClean="0"/>
              <a:t>R</a:t>
            </a:r>
          </a:p>
          <a:p>
            <a:pPr>
              <a:buNone/>
            </a:pPr>
            <a:r>
              <a:rPr lang="en-US" sz="5800" dirty="0" smtClean="0"/>
              <a:t>I</a:t>
            </a:r>
          </a:p>
          <a:p>
            <a:pPr>
              <a:buNone/>
            </a:pPr>
            <a:r>
              <a:rPr lang="en-US" sz="5800" dirty="0" smtClean="0"/>
              <a:t>E</a:t>
            </a:r>
          </a:p>
          <a:p>
            <a:pPr>
              <a:buNone/>
            </a:pPr>
            <a:r>
              <a:rPr lang="en-US" sz="5800" dirty="0" smtClean="0"/>
              <a:t>N</a:t>
            </a:r>
          </a:p>
          <a:p>
            <a:pPr>
              <a:buNone/>
            </a:pPr>
            <a:r>
              <a:rPr lang="en-US" sz="5800" dirty="0" smtClean="0"/>
              <a:t>D</a:t>
            </a:r>
          </a:p>
          <a:p>
            <a:endParaRPr lang="ru-RU" dirty="0"/>
          </a:p>
        </p:txBody>
      </p:sp>
      <p:sp>
        <p:nvSpPr>
          <p:cNvPr id="4" name="Стрелка вправо 3"/>
          <p:cNvSpPr/>
          <p:nvPr/>
        </p:nvSpPr>
        <p:spPr>
          <a:xfrm>
            <a:off x="1979712" y="908720"/>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1979712" y="1628800"/>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1979712" y="3068960"/>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1979712" y="2348880"/>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1979712" y="4509120"/>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1979712" y="3861048"/>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275856" y="836712"/>
            <a:ext cx="2460930" cy="584775"/>
          </a:xfrm>
          <a:prstGeom prst="rect">
            <a:avLst/>
          </a:prstGeom>
          <a:noFill/>
        </p:spPr>
        <p:txBody>
          <a:bodyPr wrap="none" rtlCol="0">
            <a:spAutoFit/>
          </a:bodyPr>
          <a:lstStyle/>
          <a:p>
            <a:r>
              <a:rPr lang="en-US" sz="3200" dirty="0">
                <a:latin typeface="Arial" pitchFamily="34" charset="0"/>
                <a:cs typeface="Arial" pitchFamily="34" charset="0"/>
              </a:rPr>
              <a:t>Fight for you</a:t>
            </a:r>
            <a:endParaRPr lang="ru-RU" sz="3200" dirty="0">
              <a:latin typeface="Arial" pitchFamily="34" charset="0"/>
              <a:cs typeface="Arial" pitchFamily="34" charset="0"/>
            </a:endParaRPr>
          </a:p>
        </p:txBody>
      </p:sp>
      <p:sp>
        <p:nvSpPr>
          <p:cNvPr id="11" name="TextBox 10"/>
          <p:cNvSpPr txBox="1"/>
          <p:nvPr/>
        </p:nvSpPr>
        <p:spPr>
          <a:xfrm>
            <a:off x="3275856" y="1556792"/>
            <a:ext cx="2462534" cy="584775"/>
          </a:xfrm>
          <a:prstGeom prst="rect">
            <a:avLst/>
          </a:prstGeom>
          <a:noFill/>
        </p:spPr>
        <p:txBody>
          <a:bodyPr wrap="none" rtlCol="0">
            <a:spAutoFit/>
          </a:bodyPr>
          <a:lstStyle/>
          <a:p>
            <a:r>
              <a:rPr lang="en-US" sz="3200" dirty="0">
                <a:latin typeface="Arial" pitchFamily="34" charset="0"/>
                <a:cs typeface="Arial" pitchFamily="34" charset="0"/>
              </a:rPr>
              <a:t>Respect you</a:t>
            </a:r>
            <a:endParaRPr lang="ru-RU" sz="3200" dirty="0">
              <a:latin typeface="Arial" pitchFamily="34" charset="0"/>
              <a:cs typeface="Arial" pitchFamily="34" charset="0"/>
            </a:endParaRPr>
          </a:p>
        </p:txBody>
      </p:sp>
      <p:sp>
        <p:nvSpPr>
          <p:cNvPr id="12" name="Прямоугольник 11"/>
          <p:cNvSpPr/>
          <p:nvPr/>
        </p:nvSpPr>
        <p:spPr>
          <a:xfrm>
            <a:off x="3825642" y="3244334"/>
            <a:ext cx="248786" cy="369332"/>
          </a:xfrm>
          <a:prstGeom prst="rect">
            <a:avLst/>
          </a:prstGeom>
        </p:spPr>
        <p:txBody>
          <a:bodyPr wrap="none">
            <a:spAutoFit/>
          </a:bodyPr>
          <a:lstStyle/>
          <a:p>
            <a:r>
              <a:rPr lang="en-US" dirty="0" smtClean="0"/>
              <a:t> </a:t>
            </a:r>
            <a:endParaRPr lang="ru-RU" sz="3200" dirty="0"/>
          </a:p>
        </p:txBody>
      </p:sp>
      <p:sp>
        <p:nvSpPr>
          <p:cNvPr id="13" name="Прямоугольник 12"/>
          <p:cNvSpPr/>
          <p:nvPr/>
        </p:nvSpPr>
        <p:spPr>
          <a:xfrm>
            <a:off x="3275856" y="2276872"/>
            <a:ext cx="2279791" cy="584775"/>
          </a:xfrm>
          <a:prstGeom prst="rect">
            <a:avLst/>
          </a:prstGeom>
        </p:spPr>
        <p:txBody>
          <a:bodyPr wrap="none">
            <a:spAutoFit/>
          </a:bodyPr>
          <a:lstStyle/>
          <a:p>
            <a:r>
              <a:rPr lang="en-US" sz="3200" dirty="0">
                <a:solidFill>
                  <a:prstClr val="black"/>
                </a:solidFill>
                <a:latin typeface="Arial" pitchFamily="34" charset="0"/>
                <a:cs typeface="Arial" pitchFamily="34" charset="0"/>
              </a:rPr>
              <a:t>Include you</a:t>
            </a:r>
            <a:endParaRPr lang="ru-RU" dirty="0">
              <a:latin typeface="Arial" pitchFamily="34" charset="0"/>
              <a:cs typeface="Arial" pitchFamily="34" charset="0"/>
            </a:endParaRPr>
          </a:p>
        </p:txBody>
      </p:sp>
      <p:sp>
        <p:nvSpPr>
          <p:cNvPr id="14" name="Прямоугольник 13"/>
          <p:cNvSpPr/>
          <p:nvPr/>
        </p:nvSpPr>
        <p:spPr>
          <a:xfrm>
            <a:off x="3275856" y="2996952"/>
            <a:ext cx="2940228" cy="584775"/>
          </a:xfrm>
          <a:prstGeom prst="rect">
            <a:avLst/>
          </a:prstGeom>
        </p:spPr>
        <p:txBody>
          <a:bodyPr wrap="none">
            <a:spAutoFit/>
          </a:bodyPr>
          <a:lstStyle/>
          <a:p>
            <a:r>
              <a:rPr lang="en-US" sz="3200" dirty="0">
                <a:latin typeface="Arial" pitchFamily="34" charset="0"/>
                <a:cs typeface="Arial" pitchFamily="34" charset="0"/>
              </a:rPr>
              <a:t>Encourage you</a:t>
            </a:r>
            <a:endParaRPr lang="ru-RU" sz="3200" dirty="0">
              <a:latin typeface="Arial" pitchFamily="34" charset="0"/>
              <a:cs typeface="Arial" pitchFamily="34" charset="0"/>
            </a:endParaRPr>
          </a:p>
        </p:txBody>
      </p:sp>
      <p:sp>
        <p:nvSpPr>
          <p:cNvPr id="15" name="Прямоугольник 14"/>
          <p:cNvSpPr/>
          <p:nvPr/>
        </p:nvSpPr>
        <p:spPr>
          <a:xfrm>
            <a:off x="3347864" y="3717032"/>
            <a:ext cx="1938351" cy="584775"/>
          </a:xfrm>
          <a:prstGeom prst="rect">
            <a:avLst/>
          </a:prstGeom>
        </p:spPr>
        <p:txBody>
          <a:bodyPr wrap="none">
            <a:spAutoFit/>
          </a:bodyPr>
          <a:lstStyle/>
          <a:p>
            <a:r>
              <a:rPr lang="ru-RU" sz="3200" dirty="0" err="1">
                <a:latin typeface="Arial" pitchFamily="34" charset="0"/>
                <a:ea typeface="PMingLiU-ExtB" pitchFamily="18" charset="-120"/>
                <a:cs typeface="Arial" pitchFamily="34" charset="0"/>
              </a:rPr>
              <a:t>Need</a:t>
            </a:r>
            <a:r>
              <a:rPr lang="ru-RU" sz="3200" dirty="0">
                <a:latin typeface="Arial" pitchFamily="34" charset="0"/>
                <a:ea typeface="PMingLiU-ExtB" pitchFamily="18" charset="-120"/>
                <a:cs typeface="Arial" pitchFamily="34" charset="0"/>
              </a:rPr>
              <a:t> </a:t>
            </a:r>
            <a:r>
              <a:rPr lang="ru-RU" sz="3200" dirty="0" err="1">
                <a:latin typeface="Arial" pitchFamily="34" charset="0"/>
                <a:ea typeface="PMingLiU-ExtB" pitchFamily="18" charset="-120"/>
                <a:cs typeface="Arial" pitchFamily="34" charset="0"/>
              </a:rPr>
              <a:t>you</a:t>
            </a:r>
            <a:endParaRPr lang="ru-RU" sz="3200" dirty="0">
              <a:latin typeface="Arial" pitchFamily="34" charset="0"/>
              <a:ea typeface="PMingLiU-ExtB" pitchFamily="18" charset="-120"/>
              <a:cs typeface="Arial" pitchFamily="34" charset="0"/>
            </a:endParaRPr>
          </a:p>
        </p:txBody>
      </p:sp>
      <p:sp>
        <p:nvSpPr>
          <p:cNvPr id="16" name="Прямоугольник 15"/>
          <p:cNvSpPr/>
          <p:nvPr/>
        </p:nvSpPr>
        <p:spPr>
          <a:xfrm>
            <a:off x="3347864" y="4437112"/>
            <a:ext cx="2484976" cy="584775"/>
          </a:xfrm>
          <a:prstGeom prst="rect">
            <a:avLst/>
          </a:prstGeom>
        </p:spPr>
        <p:txBody>
          <a:bodyPr wrap="none">
            <a:spAutoFit/>
          </a:bodyPr>
          <a:lstStyle/>
          <a:p>
            <a:r>
              <a:rPr lang="ru-RU" sz="3200" dirty="0" err="1">
                <a:latin typeface="Arial" pitchFamily="34" charset="0"/>
                <a:cs typeface="Arial" pitchFamily="34" charset="0"/>
              </a:rPr>
              <a:t>Deserve</a:t>
            </a:r>
            <a:r>
              <a:rPr lang="ru-RU" sz="3200" dirty="0">
                <a:latin typeface="Arial" pitchFamily="34" charset="0"/>
                <a:cs typeface="Arial" pitchFamily="34" charset="0"/>
              </a:rPr>
              <a:t> </a:t>
            </a:r>
            <a:r>
              <a:rPr lang="ru-RU" sz="3200" dirty="0" err="1">
                <a:latin typeface="Arial" pitchFamily="34" charset="0"/>
                <a:cs typeface="Arial" pitchFamily="34" charset="0"/>
              </a:rPr>
              <a:t>you</a:t>
            </a:r>
            <a:endParaRPr lang="ru-RU" sz="3200" dirty="0">
              <a:latin typeface="Arial" pitchFamily="34" charset="0"/>
              <a:cs typeface="Arial" pitchFamily="34" charset="0"/>
            </a:endParaRPr>
          </a:p>
        </p:txBody>
      </p:sp>
      <p:pic>
        <p:nvPicPr>
          <p:cNvPr id="161794" name="Picture 2" descr="http://bygaga.com.ua/uploads/posts/1345104694_widescreen_shrek___friends_005146_.jpg"/>
          <p:cNvPicPr>
            <a:picLocks noChangeAspect="1" noChangeArrowheads="1"/>
          </p:cNvPicPr>
          <p:nvPr/>
        </p:nvPicPr>
        <p:blipFill>
          <a:blip r:embed="rId2" cstate="print"/>
          <a:srcRect/>
          <a:stretch>
            <a:fillRect/>
          </a:stretch>
        </p:blipFill>
        <p:spPr bwMode="auto">
          <a:xfrm rot="1223747">
            <a:off x="6017476" y="448776"/>
            <a:ext cx="2901574" cy="1812907"/>
          </a:xfrm>
          <a:prstGeom prst="rect">
            <a:avLst/>
          </a:prstGeom>
          <a:ln>
            <a:noFill/>
          </a:ln>
          <a:effectLst>
            <a:softEdge rad="112500"/>
          </a:effectLst>
        </p:spPr>
      </p:pic>
      <p:pic>
        <p:nvPicPr>
          <p:cNvPr id="161796" name="Picture 4" descr="http://blogos.kz/uploads/images/2/c/7/0/3/b9ef164188.jpg"/>
          <p:cNvPicPr>
            <a:picLocks noChangeAspect="1" noChangeArrowheads="1"/>
          </p:cNvPicPr>
          <p:nvPr/>
        </p:nvPicPr>
        <p:blipFill>
          <a:blip r:embed="rId3" cstate="print"/>
          <a:srcRect/>
          <a:stretch>
            <a:fillRect/>
          </a:stretch>
        </p:blipFill>
        <p:spPr bwMode="auto">
          <a:xfrm rot="21130377">
            <a:off x="6302609" y="2524260"/>
            <a:ext cx="2715173" cy="2039397"/>
          </a:xfrm>
          <a:prstGeom prst="rect">
            <a:avLst/>
          </a:prstGeom>
          <a:ln>
            <a:noFill/>
          </a:ln>
          <a:effectLst>
            <a:softEdge rad="112500"/>
          </a:effectLst>
        </p:spPr>
      </p:pic>
      <p:pic>
        <p:nvPicPr>
          <p:cNvPr id="161798" name="Picture 6" descr="http://mirvam.org/wp-content/uploads/2012/05/friends.jpg"/>
          <p:cNvPicPr>
            <a:picLocks noChangeAspect="1" noChangeArrowheads="1"/>
          </p:cNvPicPr>
          <p:nvPr/>
        </p:nvPicPr>
        <p:blipFill>
          <a:blip r:embed="rId4" cstate="print"/>
          <a:srcRect/>
          <a:stretch>
            <a:fillRect/>
          </a:stretch>
        </p:blipFill>
        <p:spPr bwMode="auto">
          <a:xfrm rot="652683">
            <a:off x="6152631" y="4663366"/>
            <a:ext cx="2569010" cy="179830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20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3" grpId="0" build="allAtOnce"/>
      <p:bldP spid="14" grpId="0" build="allAtOnce"/>
      <p:bldP spid="15" grpId="0" build="allAtOnce"/>
      <p:bldP spid="1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772400" cy="1143000"/>
          </a:xfrm>
        </p:spPr>
        <p:txBody>
          <a:bodyPr/>
          <a:lstStyle/>
          <a:p>
            <a:r>
              <a:rPr lang="en-US" dirty="0" smtClean="0"/>
              <a:t>Aphorisms about friendship</a:t>
            </a:r>
            <a:endParaRPr lang="ru-RU" dirty="0"/>
          </a:p>
        </p:txBody>
      </p:sp>
      <p:sp>
        <p:nvSpPr>
          <p:cNvPr id="3" name="Содержимое 2"/>
          <p:cNvSpPr>
            <a:spLocks noGrp="1"/>
          </p:cNvSpPr>
          <p:nvPr>
            <p:ph idx="1"/>
          </p:nvPr>
        </p:nvSpPr>
        <p:spPr>
          <a:xfrm rot="205801">
            <a:off x="946954" y="1572256"/>
            <a:ext cx="7772400" cy="1138347"/>
          </a:xfrm>
          <a:solidFill>
            <a:schemeClr val="accent5">
              <a:lumMod val="60000"/>
              <a:lumOff val="40000"/>
            </a:schemeClr>
          </a:solidFill>
        </p:spPr>
        <p:txBody>
          <a:bodyPr>
            <a:normAutofit fontScale="77500" lnSpcReduction="20000"/>
          </a:bodyPr>
          <a:lstStyle/>
          <a:p>
            <a:pPr>
              <a:buNone/>
            </a:pPr>
            <a:r>
              <a:rPr lang="en-US" b="1" dirty="0" smtClean="0"/>
              <a:t>Talking with a friend is nothing else but thinking aloud.</a:t>
            </a:r>
            <a:endParaRPr lang="ru-RU" dirty="0" smtClean="0"/>
          </a:p>
          <a:p>
            <a:pPr algn="r">
              <a:buNone/>
            </a:pPr>
            <a:r>
              <a:rPr lang="ru-RU" dirty="0" err="1" smtClean="0"/>
              <a:t>Joseph</a:t>
            </a:r>
            <a:r>
              <a:rPr lang="ru-RU" dirty="0" smtClean="0"/>
              <a:t> </a:t>
            </a:r>
            <a:r>
              <a:rPr lang="ru-RU" dirty="0" err="1" smtClean="0"/>
              <a:t>Addison</a:t>
            </a:r>
            <a:r>
              <a:rPr lang="ru-RU" dirty="0" smtClean="0"/>
              <a:t> </a:t>
            </a:r>
          </a:p>
          <a:p>
            <a:endParaRPr lang="ru-RU" dirty="0"/>
          </a:p>
        </p:txBody>
      </p:sp>
      <p:sp>
        <p:nvSpPr>
          <p:cNvPr id="4" name="Содержимое 2"/>
          <p:cNvSpPr txBox="1">
            <a:spLocks/>
          </p:cNvSpPr>
          <p:nvPr/>
        </p:nvSpPr>
        <p:spPr>
          <a:xfrm>
            <a:off x="539552" y="2852936"/>
            <a:ext cx="7772400" cy="936104"/>
          </a:xfrm>
          <a:prstGeom prst="rect">
            <a:avLst/>
          </a:prstGeom>
          <a:solidFill>
            <a:schemeClr val="accent5">
              <a:lumMod val="60000"/>
              <a:lumOff val="40000"/>
            </a:schemeClr>
          </a:solidFill>
        </p:spPr>
        <p:txBody>
          <a:bodyPr vert="horz">
            <a:normAutofit/>
          </a:bodyPr>
          <a:lstStyle/>
          <a:p>
            <a:r>
              <a:rPr lang="en-US" sz="2400" b="1" dirty="0"/>
              <a:t>Friendship is like money, easier made than kept.</a:t>
            </a:r>
            <a:endParaRPr lang="ru-RU" sz="2400" dirty="0"/>
          </a:p>
          <a:p>
            <a:pPr algn="r"/>
            <a:r>
              <a:rPr lang="ru-RU" sz="2400" dirty="0" err="1"/>
              <a:t>Samuel</a:t>
            </a:r>
            <a:r>
              <a:rPr lang="ru-RU" sz="2400" dirty="0"/>
              <a:t> </a:t>
            </a:r>
            <a:r>
              <a:rPr lang="ru-RU" sz="2400" dirty="0" err="1" smtClean="0"/>
              <a:t>Butler</a:t>
            </a:r>
            <a:endParaRPr lang="ru-RU" sz="2400" dirty="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Содержимое 2"/>
          <p:cNvSpPr txBox="1">
            <a:spLocks/>
          </p:cNvSpPr>
          <p:nvPr/>
        </p:nvSpPr>
        <p:spPr>
          <a:xfrm rot="403286">
            <a:off x="1311865" y="3950782"/>
            <a:ext cx="7772400" cy="1477144"/>
          </a:xfrm>
          <a:prstGeom prst="rect">
            <a:avLst/>
          </a:prstGeom>
          <a:solidFill>
            <a:schemeClr val="accent5">
              <a:lumMod val="60000"/>
              <a:lumOff val="40000"/>
            </a:schemeClr>
          </a:solidFill>
        </p:spPr>
        <p:txBody>
          <a:bodyPr vert="horz">
            <a:normAutofit fontScale="92500" lnSpcReduction="20000"/>
          </a:bodyPr>
          <a:lstStyle/>
          <a:p>
            <a:r>
              <a:rPr lang="en-US" sz="2800" b="1" dirty="0"/>
              <a:t>I don`t need a friend who changes when I change and who nods when I nod; my shadow does that much better.</a:t>
            </a:r>
            <a:endParaRPr lang="ru-RU" sz="2800" dirty="0"/>
          </a:p>
          <a:p>
            <a:pPr algn="r"/>
            <a:r>
              <a:rPr lang="ru-RU" sz="2800" dirty="0" err="1" smtClean="0"/>
              <a:t>Plutarch</a:t>
            </a:r>
            <a:endParaRPr lang="ru-RU" sz="2800" dirty="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Содержимое 2"/>
          <p:cNvSpPr txBox="1">
            <a:spLocks/>
          </p:cNvSpPr>
          <p:nvPr/>
        </p:nvSpPr>
        <p:spPr>
          <a:xfrm rot="21188544">
            <a:off x="510401" y="5322454"/>
            <a:ext cx="6394255" cy="1100980"/>
          </a:xfrm>
          <a:prstGeom prst="rect">
            <a:avLst/>
          </a:prstGeom>
          <a:solidFill>
            <a:schemeClr val="accent5">
              <a:lumMod val="60000"/>
              <a:lumOff val="40000"/>
            </a:schemeClr>
          </a:solidFill>
        </p:spPr>
        <p:txBody>
          <a:bodyPr vert="horz">
            <a:normAutofit fontScale="70000" lnSpcReduction="20000"/>
          </a:bodyPr>
          <a:lstStyle/>
          <a:p>
            <a:r>
              <a:rPr lang="en-US" sz="2800" b="1" dirty="0"/>
              <a:t>Friendship is born at that moment when one person says to another: ‘What! </a:t>
            </a:r>
            <a:r>
              <a:rPr lang="ru-RU" sz="2800" b="1" dirty="0" err="1"/>
              <a:t>You</a:t>
            </a:r>
            <a:r>
              <a:rPr lang="ru-RU" sz="2800" b="1" dirty="0"/>
              <a:t> </a:t>
            </a:r>
            <a:r>
              <a:rPr lang="ru-RU" sz="2800" b="1" dirty="0" err="1"/>
              <a:t>too</a:t>
            </a:r>
            <a:r>
              <a:rPr lang="ru-RU" sz="2800" b="1" dirty="0"/>
              <a:t>? I </a:t>
            </a:r>
            <a:r>
              <a:rPr lang="ru-RU" sz="2800" b="1" dirty="0" err="1"/>
              <a:t>thought</a:t>
            </a:r>
            <a:r>
              <a:rPr lang="ru-RU" sz="2800" b="1" dirty="0"/>
              <a:t> I </a:t>
            </a:r>
            <a:r>
              <a:rPr lang="ru-RU" sz="2800" b="1" dirty="0" err="1"/>
              <a:t>was</a:t>
            </a:r>
            <a:r>
              <a:rPr lang="ru-RU" sz="2800" b="1" dirty="0"/>
              <a:t> </a:t>
            </a:r>
            <a:r>
              <a:rPr lang="ru-RU" sz="2800" b="1" dirty="0" err="1"/>
              <a:t>the</a:t>
            </a:r>
            <a:r>
              <a:rPr lang="ru-RU" sz="2800" b="1" dirty="0"/>
              <a:t> </a:t>
            </a:r>
            <a:r>
              <a:rPr lang="ru-RU" sz="2800" b="1" dirty="0" err="1"/>
              <a:t>only</a:t>
            </a:r>
            <a:r>
              <a:rPr lang="ru-RU" sz="2800" b="1" dirty="0"/>
              <a:t> </a:t>
            </a:r>
            <a:r>
              <a:rPr lang="ru-RU" sz="2800" b="1" dirty="0" err="1"/>
              <a:t>one</a:t>
            </a:r>
            <a:r>
              <a:rPr lang="ru-RU" sz="2800" b="1" dirty="0"/>
              <a:t>.’</a:t>
            </a:r>
          </a:p>
          <a:p>
            <a:r>
              <a:rPr lang="ru-RU" sz="2800" b="1" i="1" dirty="0"/>
              <a:t>C.S. </a:t>
            </a:r>
            <a:r>
              <a:rPr lang="ru-RU" sz="2800" b="1" i="1" dirty="0" err="1"/>
              <a:t>Lewis</a:t>
            </a:r>
            <a:endParaRPr lang="ru-RU" sz="2800" b="1" dirty="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fade">
                                      <p:cBhvr>
                                        <p:cTn id="18" dur="2000"/>
                                        <p:tgtEl>
                                          <p:spTgt spid="4">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2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fade">
                                      <p:cBhvr>
                                        <p:cTn id="29" dur="2000"/>
                                        <p:tgtEl>
                                          <p:spTgt spid="5">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20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Effect transition="in" filter="fade">
                                      <p:cBhvr>
                                        <p:cTn id="40" dur="2000"/>
                                        <p:tgtEl>
                                          <p:spTgt spid="6">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2000"/>
                                        <p:tgtEl>
                                          <p:spTgt spid="6">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6792"/>
            <a:ext cx="8686800" cy="838200"/>
          </a:xfrm>
        </p:spPr>
        <p:txBody>
          <a:bodyPr>
            <a:normAutofit fontScale="90000"/>
          </a:bodyPr>
          <a:lstStyle/>
          <a:p>
            <a:r>
              <a:rPr lang="en-US" sz="4900" b="1" dirty="0" smtClean="0"/>
              <a:t>How to Be a Great Best Friend?</a:t>
            </a:r>
            <a:r>
              <a:rPr lang="en-US" b="1" dirty="0" smtClean="0"/>
              <a:t/>
            </a:r>
            <a:br>
              <a:rPr lang="en-US" b="1" dirty="0" smtClean="0"/>
            </a:br>
            <a:endParaRPr lang="ru-RU" dirty="0"/>
          </a:p>
        </p:txBody>
      </p:sp>
      <p:pic>
        <p:nvPicPr>
          <p:cNvPr id="162818" name="Picture 2" descr="http://webdiana.ru/uploads/posts/2011-06/1307197381_question-1.jpg"/>
          <p:cNvPicPr>
            <a:picLocks noChangeAspect="1" noChangeArrowheads="1"/>
          </p:cNvPicPr>
          <p:nvPr/>
        </p:nvPicPr>
        <p:blipFill>
          <a:blip r:embed="rId2" cstate="print"/>
          <a:srcRect/>
          <a:stretch>
            <a:fillRect/>
          </a:stretch>
        </p:blipFill>
        <p:spPr bwMode="auto">
          <a:xfrm>
            <a:off x="5220072" y="3501008"/>
            <a:ext cx="3312368" cy="3078555"/>
          </a:xfrm>
          <a:prstGeom prst="rect">
            <a:avLst/>
          </a:prstGeom>
          <a:ln>
            <a:noFill/>
          </a:ln>
          <a:effectLst>
            <a:softEdge rad="112500"/>
          </a:effectLst>
        </p:spPr>
      </p:pic>
      <p:pic>
        <p:nvPicPr>
          <p:cNvPr id="162820" name="Picture 4" descr="http://cs10221.vk.me/u160067821/-14/x_7bd5a173.jpg"/>
          <p:cNvPicPr>
            <a:picLocks noChangeAspect="1" noChangeArrowheads="1"/>
          </p:cNvPicPr>
          <p:nvPr/>
        </p:nvPicPr>
        <p:blipFill>
          <a:blip r:embed="rId3" cstate="print"/>
          <a:srcRect/>
          <a:stretch>
            <a:fillRect/>
          </a:stretch>
        </p:blipFill>
        <p:spPr bwMode="auto">
          <a:xfrm>
            <a:off x="395536" y="2420888"/>
            <a:ext cx="3960440" cy="31699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There are 5 ways:</a:t>
            </a:r>
            <a:endParaRPr lang="ru-RU" dirty="0"/>
          </a:p>
        </p:txBody>
      </p:sp>
      <p:sp>
        <p:nvSpPr>
          <p:cNvPr id="3" name="Содержимое 2"/>
          <p:cNvSpPr>
            <a:spLocks noGrp="1"/>
          </p:cNvSpPr>
          <p:nvPr>
            <p:ph idx="1"/>
          </p:nvPr>
        </p:nvSpPr>
        <p:spPr/>
        <p:txBody>
          <a:bodyPr>
            <a:normAutofit/>
          </a:bodyPr>
          <a:lstStyle/>
          <a:p>
            <a:r>
              <a:rPr lang="en-US" b="1" dirty="0" smtClean="0"/>
              <a:t>Respecting Yourself</a:t>
            </a:r>
            <a:endParaRPr lang="en-US" dirty="0" smtClean="0"/>
          </a:p>
          <a:p>
            <a:r>
              <a:rPr lang="en-US" b="1" dirty="0" smtClean="0"/>
              <a:t>Building Trusting and Loyalty</a:t>
            </a:r>
            <a:endParaRPr lang="en-US" dirty="0" smtClean="0"/>
          </a:p>
          <a:p>
            <a:r>
              <a:rPr lang="en-US" b="1" dirty="0" smtClean="0"/>
              <a:t>Spending Time Together</a:t>
            </a:r>
          </a:p>
          <a:p>
            <a:r>
              <a:rPr lang="en-US" b="1" dirty="0" smtClean="0"/>
              <a:t>Caring For Each Other</a:t>
            </a:r>
          </a:p>
          <a:p>
            <a:r>
              <a:rPr lang="en-US" b="1" dirty="0" smtClean="0"/>
              <a:t>Being Realistic with Each Other</a:t>
            </a:r>
          </a:p>
          <a:p>
            <a:endParaRPr lang="en-US" b="1" dirty="0" smtClean="0"/>
          </a:p>
        </p:txBody>
      </p:sp>
      <p:pic>
        <p:nvPicPr>
          <p:cNvPr id="4" name="Picture 28" descr="5"/>
          <p:cNvPicPr>
            <a:picLocks noChangeAspect="1" noChangeArrowheads="1" noCrop="1"/>
          </p:cNvPicPr>
          <p:nvPr/>
        </p:nvPicPr>
        <p:blipFill>
          <a:blip r:embed="rId2" cstate="print"/>
          <a:srcRect/>
          <a:stretch>
            <a:fillRect/>
          </a:stretch>
        </p:blipFill>
        <p:spPr bwMode="auto">
          <a:xfrm>
            <a:off x="7740352" y="1688807"/>
            <a:ext cx="864096" cy="1584176"/>
          </a:xfrm>
          <a:prstGeom prst="rect">
            <a:avLst/>
          </a:prstGeom>
          <a:noFill/>
        </p:spPr>
      </p:pic>
      <p:pic>
        <p:nvPicPr>
          <p:cNvPr id="5" name="Picture 2" descr="21"/>
          <p:cNvPicPr>
            <a:picLocks noChangeAspect="1" noChangeArrowheads="1" noCrop="1"/>
          </p:cNvPicPr>
          <p:nvPr/>
        </p:nvPicPr>
        <p:blipFill>
          <a:blip r:embed="rId3" cstate="print"/>
          <a:srcRect/>
          <a:stretch>
            <a:fillRect/>
          </a:stretch>
        </p:blipFill>
        <p:spPr bwMode="auto">
          <a:xfrm>
            <a:off x="1331640" y="4797152"/>
            <a:ext cx="6647351" cy="185139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4653136"/>
            <a:ext cx="8763000" cy="1150944"/>
          </a:xfrm>
        </p:spPr>
        <p:txBody>
          <a:bodyPr>
            <a:noAutofit/>
          </a:bodyPr>
          <a:lstStyle/>
          <a:p>
            <a:r>
              <a:rPr lang="en-US" sz="4800" dirty="0" smtClean="0"/>
              <a:t>And now I want to tell you about my best friend</a:t>
            </a:r>
            <a:endParaRPr lang="ru-RU" sz="4800" dirty="0"/>
          </a:p>
        </p:txBody>
      </p:sp>
      <p:sp>
        <p:nvSpPr>
          <p:cNvPr id="4" name="Текст 3"/>
          <p:cNvSpPr>
            <a:spLocks noGrp="1"/>
          </p:cNvSpPr>
          <p:nvPr>
            <p:ph type="body" sz="half" idx="2"/>
          </p:nvPr>
        </p:nvSpPr>
        <p:spPr>
          <a:xfrm rot="739834">
            <a:off x="497758" y="875585"/>
            <a:ext cx="4493382" cy="768350"/>
          </a:xfrm>
        </p:spPr>
        <p:txBody>
          <a:bodyPr>
            <a:noAutofit/>
          </a:bodyPr>
          <a:lstStyle/>
          <a:p>
            <a:r>
              <a:rPr lang="en-US" sz="7200" dirty="0" smtClean="0">
                <a:solidFill>
                  <a:srgbClr val="00B0F0"/>
                </a:solidFill>
              </a:rPr>
              <a:t>Sasha</a:t>
            </a:r>
          </a:p>
          <a:p>
            <a:r>
              <a:rPr lang="en-US" sz="7200" dirty="0" err="1" smtClean="0">
                <a:solidFill>
                  <a:srgbClr val="00B0F0"/>
                </a:solidFill>
              </a:rPr>
              <a:t>Shishlova</a:t>
            </a:r>
            <a:r>
              <a:rPr lang="en-US" sz="5400" dirty="0" smtClean="0"/>
              <a:t> </a:t>
            </a:r>
            <a:endParaRPr lang="ru-RU" sz="5400" dirty="0"/>
          </a:p>
        </p:txBody>
      </p:sp>
      <p:pic>
        <p:nvPicPr>
          <p:cNvPr id="6" name="Picture 11" descr="462ec7f84647d0ca4d1a898e6840bb51">
            <a:hlinkClick r:id="rId2"/>
          </p:cNvPr>
          <p:cNvPicPr>
            <a:picLocks noChangeAspect="1" noChangeArrowheads="1"/>
          </p:cNvPicPr>
          <p:nvPr/>
        </p:nvPicPr>
        <p:blipFill>
          <a:blip r:embed="rId3" cstate="print"/>
          <a:srcRect/>
          <a:stretch>
            <a:fillRect/>
          </a:stretch>
        </p:blipFill>
        <p:spPr bwMode="auto">
          <a:xfrm>
            <a:off x="5580112" y="0"/>
            <a:ext cx="1872208" cy="411886"/>
          </a:xfrm>
          <a:prstGeom prst="rect">
            <a:avLst/>
          </a:prstGeom>
          <a:noFill/>
          <a:ln w="9525">
            <a:noFill/>
            <a:miter lim="800000"/>
            <a:headEnd/>
            <a:tailEnd/>
          </a:ln>
        </p:spPr>
      </p:pic>
      <p:pic>
        <p:nvPicPr>
          <p:cNvPr id="1026" name="Picture 2" descr="F:\Документы\tCPE1jAF6QQ.jpg"/>
          <p:cNvPicPr>
            <a:picLocks noChangeAspect="1" noChangeArrowheads="1"/>
          </p:cNvPicPr>
          <p:nvPr/>
        </p:nvPicPr>
        <p:blipFill>
          <a:blip r:embed="rId4" cstate="print"/>
          <a:srcRect/>
          <a:stretch>
            <a:fillRect/>
          </a:stretch>
        </p:blipFill>
        <p:spPr bwMode="auto">
          <a:xfrm>
            <a:off x="5004048" y="476672"/>
            <a:ext cx="2970330" cy="3960439"/>
          </a:xfrm>
          <a:prstGeom prst="round2DiagRect">
            <a:avLst>
              <a:gd name="adj1" fmla="val 16667"/>
              <a:gd name="adj2" fmla="val 7068"/>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We’ve known each other for 1</a:t>
            </a:r>
            <a:r>
              <a:rPr lang="ru-RU" dirty="0" smtClean="0"/>
              <a:t>3</a:t>
            </a:r>
            <a:r>
              <a:rPr lang="en-US" dirty="0" smtClean="0"/>
              <a:t> years</a:t>
            </a:r>
            <a:endParaRPr lang="ru-RU" dirty="0"/>
          </a:p>
        </p:txBody>
      </p:sp>
      <p:pic>
        <p:nvPicPr>
          <p:cNvPr id="1026" name="Picture 2" descr="C:\Users\USER\Desktop\Фото\зима весна 13\DSC02689.JPG"/>
          <p:cNvPicPr>
            <a:picLocks noChangeAspect="1" noChangeArrowheads="1"/>
          </p:cNvPicPr>
          <p:nvPr/>
        </p:nvPicPr>
        <p:blipFill>
          <a:blip r:embed="rId3" cstate="print"/>
          <a:srcRect/>
          <a:stretch>
            <a:fillRect/>
          </a:stretch>
        </p:blipFill>
        <p:spPr bwMode="auto">
          <a:xfrm rot="727523">
            <a:off x="5147784" y="1361156"/>
            <a:ext cx="3190783" cy="2393087"/>
          </a:xfrm>
          <a:prstGeom prst="rect">
            <a:avLst/>
          </a:prstGeom>
          <a:ln>
            <a:noFill/>
          </a:ln>
          <a:effectLst>
            <a:softEdge rad="112500"/>
          </a:effectLst>
        </p:spPr>
      </p:pic>
      <p:pic>
        <p:nvPicPr>
          <p:cNvPr id="1028" name="Picture 4"/>
          <p:cNvPicPr>
            <a:picLocks noChangeAspect="1" noChangeArrowheads="1"/>
          </p:cNvPicPr>
          <p:nvPr/>
        </p:nvPicPr>
        <p:blipFill>
          <a:blip r:embed="rId4" cstate="print"/>
          <a:srcRect/>
          <a:stretch>
            <a:fillRect/>
          </a:stretch>
        </p:blipFill>
        <p:spPr bwMode="auto">
          <a:xfrm rot="21174392">
            <a:off x="203546" y="1557984"/>
            <a:ext cx="3218677" cy="2414008"/>
          </a:xfrm>
          <a:prstGeom prst="rect">
            <a:avLst/>
          </a:prstGeom>
          <a:ln>
            <a:noFill/>
          </a:ln>
          <a:effectLst>
            <a:softEdge rad="112500"/>
          </a:effectLst>
        </p:spPr>
      </p:pic>
      <p:pic>
        <p:nvPicPr>
          <p:cNvPr id="1029" name="Picture 5"/>
          <p:cNvPicPr>
            <a:picLocks noChangeAspect="1" noChangeArrowheads="1"/>
          </p:cNvPicPr>
          <p:nvPr/>
        </p:nvPicPr>
        <p:blipFill>
          <a:blip r:embed="rId5" cstate="print"/>
          <a:srcRect/>
          <a:stretch>
            <a:fillRect/>
          </a:stretch>
        </p:blipFill>
        <p:spPr bwMode="auto">
          <a:xfrm rot="20705810">
            <a:off x="1598570" y="3801726"/>
            <a:ext cx="2160240" cy="2918280"/>
          </a:xfrm>
          <a:prstGeom prst="rect">
            <a:avLst/>
          </a:prstGeom>
          <a:ln>
            <a:noFill/>
          </a:ln>
          <a:effectLst>
            <a:softEdge rad="112500"/>
          </a:effectLst>
        </p:spPr>
      </p:pic>
      <p:pic>
        <p:nvPicPr>
          <p:cNvPr id="1030" name="Picture 6" descr="C:\Users\USER\Desktop\Фото\зима весна 13\DSC02697.JPG"/>
          <p:cNvPicPr>
            <a:picLocks noChangeAspect="1" noChangeArrowheads="1"/>
          </p:cNvPicPr>
          <p:nvPr/>
        </p:nvPicPr>
        <p:blipFill>
          <a:blip r:embed="rId6" cstate="print"/>
          <a:srcRect/>
          <a:stretch>
            <a:fillRect/>
          </a:stretch>
        </p:blipFill>
        <p:spPr bwMode="auto">
          <a:xfrm rot="398299">
            <a:off x="4569114" y="3840097"/>
            <a:ext cx="3528392" cy="2646294"/>
          </a:xfrm>
          <a:prstGeom prst="rect">
            <a:avLst/>
          </a:prstGeom>
          <a:ln>
            <a:noFill/>
          </a:ln>
          <a:effectLst>
            <a:softEdge rad="112500"/>
          </a:effectLst>
        </p:spPr>
      </p:pic>
      <p:pic>
        <p:nvPicPr>
          <p:cNvPr id="10" name="Рисунок 9" descr="38cc4fc67e6316fa7179091ff498b111.gif"/>
          <p:cNvPicPr>
            <a:picLocks noChangeAspect="1"/>
          </p:cNvPicPr>
          <p:nvPr/>
        </p:nvPicPr>
        <p:blipFill>
          <a:blip r:embed="rId7" cstate="print"/>
          <a:srcRect/>
          <a:stretch>
            <a:fillRect/>
          </a:stretch>
        </p:blipFill>
        <p:spPr bwMode="auto">
          <a:xfrm flipH="1">
            <a:off x="3491880" y="2348880"/>
            <a:ext cx="1343025" cy="1366838"/>
          </a:xfrm>
          <a:prstGeom prst="rect">
            <a:avLst/>
          </a:prstGeom>
          <a:noFill/>
          <a:ln w="9525">
            <a:noFill/>
            <a:miter lim="800000"/>
            <a:headEnd/>
            <a:tailEnd/>
          </a:ln>
        </p:spPr>
      </p:pic>
      <p:pic>
        <p:nvPicPr>
          <p:cNvPr id="11" name="Рисунок 15" descr="38cc4fc67e6316fa7179091ff498b111.gif"/>
          <p:cNvPicPr>
            <a:picLocks noChangeAspect="1"/>
          </p:cNvPicPr>
          <p:nvPr/>
        </p:nvPicPr>
        <p:blipFill>
          <a:blip r:embed="rId7" cstate="print"/>
          <a:srcRect/>
          <a:stretch>
            <a:fillRect/>
          </a:stretch>
        </p:blipFill>
        <p:spPr bwMode="auto">
          <a:xfrm>
            <a:off x="251520" y="5013176"/>
            <a:ext cx="1195388"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327</TotalTime>
  <Words>462</Words>
  <Application>Microsoft Office PowerPoint</Application>
  <PresentationFormat>Экран (4:3)</PresentationFormat>
  <Paragraphs>60</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The friend is the man who knows all about you, and still likes you. Elbert Hubbard  </vt:lpstr>
      <vt:lpstr>Active Vocabulary</vt:lpstr>
      <vt:lpstr>Слайд 3</vt:lpstr>
      <vt:lpstr>Слайд 4</vt:lpstr>
      <vt:lpstr>Aphorisms about friendship</vt:lpstr>
      <vt:lpstr>How to Be a Great Best Friend? </vt:lpstr>
      <vt:lpstr>There are 5 ways:</vt:lpstr>
      <vt:lpstr>And now I want to tell you about my best friend</vt:lpstr>
      <vt:lpstr>We’ve known each other for 13 years</vt:lpstr>
      <vt:lpstr>Слайд 10</vt:lpstr>
      <vt:lpstr>She likes</vt:lpstr>
      <vt:lpstr>Слайд 12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42</cp:revision>
  <dcterms:created xsi:type="dcterms:W3CDTF">2013-05-01T16:03:19Z</dcterms:created>
  <dcterms:modified xsi:type="dcterms:W3CDTF">2013-05-22T17:50:15Z</dcterms:modified>
</cp:coreProperties>
</file>