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56" r:id="rId3"/>
    <p:sldId id="293" r:id="rId4"/>
    <p:sldId id="294" r:id="rId5"/>
    <p:sldId id="257" r:id="rId6"/>
    <p:sldId id="262" r:id="rId7"/>
    <p:sldId id="298" r:id="rId8"/>
    <p:sldId id="297" r:id="rId9"/>
    <p:sldId id="296" r:id="rId10"/>
    <p:sldId id="307" r:id="rId11"/>
    <p:sldId id="265" r:id="rId12"/>
    <p:sldId id="267" r:id="rId13"/>
    <p:sldId id="300" r:id="rId14"/>
    <p:sldId id="301" r:id="rId15"/>
    <p:sldId id="302" r:id="rId16"/>
    <p:sldId id="305" r:id="rId17"/>
    <p:sldId id="272" r:id="rId18"/>
    <p:sldId id="295" r:id="rId19"/>
    <p:sldId id="303" r:id="rId20"/>
    <p:sldId id="273" r:id="rId21"/>
    <p:sldId id="306" r:id="rId22"/>
    <p:sldId id="274" r:id="rId23"/>
    <p:sldId id="275" r:id="rId24"/>
    <p:sldId id="276" r:id="rId25"/>
    <p:sldId id="277" r:id="rId26"/>
    <p:sldId id="278" r:id="rId27"/>
    <p:sldId id="292" r:id="rId28"/>
    <p:sldId id="289"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2606" autoAdjust="0"/>
    <p:restoredTop sz="60723" autoAdjust="0"/>
  </p:normalViewPr>
  <p:slideViewPr>
    <p:cSldViewPr>
      <p:cViewPr varScale="1">
        <p:scale>
          <a:sx n="98" d="100"/>
          <a:sy n="98" d="100"/>
        </p:scale>
        <p:origin x="-90" y="-3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21.05.2013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21.05.2013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21.05.2013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21.05.2013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36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21.05.2013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Phonetic drills</a:t>
            </a:r>
            <a:endParaRPr lang="ru-RU" dirty="0"/>
          </a:p>
        </p:txBody>
      </p:sp>
      <p:sp>
        <p:nvSpPr>
          <p:cNvPr id="1025" name="Rectangle 1"/>
          <p:cNvSpPr>
            <a:spLocks noChangeArrowheads="1"/>
          </p:cNvSpPr>
          <p:nvPr/>
        </p:nvSpPr>
        <p:spPr bwMode="auto">
          <a:xfrm>
            <a:off x="0" y="1714488"/>
            <a:ext cx="885828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pitchFamily="34" charset="0"/>
                <a:ea typeface="Times New Roman" pitchFamily="18" charset="0"/>
              </a:rPr>
              <a:t>Rub your eyes and look around,</a:t>
            </a:r>
            <a:endParaRPr kumimoji="0" lang="ru-RU" sz="2400" b="0" i="0" u="none" strike="noStrike" cap="none" normalizeH="0" baseline="0" dirty="0" smtClean="0">
              <a:ln>
                <a:noFill/>
              </a:ln>
              <a:solidFill>
                <a:srgbClr val="FF000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pitchFamily="34" charset="0"/>
                <a:ea typeface="Times New Roman" pitchFamily="18" charset="0"/>
              </a:rPr>
              <a:t>Litter lying on the ground,</a:t>
            </a:r>
            <a:endParaRPr kumimoji="0" lang="ru-RU" sz="2400" b="0" i="0" u="none" strike="noStrike" cap="none" normalizeH="0" baseline="0" dirty="0" smtClean="0">
              <a:ln>
                <a:noFill/>
              </a:ln>
              <a:solidFill>
                <a:srgbClr val="FF000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pitchFamily="34" charset="0"/>
                <a:ea typeface="Times New Roman" pitchFamily="18" charset="0"/>
              </a:rPr>
              <a:t>Bottles, cans and polythene-</a:t>
            </a:r>
            <a:endParaRPr kumimoji="0" lang="ru-RU" sz="2400" b="0" i="0" u="none" strike="noStrike" cap="none" normalizeH="0" baseline="0" dirty="0" smtClean="0">
              <a:ln>
                <a:noFill/>
              </a:ln>
              <a:solidFill>
                <a:srgbClr val="FF000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pitchFamily="34" charset="0"/>
                <a:ea typeface="Times New Roman" pitchFamily="18" charset="0"/>
              </a:rPr>
              <a:t>Take the tip and change to green!</a:t>
            </a:r>
            <a:endParaRPr kumimoji="0" lang="ru-RU" sz="2400" b="0" i="0" u="none" strike="noStrike" cap="none" normalizeH="0" baseline="0" dirty="0" smtClean="0">
              <a:ln>
                <a:noFill/>
              </a:ln>
              <a:solidFill>
                <a:srgbClr val="FF000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pitchFamily="34" charset="0"/>
                <a:ea typeface="Times New Roman" pitchFamily="18" charset="0"/>
              </a:rPr>
              <a:t>Animals and plants have died,</a:t>
            </a:r>
            <a:endParaRPr kumimoji="0" lang="ru-RU" sz="2400" b="0" i="0" u="none" strike="noStrike" cap="none" normalizeH="0" baseline="0" dirty="0" smtClean="0">
              <a:ln>
                <a:noFill/>
              </a:ln>
              <a:solidFill>
                <a:srgbClr val="FF000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pitchFamily="34" charset="0"/>
                <a:ea typeface="Times New Roman" pitchFamily="18" charset="0"/>
              </a:rPr>
              <a:t>People starve to feed our pride,</a:t>
            </a:r>
            <a:endParaRPr kumimoji="0" lang="ru-RU" sz="2400" b="0" i="0" u="none" strike="noStrike" cap="none" normalizeH="0" baseline="0" dirty="0" smtClean="0">
              <a:ln>
                <a:noFill/>
              </a:ln>
              <a:solidFill>
                <a:srgbClr val="FF000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pitchFamily="34" charset="0"/>
                <a:ea typeface="Times New Roman" pitchFamily="18" charset="0"/>
              </a:rPr>
              <a:t>For the life that might have been</a:t>
            </a:r>
            <a:endParaRPr kumimoji="0" lang="ru-RU" sz="2400" b="0" i="0" u="none" strike="noStrike" cap="none" normalizeH="0" baseline="0" dirty="0" smtClean="0">
              <a:ln>
                <a:noFill/>
              </a:ln>
              <a:solidFill>
                <a:srgbClr val="FF000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pitchFamily="34" charset="0"/>
                <a:ea typeface="Times New Roman" pitchFamily="18" charset="0"/>
              </a:rPr>
              <a:t>Take a stand and change to green!</a:t>
            </a:r>
            <a:endParaRPr kumimoji="0" lang="ru-RU" sz="2400" b="0" i="0" u="none" strike="noStrike" cap="none" normalizeH="0" baseline="0" dirty="0" smtClean="0">
              <a:ln>
                <a:noFill/>
              </a:ln>
              <a:solidFill>
                <a:srgbClr val="FF000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pitchFamily="34" charset="0"/>
                <a:ea typeface="Times New Roman" pitchFamily="18" charset="0"/>
              </a:rPr>
              <a:t>There’s so much that isn’t right,</a:t>
            </a:r>
            <a:endParaRPr kumimoji="0" lang="ru-RU" sz="2400" b="0" i="0" u="none" strike="noStrike" cap="none" normalizeH="0" baseline="0" dirty="0" smtClean="0">
              <a:ln>
                <a:noFill/>
              </a:ln>
              <a:solidFill>
                <a:srgbClr val="FF000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pitchFamily="34" charset="0"/>
                <a:ea typeface="Times New Roman" pitchFamily="18" charset="0"/>
              </a:rPr>
              <a:t>It could get you well uptight,</a:t>
            </a:r>
            <a:endParaRPr kumimoji="0" lang="ru-RU" sz="2400" b="0" i="0" u="none" strike="noStrike" cap="none" normalizeH="0" baseline="0" dirty="0" smtClean="0">
              <a:ln>
                <a:noFill/>
              </a:ln>
              <a:solidFill>
                <a:srgbClr val="FF000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pitchFamily="34" charset="0"/>
                <a:ea typeface="Times New Roman" pitchFamily="18" charset="0"/>
              </a:rPr>
              <a:t>So make a start and change </a:t>
            </a:r>
            <a:r>
              <a:rPr kumimoji="0" lang="en-US" sz="2400" b="0" i="0" u="none" strike="noStrike" cap="none" normalizeH="0" baseline="0" smtClean="0">
                <a:ln>
                  <a:noFill/>
                </a:ln>
                <a:solidFill>
                  <a:srgbClr val="FF0000"/>
                </a:solidFill>
                <a:effectLst/>
                <a:latin typeface="Arial" pitchFamily="34" charset="0"/>
                <a:ea typeface="Times New Roman" pitchFamily="18" charset="0"/>
              </a:rPr>
              <a:t>the scene</a:t>
            </a:r>
            <a:endParaRPr kumimoji="0" lang="ru-RU" sz="2400" b="0" i="0" u="none" strike="noStrike" cap="none" normalizeH="0" baseline="0" dirty="0" smtClean="0">
              <a:ln>
                <a:noFill/>
              </a:ln>
              <a:solidFill>
                <a:srgbClr val="FF0000"/>
              </a:solidFill>
              <a:effectLst/>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0070C0"/>
                </a:solidFill>
              </a:rPr>
              <a:t> Overview:</a:t>
            </a:r>
            <a:endParaRPr lang="ru-RU" dirty="0">
              <a:solidFill>
                <a:srgbClr val="0070C0"/>
              </a:solidFill>
            </a:endParaRPr>
          </a:p>
        </p:txBody>
      </p:sp>
      <p:sp>
        <p:nvSpPr>
          <p:cNvPr id="3" name="Содержимое 2"/>
          <p:cNvSpPr>
            <a:spLocks noGrp="1"/>
          </p:cNvSpPr>
          <p:nvPr>
            <p:ph idx="1"/>
          </p:nvPr>
        </p:nvSpPr>
        <p:spPr/>
        <p:txBody>
          <a:bodyPr>
            <a:normAutofit fontScale="92500" lnSpcReduction="20000"/>
          </a:bodyPr>
          <a:lstStyle/>
          <a:p>
            <a:pPr>
              <a:buNone/>
            </a:pPr>
            <a:r>
              <a:rPr lang="en-US" dirty="0" smtClean="0">
                <a:solidFill>
                  <a:schemeClr val="accent2">
                    <a:lumMod val="50000"/>
                  </a:schemeClr>
                </a:solidFill>
              </a:rPr>
              <a:t>   Look at the apple. Imagine it`s our Earth. I`m cutting it into 4 pieces. Three quarters of the Earth surface is water and only 1/4 is land. One half of it is habitable. The Earth is our home. We want our home to be clean and new. We want to see blue seas, green trees, and clear sky. If you care about your planet, don’t make it dirty. Don’t leave plastic bags, bottles, newspapers in the streets, parks, forests. Pick up the litter if   you see it. Remember that the future is in our hands.</a:t>
            </a:r>
            <a:endParaRPr lang="ru-RU"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3.Read the text with new words and match their meaning:</a:t>
            </a:r>
            <a:endParaRPr lang="ru-RU" dirty="0"/>
          </a:p>
        </p:txBody>
      </p:sp>
      <p:pic>
        <p:nvPicPr>
          <p:cNvPr id="17410" name="Picture 2" descr="C:\Documents and Settings\Admin\Рабочий стол\урок Алтын\картинки\images.jpeg"/>
          <p:cNvPicPr>
            <a:picLocks noGrp="1" noChangeAspect="1" noChangeArrowheads="1"/>
          </p:cNvPicPr>
          <p:nvPr>
            <p:ph idx="1"/>
          </p:nvPr>
        </p:nvPicPr>
        <p:blipFill>
          <a:blip r:embed="rId2"/>
          <a:srcRect/>
          <a:stretch>
            <a:fillRect/>
          </a:stretch>
        </p:blipFill>
        <p:spPr>
          <a:xfrm>
            <a:off x="428596" y="1643050"/>
            <a:ext cx="4357718" cy="4857784"/>
          </a:xfrm>
        </p:spPr>
      </p:pic>
      <p:pic>
        <p:nvPicPr>
          <p:cNvPr id="17411" name="Picture 3" descr="C:\Documents and Settings\Admin\Рабочий стол\урок Алтын\картинки природа\www.jo-jo.ru_51.jpg"/>
          <p:cNvPicPr>
            <a:picLocks noChangeAspect="1" noChangeArrowheads="1"/>
          </p:cNvPicPr>
          <p:nvPr/>
        </p:nvPicPr>
        <p:blipFill>
          <a:blip r:embed="rId3" cstate="email"/>
          <a:srcRect/>
          <a:stretch>
            <a:fillRect/>
          </a:stretch>
        </p:blipFill>
        <p:spPr bwMode="auto">
          <a:xfrm>
            <a:off x="5072066" y="1785926"/>
            <a:ext cx="3714776" cy="4643470"/>
          </a:xfrm>
          <a:prstGeom prst="rect">
            <a:avLst/>
          </a:prstGeom>
          <a:noFill/>
        </p:spPr>
      </p:pic>
      <p:sp>
        <p:nvSpPr>
          <p:cNvPr id="5" name="Прямоугольник 4"/>
          <p:cNvSpPr/>
          <p:nvPr/>
        </p:nvSpPr>
        <p:spPr>
          <a:xfrm>
            <a:off x="3857702" y="3244334"/>
            <a:ext cx="1428596" cy="369332"/>
          </a:xfrm>
          <a:prstGeom prst="rect">
            <a:avLst/>
          </a:prstGeom>
        </p:spPr>
        <p:txBody>
          <a:bodyPr wrap="none">
            <a:spAutoFit/>
          </a:bodyPr>
          <a:lstStyle/>
          <a:p>
            <a:r>
              <a:rPr lang="en-US" dirty="0" smtClean="0">
                <a:solidFill>
                  <a:schemeClr val="accent2">
                    <a:lumMod val="50000"/>
                  </a:schemeClr>
                </a:solidFill>
              </a:rPr>
              <a:t>RONDELLE</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FF00"/>
                </a:solidFill>
              </a:rPr>
              <a:t>5.</a:t>
            </a:r>
            <a:r>
              <a:rPr lang="en-US" dirty="0" smtClean="0">
                <a:solidFill>
                  <a:srgbClr val="FFFF00"/>
                </a:solidFill>
              </a:rPr>
              <a:t>Word building</a:t>
            </a:r>
            <a:endParaRPr lang="ru-RU" dirty="0">
              <a:solidFill>
                <a:srgbClr val="FFFF00"/>
              </a:solidFill>
            </a:endParaRPr>
          </a:p>
        </p:txBody>
      </p:sp>
      <p:sp>
        <p:nvSpPr>
          <p:cNvPr id="3" name="Содержимое 2"/>
          <p:cNvSpPr>
            <a:spLocks noGrp="1"/>
          </p:cNvSpPr>
          <p:nvPr>
            <p:ph idx="1"/>
          </p:nvPr>
        </p:nvSpPr>
        <p:spPr/>
        <p:txBody>
          <a:bodyPr>
            <a:normAutofit fontScale="92500"/>
          </a:bodyPr>
          <a:lstStyle/>
          <a:p>
            <a:r>
              <a:rPr lang="en-US" dirty="0" smtClean="0">
                <a:solidFill>
                  <a:srgbClr val="0070C0"/>
                </a:solidFill>
              </a:rPr>
              <a:t>A fine n.- </a:t>
            </a:r>
            <a:r>
              <a:rPr lang="kk-KZ" dirty="0" smtClean="0">
                <a:solidFill>
                  <a:srgbClr val="FFFF00"/>
                </a:solidFill>
              </a:rPr>
              <a:t>айыппұл</a:t>
            </a:r>
            <a:r>
              <a:rPr lang="en-US" dirty="0" smtClean="0">
                <a:solidFill>
                  <a:srgbClr val="0070C0"/>
                </a:solidFill>
              </a:rPr>
              <a:t>          view n.-</a:t>
            </a:r>
            <a:r>
              <a:rPr lang="ru-RU" dirty="0" smtClean="0">
                <a:solidFill>
                  <a:srgbClr val="0070C0"/>
                </a:solidFill>
              </a:rPr>
              <a:t> </a:t>
            </a:r>
            <a:r>
              <a:rPr lang="kk-KZ" dirty="0" smtClean="0">
                <a:solidFill>
                  <a:srgbClr val="FFFF00"/>
                </a:solidFill>
              </a:rPr>
              <a:t>көрініс,түр</a:t>
            </a:r>
            <a:endParaRPr lang="en-US" dirty="0" smtClean="0">
              <a:solidFill>
                <a:srgbClr val="FFFF00"/>
              </a:solidFill>
            </a:endParaRPr>
          </a:p>
          <a:p>
            <a:r>
              <a:rPr lang="en-US" dirty="0" smtClean="0">
                <a:solidFill>
                  <a:srgbClr val="0070C0"/>
                </a:solidFill>
              </a:rPr>
              <a:t>Fine adj.-</a:t>
            </a:r>
            <a:r>
              <a:rPr lang="ru-RU" dirty="0" smtClean="0">
                <a:solidFill>
                  <a:srgbClr val="FFFF00"/>
                </a:solidFill>
              </a:rPr>
              <a:t>әсем           </a:t>
            </a:r>
            <a:r>
              <a:rPr lang="en-US" dirty="0" smtClean="0">
                <a:solidFill>
                  <a:srgbClr val="FFFF00"/>
                </a:solidFill>
              </a:rPr>
              <a:t> </a:t>
            </a:r>
            <a:r>
              <a:rPr lang="en-US" dirty="0" smtClean="0">
                <a:solidFill>
                  <a:srgbClr val="0070C0"/>
                </a:solidFill>
              </a:rPr>
              <a:t> </a:t>
            </a:r>
            <a:r>
              <a:rPr lang="kk-KZ" dirty="0" smtClean="0">
                <a:solidFill>
                  <a:srgbClr val="0070C0"/>
                </a:solidFill>
              </a:rPr>
              <a:t>   </a:t>
            </a:r>
            <a:r>
              <a:rPr lang="en-US" dirty="0" smtClean="0">
                <a:solidFill>
                  <a:srgbClr val="0070C0"/>
                </a:solidFill>
              </a:rPr>
              <a:t> throw v.-</a:t>
            </a:r>
            <a:r>
              <a:rPr lang="kk-KZ" dirty="0" smtClean="0">
                <a:solidFill>
                  <a:srgbClr val="FFFF00"/>
                </a:solidFill>
              </a:rPr>
              <a:t>лақтыру</a:t>
            </a:r>
            <a:r>
              <a:rPr lang="ru-RU" dirty="0" smtClean="0">
                <a:solidFill>
                  <a:srgbClr val="0070C0"/>
                </a:solidFill>
              </a:rPr>
              <a:t> </a:t>
            </a:r>
            <a:endParaRPr lang="en-US" dirty="0" smtClean="0">
              <a:solidFill>
                <a:srgbClr val="FFFF00"/>
              </a:solidFill>
            </a:endParaRPr>
          </a:p>
          <a:p>
            <a:r>
              <a:rPr lang="en-US" dirty="0" smtClean="0">
                <a:solidFill>
                  <a:srgbClr val="0070C0"/>
                </a:solidFill>
              </a:rPr>
              <a:t>ill v.-  </a:t>
            </a:r>
            <a:r>
              <a:rPr lang="ru-RU" dirty="0" smtClean="0">
                <a:solidFill>
                  <a:srgbClr val="FFFF00"/>
                </a:solidFill>
              </a:rPr>
              <a:t>ауру, наусқас</a:t>
            </a:r>
            <a:r>
              <a:rPr lang="en-US" dirty="0" smtClean="0">
                <a:solidFill>
                  <a:srgbClr val="0070C0"/>
                </a:solidFill>
              </a:rPr>
              <a:t>  </a:t>
            </a:r>
            <a:r>
              <a:rPr lang="kk-KZ" dirty="0" smtClean="0">
                <a:solidFill>
                  <a:srgbClr val="0070C0"/>
                </a:solidFill>
              </a:rPr>
              <a:t>      </a:t>
            </a:r>
            <a:r>
              <a:rPr lang="en-US" dirty="0" smtClean="0">
                <a:solidFill>
                  <a:srgbClr val="0070C0"/>
                </a:solidFill>
              </a:rPr>
              <a:t> litterbin n.</a:t>
            </a:r>
            <a:r>
              <a:rPr lang="kk-KZ" dirty="0" smtClean="0">
                <a:solidFill>
                  <a:srgbClr val="0070C0"/>
                </a:solidFill>
              </a:rPr>
              <a:t>-</a:t>
            </a:r>
            <a:r>
              <a:rPr lang="ru-RU" dirty="0" smtClean="0">
                <a:solidFill>
                  <a:srgbClr val="FFFF00"/>
                </a:solidFill>
              </a:rPr>
              <a:t> қоқсық</a:t>
            </a:r>
          </a:p>
          <a:p>
            <a:r>
              <a:rPr lang="en-US" dirty="0" smtClean="0">
                <a:solidFill>
                  <a:srgbClr val="0070C0"/>
                </a:solidFill>
              </a:rPr>
              <a:t>Illness</a:t>
            </a:r>
            <a:r>
              <a:rPr lang="en-US" dirty="0" smtClean="0">
                <a:solidFill>
                  <a:srgbClr val="FFFF00"/>
                </a:solidFill>
              </a:rPr>
              <a:t>-</a:t>
            </a:r>
            <a:r>
              <a:rPr lang="kk-KZ" dirty="0" smtClean="0">
                <a:solidFill>
                  <a:srgbClr val="FFFF00"/>
                </a:solidFill>
              </a:rPr>
              <a:t>ауру                            салатын ыдыс </a:t>
            </a:r>
            <a:endParaRPr lang="en-US" dirty="0" smtClean="0">
              <a:solidFill>
                <a:srgbClr val="FFFF00"/>
              </a:solidFill>
            </a:endParaRPr>
          </a:p>
          <a:p>
            <a:r>
              <a:rPr lang="en-US" dirty="0" smtClean="0">
                <a:solidFill>
                  <a:srgbClr val="0070C0"/>
                </a:solidFill>
              </a:rPr>
              <a:t>Punish v.-</a:t>
            </a:r>
            <a:r>
              <a:rPr lang="ru-RU" dirty="0" smtClean="0">
                <a:solidFill>
                  <a:srgbClr val="0070C0"/>
                </a:solidFill>
              </a:rPr>
              <a:t> </a:t>
            </a:r>
            <a:r>
              <a:rPr lang="ru-RU" dirty="0" smtClean="0">
                <a:solidFill>
                  <a:srgbClr val="FFFF00"/>
                </a:solidFill>
              </a:rPr>
              <a:t>жазалау          </a:t>
            </a:r>
            <a:r>
              <a:rPr lang="en-US" dirty="0" smtClean="0">
                <a:solidFill>
                  <a:srgbClr val="0070C0"/>
                </a:solidFill>
              </a:rPr>
              <a:t>litterbug n.</a:t>
            </a:r>
            <a:r>
              <a:rPr lang="en-US" dirty="0" smtClean="0">
                <a:solidFill>
                  <a:srgbClr val="FFFF00"/>
                </a:solidFill>
              </a:rPr>
              <a:t>- </a:t>
            </a:r>
            <a:r>
              <a:rPr lang="ru-RU" dirty="0" smtClean="0">
                <a:solidFill>
                  <a:srgbClr val="FFFF00"/>
                </a:solidFill>
              </a:rPr>
              <a:t>қоқсық</a:t>
            </a:r>
            <a:endParaRPr lang="en-US" dirty="0" smtClean="0">
              <a:solidFill>
                <a:srgbClr val="FFFF00"/>
              </a:solidFill>
            </a:endParaRPr>
          </a:p>
          <a:p>
            <a:r>
              <a:rPr lang="en-US" dirty="0" smtClean="0">
                <a:solidFill>
                  <a:srgbClr val="0070C0"/>
                </a:solidFill>
              </a:rPr>
              <a:t>Punishment n.-</a:t>
            </a:r>
            <a:r>
              <a:rPr lang="ru-RU" dirty="0" smtClean="0">
                <a:solidFill>
                  <a:srgbClr val="FFFF00"/>
                </a:solidFill>
              </a:rPr>
              <a:t>жаза       </a:t>
            </a:r>
            <a:r>
              <a:rPr lang="en-US" dirty="0" smtClean="0">
                <a:solidFill>
                  <a:srgbClr val="FFFF00"/>
                </a:solidFill>
              </a:rPr>
              <a:t> </a:t>
            </a:r>
            <a:r>
              <a:rPr lang="ru-RU" dirty="0" smtClean="0">
                <a:solidFill>
                  <a:srgbClr val="FFFF00"/>
                </a:solidFill>
              </a:rPr>
              <a:t>              </a:t>
            </a:r>
            <a:r>
              <a:rPr lang="en-US" dirty="0" smtClean="0">
                <a:solidFill>
                  <a:srgbClr val="FFFF00"/>
                </a:solidFill>
              </a:rPr>
              <a:t> </a:t>
            </a:r>
            <a:r>
              <a:rPr lang="ru-RU" dirty="0" smtClean="0">
                <a:solidFill>
                  <a:srgbClr val="FFFF00"/>
                </a:solidFill>
              </a:rPr>
              <a:t>тастаушы</a:t>
            </a:r>
            <a:endParaRPr lang="en-US" dirty="0" smtClean="0">
              <a:solidFill>
                <a:srgbClr val="FFFF00"/>
              </a:solidFill>
            </a:endParaRPr>
          </a:p>
          <a:p>
            <a:r>
              <a:rPr lang="en-US" dirty="0" smtClean="0">
                <a:solidFill>
                  <a:srgbClr val="0070C0"/>
                </a:solidFill>
              </a:rPr>
              <a:t>Litter n</a:t>
            </a:r>
            <a:r>
              <a:rPr lang="en-US" dirty="0" smtClean="0">
                <a:solidFill>
                  <a:srgbClr val="FFFF00"/>
                </a:solidFill>
              </a:rPr>
              <a:t>.-</a:t>
            </a:r>
            <a:r>
              <a:rPr lang="ru-RU" dirty="0" smtClean="0">
                <a:solidFill>
                  <a:srgbClr val="FFFF00"/>
                </a:solidFill>
              </a:rPr>
              <a:t> қоқсық</a:t>
            </a:r>
            <a:endParaRPr lang="en-US" dirty="0" smtClean="0">
              <a:solidFill>
                <a:srgbClr val="FFFF00"/>
              </a:solidFill>
            </a:endParaRPr>
          </a:p>
          <a:p>
            <a:r>
              <a:rPr lang="en-US" dirty="0" smtClean="0">
                <a:solidFill>
                  <a:srgbClr val="0070C0"/>
                </a:solidFill>
              </a:rPr>
              <a:t>Spoil v.</a:t>
            </a:r>
            <a:r>
              <a:rPr lang="ru-RU" dirty="0" smtClean="0">
                <a:solidFill>
                  <a:srgbClr val="0070C0"/>
                </a:solidFill>
              </a:rPr>
              <a:t>- </a:t>
            </a:r>
            <a:r>
              <a:rPr lang="ru-RU" dirty="0" smtClean="0">
                <a:solidFill>
                  <a:srgbClr val="FFFF00"/>
                </a:solidFill>
              </a:rPr>
              <a:t>бұзу,бүлдіру</a:t>
            </a:r>
            <a:endParaRPr lang="en-US" dirty="0" smtClean="0">
              <a:solidFill>
                <a:srgbClr val="FFFF00"/>
              </a:solidFill>
            </a:endParaRPr>
          </a:p>
          <a:p>
            <a:endParaRPr lang="en-US" dirty="0" smtClean="0"/>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normAutofit/>
          </a:bodyPr>
          <a:lstStyle/>
          <a:p>
            <a:r>
              <a:rPr lang="en-US" sz="3200" dirty="0" smtClean="0">
                <a:solidFill>
                  <a:schemeClr val="accent3">
                    <a:lumMod val="75000"/>
                  </a:schemeClr>
                </a:solidFill>
              </a:rPr>
              <a:t>2.Pre-reading task: trash,</a:t>
            </a:r>
            <a:r>
              <a:rPr lang="kk-KZ" sz="3200" dirty="0" smtClean="0">
                <a:solidFill>
                  <a:schemeClr val="accent3">
                    <a:lumMod val="75000"/>
                  </a:schemeClr>
                </a:solidFill>
              </a:rPr>
              <a:t> </a:t>
            </a:r>
            <a:r>
              <a:rPr lang="en-US" sz="3200" dirty="0" err="1" smtClean="0">
                <a:solidFill>
                  <a:schemeClr val="accent3">
                    <a:lumMod val="75000"/>
                  </a:schemeClr>
                </a:solidFill>
              </a:rPr>
              <a:t>litter,garbage,rubbish</a:t>
            </a:r>
            <a:r>
              <a:rPr lang="en-US" sz="3200" dirty="0" smtClean="0">
                <a:solidFill>
                  <a:schemeClr val="accent3">
                    <a:lumMod val="75000"/>
                  </a:schemeClr>
                </a:solidFill>
              </a:rPr>
              <a:t>-</a:t>
            </a:r>
            <a:r>
              <a:rPr lang="ru-RU" sz="3200" dirty="0" smtClean="0">
                <a:solidFill>
                  <a:schemeClr val="accent3">
                    <a:lumMod val="75000"/>
                  </a:schemeClr>
                </a:solidFill>
              </a:rPr>
              <a:t> мусор</a:t>
            </a:r>
            <a:endParaRPr lang="ru-RU" sz="3200" dirty="0">
              <a:solidFill>
                <a:schemeClr val="accent3">
                  <a:lumMod val="75000"/>
                </a:schemeClr>
              </a:solidFill>
            </a:endParaRPr>
          </a:p>
        </p:txBody>
      </p:sp>
      <p:pic>
        <p:nvPicPr>
          <p:cNvPr id="16386" name="Picture 2" descr="C:\Documents and Settings\Admin\Рабочий стол\урок Алтын\картинки\env-big.gif"/>
          <p:cNvPicPr>
            <a:picLocks noGrp="1" noChangeAspect="1" noChangeArrowheads="1"/>
          </p:cNvPicPr>
          <p:nvPr>
            <p:ph idx="1"/>
          </p:nvPr>
        </p:nvPicPr>
        <p:blipFill>
          <a:blip r:embed="rId2"/>
          <a:srcRect/>
          <a:stretch>
            <a:fillRect/>
          </a:stretch>
        </p:blipFill>
        <p:spPr>
          <a:xfrm>
            <a:off x="142844" y="1142984"/>
            <a:ext cx="3905254" cy="2928938"/>
          </a:xfrm>
        </p:spPr>
      </p:pic>
      <p:pic>
        <p:nvPicPr>
          <p:cNvPr id="16389" name="Picture 5" descr="C:\Documents and Settings\Admin\Рабочий стол\урок Алтын\картинки\global_zagr.jpg"/>
          <p:cNvPicPr>
            <a:picLocks noChangeAspect="1" noChangeArrowheads="1"/>
          </p:cNvPicPr>
          <p:nvPr/>
        </p:nvPicPr>
        <p:blipFill>
          <a:blip r:embed="rId3" cstate="email"/>
          <a:srcRect/>
          <a:stretch>
            <a:fillRect/>
          </a:stretch>
        </p:blipFill>
        <p:spPr bwMode="auto">
          <a:xfrm>
            <a:off x="0" y="4071942"/>
            <a:ext cx="4143372" cy="2786058"/>
          </a:xfrm>
          <a:prstGeom prst="rect">
            <a:avLst/>
          </a:prstGeom>
          <a:noFill/>
        </p:spPr>
      </p:pic>
      <p:pic>
        <p:nvPicPr>
          <p:cNvPr id="16390" name="Picture 6" descr="C:\Documents and Settings\Admin\Рабочий стол\урок Алтын\картинки\lu-guang-china-pollution17.jpg"/>
          <p:cNvPicPr>
            <a:picLocks noChangeAspect="1" noChangeArrowheads="1"/>
          </p:cNvPicPr>
          <p:nvPr/>
        </p:nvPicPr>
        <p:blipFill>
          <a:blip r:embed="rId4"/>
          <a:srcRect/>
          <a:stretch>
            <a:fillRect/>
          </a:stretch>
        </p:blipFill>
        <p:spPr bwMode="auto">
          <a:xfrm>
            <a:off x="4214810" y="1214422"/>
            <a:ext cx="4386257" cy="414340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002060"/>
                </a:solidFill>
              </a:rPr>
              <a:t>ENVIRONMETAL PROBLEMS</a:t>
            </a:r>
            <a:endParaRPr lang="ru-RU" dirty="0">
              <a:solidFill>
                <a:srgbClr val="002060"/>
              </a:solidFill>
            </a:endParaRPr>
          </a:p>
        </p:txBody>
      </p:sp>
      <p:pic>
        <p:nvPicPr>
          <p:cNvPr id="4" name="Рисунок 9" descr="bly.jpg"/>
          <p:cNvPicPr>
            <a:picLocks noGrp="1" noChangeAspect="1"/>
          </p:cNvPicPr>
          <p:nvPr>
            <p:ph idx="1"/>
          </p:nvPr>
        </p:nvPicPr>
        <p:blipFill>
          <a:blip r:embed="rId2" cstate="email"/>
          <a:srcRect/>
          <a:stretch>
            <a:fillRect/>
          </a:stretch>
        </p:blipFill>
        <p:spPr bwMode="auto">
          <a:xfrm>
            <a:off x="285720" y="1785926"/>
            <a:ext cx="8229600" cy="4110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what"/>
          <p:cNvPicPr>
            <a:picLocks noChangeAspect="1" noChangeArrowheads="1"/>
          </p:cNvPicPr>
          <p:nvPr/>
        </p:nvPicPr>
        <p:blipFill>
          <a:blip r:embed="rId2"/>
          <a:srcRect/>
          <a:stretch>
            <a:fillRect/>
          </a:stretch>
        </p:blipFill>
        <p:spPr bwMode="auto">
          <a:xfrm>
            <a:off x="714348" y="642918"/>
            <a:ext cx="7643866" cy="526733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2060"/>
                </a:solidFill>
              </a:rPr>
              <a:t>4.</a:t>
            </a:r>
            <a:r>
              <a:rPr lang="en-US" dirty="0" smtClean="0">
                <a:solidFill>
                  <a:srgbClr val="002060"/>
                </a:solidFill>
              </a:rPr>
              <a:t>Text: Litter is a problem</a:t>
            </a:r>
            <a:endParaRPr lang="ru-RU" dirty="0">
              <a:solidFill>
                <a:srgbClr val="002060"/>
              </a:solidFill>
            </a:endParaRPr>
          </a:p>
        </p:txBody>
      </p:sp>
      <p:sp>
        <p:nvSpPr>
          <p:cNvPr id="3" name="Содержимое 2"/>
          <p:cNvSpPr>
            <a:spLocks noGrp="1"/>
          </p:cNvSpPr>
          <p:nvPr>
            <p:ph idx="1"/>
          </p:nvPr>
        </p:nvSpPr>
        <p:spPr/>
        <p:txBody>
          <a:bodyPr>
            <a:normAutofit fontScale="92500" lnSpcReduction="10000"/>
          </a:bodyPr>
          <a:lstStyle/>
          <a:p>
            <a:r>
              <a:rPr lang="en-US" b="1" dirty="0" smtClean="0">
                <a:solidFill>
                  <a:srgbClr val="002060"/>
                </a:solidFill>
              </a:rPr>
              <a:t>Litter</a:t>
            </a:r>
            <a:r>
              <a:rPr lang="en-US" dirty="0" smtClean="0">
                <a:solidFill>
                  <a:srgbClr val="002060"/>
                </a:solidFill>
              </a:rPr>
              <a:t> is a food, paper and cans on the ground. People don’t always put their litter in the litter bin. Litter makes the place look dirty and </a:t>
            </a:r>
            <a:r>
              <a:rPr lang="en-US" b="1" dirty="0" smtClean="0">
                <a:solidFill>
                  <a:srgbClr val="002060"/>
                </a:solidFill>
              </a:rPr>
              <a:t>spoils</a:t>
            </a:r>
            <a:r>
              <a:rPr lang="en-US" dirty="0" smtClean="0">
                <a:solidFill>
                  <a:srgbClr val="002060"/>
                </a:solidFill>
              </a:rPr>
              <a:t> the </a:t>
            </a:r>
            <a:r>
              <a:rPr lang="en-US" b="1" dirty="0" smtClean="0">
                <a:solidFill>
                  <a:srgbClr val="002060"/>
                </a:solidFill>
              </a:rPr>
              <a:t>view</a:t>
            </a:r>
            <a:r>
              <a:rPr lang="en-US" dirty="0" smtClean="0">
                <a:solidFill>
                  <a:srgbClr val="002060"/>
                </a:solidFill>
              </a:rPr>
              <a:t> of the city.</a:t>
            </a:r>
          </a:p>
          <a:p>
            <a:r>
              <a:rPr lang="en-US" dirty="0" smtClean="0">
                <a:solidFill>
                  <a:srgbClr val="002060"/>
                </a:solidFill>
              </a:rPr>
              <a:t>      Litter is a health problem. It brings illnesses. Some people want to control litter. They never throw litter themselves.</a:t>
            </a:r>
          </a:p>
          <a:p>
            <a:r>
              <a:rPr lang="en-US" dirty="0" smtClean="0">
                <a:solidFill>
                  <a:srgbClr val="002060"/>
                </a:solidFill>
              </a:rPr>
              <a:t>In most cities the law punish people who throw litter on the streets. They usually pay </a:t>
            </a:r>
            <a:r>
              <a:rPr lang="en-US" b="1" dirty="0" smtClean="0">
                <a:solidFill>
                  <a:srgbClr val="002060"/>
                </a:solidFill>
              </a:rPr>
              <a:t>a</a:t>
            </a:r>
            <a:r>
              <a:rPr lang="en-US" dirty="0" smtClean="0">
                <a:solidFill>
                  <a:srgbClr val="002060"/>
                </a:solidFill>
              </a:rPr>
              <a:t> </a:t>
            </a:r>
            <a:r>
              <a:rPr lang="en-US" b="1" dirty="0" smtClean="0">
                <a:solidFill>
                  <a:srgbClr val="002060"/>
                </a:solidFill>
              </a:rPr>
              <a:t>fine. </a:t>
            </a:r>
            <a:r>
              <a:rPr lang="en-US" dirty="0" smtClean="0">
                <a:solidFill>
                  <a:srgbClr val="002060"/>
                </a:solidFill>
              </a:rPr>
              <a:t>Don’t be a </a:t>
            </a:r>
            <a:r>
              <a:rPr lang="en-US" b="1" dirty="0" smtClean="0">
                <a:solidFill>
                  <a:srgbClr val="002060"/>
                </a:solidFill>
              </a:rPr>
              <a:t>litterbug.</a:t>
            </a:r>
            <a:endParaRPr lang="ru-RU" b="1" dirty="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1">
                    <a:lumMod val="50000"/>
                  </a:schemeClr>
                </a:solidFill>
              </a:rPr>
              <a:t>Reflection</a:t>
            </a:r>
            <a:endParaRPr lang="ru-RU" dirty="0">
              <a:solidFill>
                <a:schemeClr val="accent1">
                  <a:lumMod val="50000"/>
                </a:schemeClr>
              </a:solidFill>
            </a:endParaRPr>
          </a:p>
        </p:txBody>
      </p:sp>
      <p:pic>
        <p:nvPicPr>
          <p:cNvPr id="22530" name="Picture 2" descr="C:\Documents and Settings\Admin\Рабочий стол\урок Алтын\картинки природа\image (398).jpg"/>
          <p:cNvPicPr>
            <a:picLocks noGrp="1" noChangeAspect="1" noChangeArrowheads="1"/>
          </p:cNvPicPr>
          <p:nvPr>
            <p:ph idx="1"/>
          </p:nvPr>
        </p:nvPicPr>
        <p:blipFill>
          <a:blip r:embed="rId2" cstate="email"/>
          <a:srcRect/>
          <a:stretch>
            <a:fillRect/>
          </a:stretch>
        </p:blipFill>
        <p:spPr bwMode="auto">
          <a:xfrm>
            <a:off x="714349" y="1357298"/>
            <a:ext cx="6874960" cy="528641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Рабочий стол\урок Алтын\картинки\84.jpg"/>
          <p:cNvPicPr>
            <a:picLocks noChangeAspect="1" noChangeArrowheads="1"/>
          </p:cNvPicPr>
          <p:nvPr/>
        </p:nvPicPr>
        <p:blipFill>
          <a:blip r:embed="rId2" cstate="email"/>
          <a:srcRect/>
          <a:stretch>
            <a:fillRect/>
          </a:stretch>
        </p:blipFill>
        <p:spPr bwMode="auto">
          <a:xfrm>
            <a:off x="-304800" y="0"/>
            <a:ext cx="9753600" cy="7086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en-US" dirty="0" smtClean="0">
                <a:solidFill>
                  <a:schemeClr val="accent2">
                    <a:lumMod val="50000"/>
                  </a:schemeClr>
                </a:solidFill>
              </a:rPr>
              <a:t>Read together!</a:t>
            </a:r>
            <a:endParaRPr lang="ru-RU" dirty="0">
              <a:solidFill>
                <a:schemeClr val="accent2">
                  <a:lumMod val="50000"/>
                </a:schemeClr>
              </a:solidFill>
            </a:endParaRPr>
          </a:p>
        </p:txBody>
      </p:sp>
      <p:sp>
        <p:nvSpPr>
          <p:cNvPr id="7" name="Содержимое 6"/>
          <p:cNvSpPr>
            <a:spLocks noGrp="1"/>
          </p:cNvSpPr>
          <p:nvPr>
            <p:ph idx="1"/>
          </p:nvPr>
        </p:nvSpPr>
        <p:spPr/>
        <p:txBody>
          <a:bodyPr>
            <a:noAutofit/>
          </a:bodyPr>
          <a:lstStyle/>
          <a:p>
            <a:r>
              <a:rPr lang="en-US" dirty="0" smtClean="0">
                <a:solidFill>
                  <a:srgbClr val="FFFF00"/>
                </a:solidFill>
              </a:rPr>
              <a:t>1.We should stop polluting the air.</a:t>
            </a:r>
          </a:p>
          <a:p>
            <a:r>
              <a:rPr lang="en-US" dirty="0" smtClean="0">
                <a:solidFill>
                  <a:srgbClr val="00B050"/>
                </a:solidFill>
              </a:rPr>
              <a:t>2.We can die.</a:t>
            </a:r>
          </a:p>
          <a:p>
            <a:r>
              <a:rPr lang="en-US" dirty="0" smtClean="0">
                <a:solidFill>
                  <a:schemeClr val="tx2">
                    <a:lumMod val="75000"/>
                  </a:schemeClr>
                </a:solidFill>
              </a:rPr>
              <a:t>3. We should stop dumping waste.</a:t>
            </a:r>
          </a:p>
          <a:p>
            <a:r>
              <a:rPr lang="en-US" dirty="0" smtClean="0">
                <a:solidFill>
                  <a:srgbClr val="002060"/>
                </a:solidFill>
              </a:rPr>
              <a:t>4 We can die.</a:t>
            </a:r>
          </a:p>
          <a:p>
            <a:r>
              <a:rPr lang="en-US" dirty="0" smtClean="0">
                <a:solidFill>
                  <a:srgbClr val="C00000"/>
                </a:solidFill>
              </a:rPr>
              <a:t>5. We should protect our environment.</a:t>
            </a:r>
          </a:p>
          <a:p>
            <a:r>
              <a:rPr lang="en-US" dirty="0" smtClean="0">
                <a:solidFill>
                  <a:srgbClr val="00B0F0"/>
                </a:solidFill>
              </a:rPr>
              <a:t>6. And take care of the animals or</a:t>
            </a:r>
          </a:p>
          <a:p>
            <a:r>
              <a:rPr lang="en-US" dirty="0" smtClean="0">
                <a:solidFill>
                  <a:schemeClr val="accent2">
                    <a:lumMod val="75000"/>
                  </a:schemeClr>
                </a:solidFill>
              </a:rPr>
              <a:t>7. We can die.</a:t>
            </a:r>
          </a:p>
          <a:p>
            <a:r>
              <a:rPr lang="en-US" dirty="0" smtClean="0">
                <a:solidFill>
                  <a:srgbClr val="002060"/>
                </a:solidFill>
              </a:rPr>
              <a:t>8.But why can’t people understand it?</a:t>
            </a:r>
            <a:endParaRPr lang="ru-RU"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71480"/>
            <a:ext cx="7772400" cy="5715040"/>
          </a:xfrm>
        </p:spPr>
        <p:txBody>
          <a:bodyPr>
            <a:normAutofit fontScale="90000"/>
          </a:bodyPr>
          <a:lstStyle/>
          <a:p>
            <a:r>
              <a:rPr lang="en-US" sz="4800" dirty="0" smtClean="0"/>
              <a:t/>
            </a:r>
            <a:br>
              <a:rPr lang="en-US" sz="4800" dirty="0" smtClean="0"/>
            </a:br>
            <a:r>
              <a:rPr lang="en-US" sz="4800" dirty="0" smtClean="0">
                <a:solidFill>
                  <a:schemeClr val="accent1">
                    <a:lumMod val="75000"/>
                  </a:schemeClr>
                </a:solidFill>
              </a:rPr>
              <a:t>24.01.2012   Seminar for teachers of Karaganda city: the theme</a:t>
            </a:r>
            <a:r>
              <a:rPr lang="ru-RU" sz="4800" dirty="0" smtClean="0">
                <a:solidFill>
                  <a:schemeClr val="accent1">
                    <a:lumMod val="75000"/>
                  </a:schemeClr>
                </a:solidFill>
              </a:rPr>
              <a:t/>
            </a:r>
            <a:br>
              <a:rPr lang="ru-RU" sz="4800" dirty="0" smtClean="0">
                <a:solidFill>
                  <a:schemeClr val="accent1">
                    <a:lumMod val="75000"/>
                  </a:schemeClr>
                </a:solidFill>
              </a:rPr>
            </a:br>
            <a:r>
              <a:rPr lang="en-US" sz="4800" dirty="0" smtClean="0">
                <a:solidFill>
                  <a:schemeClr val="accent1">
                    <a:lumMod val="75000"/>
                  </a:schemeClr>
                </a:solidFill>
              </a:rPr>
              <a:t>  ” Effective foreign methodic for teaching English language”</a:t>
            </a:r>
            <a:r>
              <a:rPr lang="ru-RU" sz="4800" dirty="0" smtClean="0"/>
              <a:t/>
            </a:r>
            <a:br>
              <a:rPr lang="ru-RU" sz="4800" dirty="0" smtClean="0"/>
            </a:br>
            <a:r>
              <a:rPr lang="en-US" sz="4800" dirty="0" smtClean="0"/>
              <a:t>  Lesson for the 6 </a:t>
            </a:r>
            <a:r>
              <a:rPr lang="en-US" sz="4800" dirty="0" err="1" smtClean="0"/>
              <a:t>th</a:t>
            </a:r>
            <a:r>
              <a:rPr lang="en-US" sz="4800" dirty="0" smtClean="0"/>
              <a:t> form school  10 :  The theme “ How green are you”</a:t>
            </a:r>
            <a:r>
              <a:rPr lang="ru-RU" sz="4800" dirty="0" smtClean="0"/>
              <a:t/>
            </a:r>
            <a:br>
              <a:rPr lang="ru-RU" sz="4800" dirty="0" smtClean="0"/>
            </a:br>
            <a:endParaRPr lang="ru-RU" sz="4800" dirty="0"/>
          </a:p>
        </p:txBody>
      </p:sp>
      <p:sp>
        <p:nvSpPr>
          <p:cNvPr id="3" name="Подзаголовок 2"/>
          <p:cNvSpPr>
            <a:spLocks noGrp="1"/>
          </p:cNvSpPr>
          <p:nvPr>
            <p:ph type="subTitle" idx="1"/>
          </p:nvPr>
        </p:nvSpPr>
        <p:spPr>
          <a:xfrm>
            <a:off x="142844" y="3500438"/>
            <a:ext cx="8072494" cy="3071834"/>
          </a:xfrm>
        </p:spPr>
        <p:txBody>
          <a:bodyPr>
            <a:normAutofit/>
          </a:bodyPr>
          <a:lstStyle/>
          <a:p>
            <a:r>
              <a:rPr lang="en-US" sz="5400" dirty="0" smtClean="0">
                <a:solidFill>
                  <a:schemeClr val="accent1">
                    <a:lumMod val="75000"/>
                  </a:schemeClr>
                </a:solidFill>
              </a:rPr>
              <a:t>                         </a:t>
            </a:r>
          </a:p>
          <a:p>
            <a:endParaRPr lang="en-US" sz="5400" dirty="0" smtClean="0">
              <a:solidFill>
                <a:schemeClr val="accent1">
                  <a:lumMod val="75000"/>
                </a:schemeClr>
              </a:solidFill>
            </a:endParaRPr>
          </a:p>
          <a:p>
            <a:endParaRPr lang="en-US" sz="5400" dirty="0" smtClean="0">
              <a:solidFill>
                <a:schemeClr val="accent1">
                  <a:lumMod val="75000"/>
                </a:schemeClr>
              </a:solidFill>
            </a:endParaRPr>
          </a:p>
          <a:p>
            <a:endParaRPr lang="en-US" sz="5400" dirty="0" smtClean="0">
              <a:solidFill>
                <a:schemeClr val="accent1">
                  <a:lumMod val="75000"/>
                </a:schemeClr>
              </a:solidFill>
            </a:endParaRPr>
          </a:p>
          <a:p>
            <a:endParaRPr lang="en-US" sz="5400" dirty="0" smtClean="0">
              <a:solidFill>
                <a:schemeClr val="accent1">
                  <a:lumMod val="75000"/>
                </a:schemeClr>
              </a:solidFill>
            </a:endParaRPr>
          </a:p>
          <a:p>
            <a:endParaRPr lang="ru-RU" sz="5400" dirty="0">
              <a:solidFill>
                <a:schemeClr val="accent1">
                  <a:lumMod val="75000"/>
                </a:schemeClr>
              </a:solidFill>
            </a:endParaRPr>
          </a:p>
        </p:txBody>
      </p:sp>
    </p:spTree>
  </p:cSld>
  <p:clrMapOvr>
    <a:masterClrMapping/>
  </p:clrMapOvr>
  <p:transition spd="slow">
    <p:sndAc>
      <p:stSnd>
        <p:snd r:embed="rId2" name="chimes.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rgbClr val="FF0000"/>
                </a:solidFill>
              </a:rPr>
              <a:t>Save and help……… </a:t>
            </a:r>
            <a:br>
              <a:rPr lang="en-US" dirty="0" smtClean="0">
                <a:solidFill>
                  <a:srgbClr val="FF0000"/>
                </a:solidFill>
              </a:rPr>
            </a:br>
            <a:r>
              <a:rPr lang="en-US" dirty="0" smtClean="0">
                <a:solidFill>
                  <a:srgbClr val="FFFF00"/>
                </a:solidFill>
              </a:rPr>
              <a:t>Nature, animals,  people, children</a:t>
            </a:r>
            <a:endParaRPr lang="ru-RU" dirty="0">
              <a:solidFill>
                <a:srgbClr val="FFFF00"/>
              </a:solidFill>
            </a:endParaRPr>
          </a:p>
        </p:txBody>
      </p:sp>
      <p:pic>
        <p:nvPicPr>
          <p:cNvPr id="23554" name="Picture 2" descr="C:\Documents and Settings\Admin\Рабочий стол\урок Алтын\картинки природа\image (910).jpg"/>
          <p:cNvPicPr>
            <a:picLocks noGrp="1" noChangeAspect="1" noChangeArrowheads="1"/>
          </p:cNvPicPr>
          <p:nvPr>
            <p:ph idx="1"/>
          </p:nvPr>
        </p:nvPicPr>
        <p:blipFill>
          <a:blip r:embed="rId2" cstate="email"/>
          <a:srcRect/>
          <a:stretch>
            <a:fillRect/>
          </a:stretch>
        </p:blipFill>
        <p:spPr bwMode="auto">
          <a:xfrm>
            <a:off x="714348" y="1612884"/>
            <a:ext cx="7858180" cy="495938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2">
                    <a:lumMod val="50000"/>
                  </a:schemeClr>
                </a:solidFill>
              </a:rPr>
              <a:t>RONDELLE</a:t>
            </a:r>
            <a:endParaRPr lang="ru-RU" dirty="0"/>
          </a:p>
        </p:txBody>
      </p:sp>
      <p:sp>
        <p:nvSpPr>
          <p:cNvPr id="3" name="Содержимое 2"/>
          <p:cNvSpPr>
            <a:spLocks noGrp="1"/>
          </p:cNvSpPr>
          <p:nvPr>
            <p:ph idx="1"/>
          </p:nvPr>
        </p:nvSpPr>
        <p:spPr/>
        <p:txBody>
          <a:bodyPr>
            <a:normAutofit lnSpcReduction="10000"/>
          </a:bodyPr>
          <a:lstStyle/>
          <a:p>
            <a:r>
              <a:rPr lang="en-US" dirty="0" smtClean="0">
                <a:solidFill>
                  <a:srgbClr val="0070C0"/>
                </a:solidFill>
              </a:rPr>
              <a:t>Rub your eyes and look around,</a:t>
            </a:r>
            <a:endParaRPr lang="ru-RU" dirty="0" smtClean="0">
              <a:solidFill>
                <a:srgbClr val="0070C0"/>
              </a:solidFill>
            </a:endParaRPr>
          </a:p>
          <a:p>
            <a:r>
              <a:rPr lang="en-US" dirty="0" smtClean="0">
                <a:solidFill>
                  <a:srgbClr val="0070C0"/>
                </a:solidFill>
              </a:rPr>
              <a:t>Litter lying on the ground,</a:t>
            </a:r>
            <a:endParaRPr lang="ru-RU" dirty="0" smtClean="0">
              <a:solidFill>
                <a:srgbClr val="0070C0"/>
              </a:solidFill>
            </a:endParaRPr>
          </a:p>
          <a:p>
            <a:r>
              <a:rPr lang="en-US" dirty="0" smtClean="0">
                <a:solidFill>
                  <a:srgbClr val="0070C0"/>
                </a:solidFill>
              </a:rPr>
              <a:t>Bottles, cans and polythene-</a:t>
            </a:r>
            <a:endParaRPr lang="ru-RU" dirty="0" smtClean="0">
              <a:solidFill>
                <a:srgbClr val="0070C0"/>
              </a:solidFill>
            </a:endParaRPr>
          </a:p>
          <a:p>
            <a:r>
              <a:rPr lang="en-US" dirty="0" smtClean="0">
                <a:solidFill>
                  <a:srgbClr val="0070C0"/>
                </a:solidFill>
              </a:rPr>
              <a:t>Take the tip and change to green!</a:t>
            </a:r>
            <a:endParaRPr lang="ru-RU" dirty="0" smtClean="0">
              <a:solidFill>
                <a:srgbClr val="0070C0"/>
              </a:solidFill>
            </a:endParaRPr>
          </a:p>
          <a:p>
            <a:r>
              <a:rPr lang="en-US" dirty="0" smtClean="0">
                <a:solidFill>
                  <a:srgbClr val="0070C0"/>
                </a:solidFill>
              </a:rPr>
              <a:t>Animals and plants have died,</a:t>
            </a:r>
            <a:endParaRPr lang="ru-RU" dirty="0" smtClean="0">
              <a:solidFill>
                <a:srgbClr val="0070C0"/>
              </a:solidFill>
            </a:endParaRPr>
          </a:p>
          <a:p>
            <a:r>
              <a:rPr lang="en-US" dirty="0" smtClean="0">
                <a:solidFill>
                  <a:srgbClr val="0070C0"/>
                </a:solidFill>
              </a:rPr>
              <a:t>People starve to feed our pride,</a:t>
            </a:r>
            <a:endParaRPr lang="ru-RU" dirty="0" smtClean="0">
              <a:solidFill>
                <a:srgbClr val="0070C0"/>
              </a:solidFill>
            </a:endParaRPr>
          </a:p>
          <a:p>
            <a:r>
              <a:rPr lang="en-US" dirty="0" smtClean="0">
                <a:solidFill>
                  <a:srgbClr val="0070C0"/>
                </a:solidFill>
              </a:rPr>
              <a:t>For the life that might have been</a:t>
            </a:r>
            <a:endParaRPr lang="ru-RU" dirty="0" smtClean="0">
              <a:solidFill>
                <a:srgbClr val="0070C0"/>
              </a:solidFill>
            </a:endParaRPr>
          </a:p>
          <a:p>
            <a:r>
              <a:rPr lang="en-US" dirty="0" smtClean="0">
                <a:solidFill>
                  <a:srgbClr val="0070C0"/>
                </a:solidFill>
              </a:rPr>
              <a:t>Take a stand and change to green!</a:t>
            </a:r>
            <a:endParaRPr lang="ru-RU" dirty="0">
              <a:solidFill>
                <a:srgbClr val="0070C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4578" name="Picture 2" descr="C:\Documents and Settings\Admin\Рабочий стол\урок Алтын\картинки природа\image (523).jpg"/>
          <p:cNvPicPr>
            <a:picLocks noGrp="1" noChangeAspect="1" noChangeArrowheads="1"/>
          </p:cNvPicPr>
          <p:nvPr>
            <p:ph idx="1"/>
          </p:nvPr>
        </p:nvPicPr>
        <p:blipFill>
          <a:blip r:embed="rId2" cstate="email"/>
          <a:srcRect/>
          <a:stretch>
            <a:fillRect/>
          </a:stretch>
        </p:blipFill>
        <p:spPr bwMode="auto">
          <a:xfrm>
            <a:off x="951229" y="1600200"/>
            <a:ext cx="7241541" cy="452596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FFF00"/>
                </a:solidFill>
              </a:rPr>
              <a:t>Cities</a:t>
            </a:r>
            <a:endParaRPr lang="ru-RU" dirty="0">
              <a:solidFill>
                <a:srgbClr val="FFFF00"/>
              </a:solidFill>
            </a:endParaRPr>
          </a:p>
        </p:txBody>
      </p:sp>
      <p:pic>
        <p:nvPicPr>
          <p:cNvPr id="25602" name="Picture 2" descr="C:\Documents and Settings\Admin\Рабочий стол\урок Алтын\картинки природа\image (547).jpg"/>
          <p:cNvPicPr>
            <a:picLocks noGrp="1" noChangeAspect="1" noChangeArrowheads="1"/>
          </p:cNvPicPr>
          <p:nvPr>
            <p:ph idx="1"/>
          </p:nvPr>
        </p:nvPicPr>
        <p:blipFill>
          <a:blip r:embed="rId2" cstate="email"/>
          <a:srcRect/>
          <a:stretch>
            <a:fillRect/>
          </a:stretch>
        </p:blipFill>
        <p:spPr bwMode="auto">
          <a:xfrm>
            <a:off x="357158" y="1214422"/>
            <a:ext cx="7926740" cy="542926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FFF00"/>
                </a:solidFill>
              </a:rPr>
              <a:t>Water</a:t>
            </a:r>
            <a:endParaRPr lang="ru-RU" dirty="0">
              <a:solidFill>
                <a:srgbClr val="FFFF00"/>
              </a:solidFill>
            </a:endParaRPr>
          </a:p>
        </p:txBody>
      </p:sp>
      <p:pic>
        <p:nvPicPr>
          <p:cNvPr id="26626" name="Picture 2" descr="C:\Documents and Settings\Admin\Рабочий стол\урок Алтын\картинки природа\Falling Water Creek, Pope County, Arkansas.jpg"/>
          <p:cNvPicPr>
            <a:picLocks noGrp="1" noChangeAspect="1" noChangeArrowheads="1"/>
          </p:cNvPicPr>
          <p:nvPr>
            <p:ph idx="1"/>
          </p:nvPr>
        </p:nvPicPr>
        <p:blipFill>
          <a:blip r:embed="rId2" cstate="email"/>
          <a:srcRect/>
          <a:stretch>
            <a:fillRect/>
          </a:stretch>
        </p:blipFill>
        <p:spPr bwMode="auto">
          <a:xfrm>
            <a:off x="142844" y="1142984"/>
            <a:ext cx="8643998" cy="539463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FFF00"/>
                </a:solidFill>
              </a:rPr>
              <a:t>animals</a:t>
            </a:r>
            <a:endParaRPr lang="ru-RU" dirty="0">
              <a:solidFill>
                <a:srgbClr val="FFFF00"/>
              </a:solidFill>
            </a:endParaRPr>
          </a:p>
        </p:txBody>
      </p:sp>
      <p:pic>
        <p:nvPicPr>
          <p:cNvPr id="28674" name="Picture 2" descr="C:\Documents and Settings\Admin\Рабочий стол\урок Алтын\картинки природа\image (932).jpg"/>
          <p:cNvPicPr>
            <a:picLocks noGrp="1" noChangeAspect="1" noChangeArrowheads="1"/>
          </p:cNvPicPr>
          <p:nvPr>
            <p:ph idx="1"/>
          </p:nvPr>
        </p:nvPicPr>
        <p:blipFill>
          <a:blip r:embed="rId2" cstate="email"/>
          <a:srcRect/>
          <a:stretch>
            <a:fillRect/>
          </a:stretch>
        </p:blipFill>
        <p:spPr bwMode="auto">
          <a:xfrm>
            <a:off x="500034" y="1357298"/>
            <a:ext cx="7670169" cy="452596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9699" name="Picture 3" descr="C:\Documents and Settings\Admin\Рабочий стол\урок Алтын\картинки природа\wolves.jpg"/>
          <p:cNvPicPr>
            <a:picLocks noGrp="1" noChangeAspect="1" noChangeArrowheads="1"/>
          </p:cNvPicPr>
          <p:nvPr>
            <p:ph idx="1"/>
          </p:nvPr>
        </p:nvPicPr>
        <p:blipFill>
          <a:blip r:embed="rId2"/>
          <a:srcRect/>
          <a:stretch>
            <a:fillRect/>
          </a:stretch>
        </p:blipFill>
        <p:spPr bwMode="auto">
          <a:xfrm>
            <a:off x="571472" y="285728"/>
            <a:ext cx="8001056" cy="621510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00B050"/>
                </a:solidFill>
              </a:rPr>
              <a:t>WE SHOULD DO IT</a:t>
            </a:r>
            <a:endParaRPr lang="ru-RU" dirty="0">
              <a:solidFill>
                <a:srgbClr val="00B050"/>
              </a:solidFill>
            </a:endParaRPr>
          </a:p>
        </p:txBody>
      </p:sp>
      <p:pic>
        <p:nvPicPr>
          <p:cNvPr id="44034" name="Picture 2" descr="C:\Documents and Settings\Admin\Рабочий стол\урок Алтын\картинки\environment.jpg"/>
          <p:cNvPicPr>
            <a:picLocks noGrp="1" noChangeAspect="1" noChangeArrowheads="1"/>
          </p:cNvPicPr>
          <p:nvPr>
            <p:ph idx="1"/>
          </p:nvPr>
        </p:nvPicPr>
        <p:blipFill>
          <a:blip r:embed="rId2"/>
          <a:srcRect/>
          <a:stretch>
            <a:fillRect/>
          </a:stretch>
        </p:blipFill>
        <p:spPr bwMode="auto">
          <a:xfrm>
            <a:off x="785786" y="1500174"/>
            <a:ext cx="7786742" cy="478634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00B050"/>
                </a:solidFill>
              </a:rPr>
              <a:t>International organizations</a:t>
            </a:r>
            <a:endParaRPr lang="ru-RU" dirty="0">
              <a:solidFill>
                <a:srgbClr val="00B050"/>
              </a:solidFill>
            </a:endParaRPr>
          </a:p>
        </p:txBody>
      </p:sp>
      <p:pic>
        <p:nvPicPr>
          <p:cNvPr id="4" name="Picture 4" descr="wwwf"/>
          <p:cNvPicPr>
            <a:picLocks noGrp="1" noChangeAspect="1" noChangeArrowheads="1"/>
          </p:cNvPicPr>
          <p:nvPr>
            <p:ph idx="1"/>
          </p:nvPr>
        </p:nvPicPr>
        <p:blipFill>
          <a:blip r:embed="rId2"/>
          <a:srcRect/>
          <a:stretch>
            <a:fillRect/>
          </a:stretch>
        </p:blipFill>
        <p:spPr bwMode="auto">
          <a:xfrm>
            <a:off x="214282" y="1571612"/>
            <a:ext cx="8358246" cy="507209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68478"/>
          </a:xfrm>
        </p:spPr>
        <p:txBody>
          <a:bodyPr>
            <a:normAutofit/>
          </a:bodyPr>
          <a:lstStyle/>
          <a:p>
            <a:r>
              <a:rPr lang="en-US" dirty="0" smtClean="0">
                <a:solidFill>
                  <a:srgbClr val="0070C0"/>
                </a:solidFill>
              </a:rPr>
              <a:t>Objective: Students will understand the following:</a:t>
            </a:r>
            <a:endParaRPr lang="ru-RU" dirty="0" smtClean="0">
              <a:solidFill>
                <a:srgbClr val="0070C0"/>
              </a:solidFill>
            </a:endParaRPr>
          </a:p>
        </p:txBody>
      </p:sp>
      <p:sp>
        <p:nvSpPr>
          <p:cNvPr id="3" name="Содержимое 2"/>
          <p:cNvSpPr>
            <a:spLocks noGrp="1"/>
          </p:cNvSpPr>
          <p:nvPr>
            <p:ph idx="1"/>
          </p:nvPr>
        </p:nvSpPr>
        <p:spPr>
          <a:xfrm>
            <a:off x="285720" y="1928802"/>
            <a:ext cx="8229600" cy="4525963"/>
          </a:xfrm>
        </p:spPr>
        <p:txBody>
          <a:bodyPr>
            <a:normAutofit/>
          </a:bodyPr>
          <a:lstStyle/>
          <a:p>
            <a:pPr>
              <a:buNone/>
            </a:pPr>
            <a:r>
              <a:rPr lang="en-US" sz="4400" dirty="0" smtClean="0">
                <a:solidFill>
                  <a:srgbClr val="FFFF00"/>
                </a:solidFill>
              </a:rPr>
              <a:t>1.The threat to ecology is a complex    problem</a:t>
            </a:r>
          </a:p>
          <a:p>
            <a:pPr>
              <a:buNone/>
            </a:pPr>
            <a:r>
              <a:rPr lang="en-US" sz="4400" dirty="0" smtClean="0">
                <a:solidFill>
                  <a:srgbClr val="FFFF00"/>
                </a:solidFill>
              </a:rPr>
              <a:t> 2.The condition of the  environment and what we can do to help and improve it.</a:t>
            </a:r>
            <a:endParaRPr lang="ru-RU" sz="4400"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0070C0"/>
                </a:solidFill>
              </a:rPr>
              <a:t>The students will</a:t>
            </a:r>
            <a:endParaRPr lang="ru-RU" dirty="0">
              <a:solidFill>
                <a:srgbClr val="0070C0"/>
              </a:solidFill>
            </a:endParaRPr>
          </a:p>
        </p:txBody>
      </p:sp>
      <p:sp>
        <p:nvSpPr>
          <p:cNvPr id="3" name="Содержимое 2"/>
          <p:cNvSpPr>
            <a:spLocks noGrp="1"/>
          </p:cNvSpPr>
          <p:nvPr>
            <p:ph idx="1"/>
          </p:nvPr>
        </p:nvSpPr>
        <p:spPr>
          <a:xfrm>
            <a:off x="457200" y="1600200"/>
            <a:ext cx="8229600" cy="5257800"/>
          </a:xfrm>
        </p:spPr>
        <p:txBody>
          <a:bodyPr>
            <a:noAutofit/>
          </a:bodyPr>
          <a:lstStyle/>
          <a:p>
            <a:pPr lvl="0"/>
            <a:r>
              <a:rPr lang="en-US" sz="2800" dirty="0" smtClean="0">
                <a:solidFill>
                  <a:schemeClr val="accent2">
                    <a:lumMod val="50000"/>
                  </a:schemeClr>
                </a:solidFill>
              </a:rPr>
              <a:t>Demonstrate their educational knowledge of the environment</a:t>
            </a:r>
            <a:endParaRPr lang="ru-RU" sz="2800" dirty="0" smtClean="0">
              <a:solidFill>
                <a:schemeClr val="accent2">
                  <a:lumMod val="50000"/>
                </a:schemeClr>
              </a:solidFill>
            </a:endParaRPr>
          </a:p>
          <a:p>
            <a:pPr lvl="0"/>
            <a:r>
              <a:rPr lang="en-US" sz="2800" dirty="0" smtClean="0">
                <a:solidFill>
                  <a:schemeClr val="accent2">
                    <a:lumMod val="50000"/>
                  </a:schemeClr>
                </a:solidFill>
              </a:rPr>
              <a:t>Understand why it is important to keep the environment free of pollution</a:t>
            </a:r>
            <a:endParaRPr lang="ru-RU" sz="2800" dirty="0" smtClean="0">
              <a:solidFill>
                <a:schemeClr val="accent2">
                  <a:lumMod val="50000"/>
                </a:schemeClr>
              </a:solidFill>
            </a:endParaRPr>
          </a:p>
          <a:p>
            <a:pPr lvl="0"/>
            <a:r>
              <a:rPr lang="en-US" sz="2800" dirty="0" smtClean="0">
                <a:solidFill>
                  <a:schemeClr val="accent2">
                    <a:lumMod val="50000"/>
                  </a:schemeClr>
                </a:solidFill>
              </a:rPr>
              <a:t>Learners will be ready make some progress in English speaking and writing</a:t>
            </a:r>
            <a:endParaRPr lang="ru-RU" sz="2800" dirty="0" smtClean="0">
              <a:solidFill>
                <a:schemeClr val="accent2">
                  <a:lumMod val="50000"/>
                </a:schemeClr>
              </a:solidFill>
            </a:endParaRPr>
          </a:p>
          <a:p>
            <a:pPr lvl="0"/>
            <a:r>
              <a:rPr lang="en-US" sz="2800" dirty="0" smtClean="0">
                <a:solidFill>
                  <a:schemeClr val="accent2">
                    <a:lumMod val="50000"/>
                  </a:schemeClr>
                </a:solidFill>
              </a:rPr>
              <a:t>They create own view to the problem of ecology</a:t>
            </a:r>
            <a:endParaRPr lang="ru-RU" sz="2800" dirty="0" smtClean="0">
              <a:solidFill>
                <a:schemeClr val="accent2">
                  <a:lumMod val="50000"/>
                </a:schemeClr>
              </a:solidFill>
            </a:endParaRPr>
          </a:p>
          <a:p>
            <a:pPr lvl="0"/>
            <a:r>
              <a:rPr lang="en-US" sz="2800" dirty="0" smtClean="0">
                <a:solidFill>
                  <a:schemeClr val="accent2">
                    <a:lumMod val="50000"/>
                  </a:schemeClr>
                </a:solidFill>
              </a:rPr>
              <a:t>Increase their confidence throw independence activities of children</a:t>
            </a:r>
            <a:endParaRPr lang="ru-RU" sz="2800" dirty="0" smtClean="0">
              <a:solidFill>
                <a:schemeClr val="accent2">
                  <a:lumMod val="50000"/>
                </a:schemeClr>
              </a:solidFill>
            </a:endParaRPr>
          </a:p>
          <a:p>
            <a:pPr lvl="0"/>
            <a:r>
              <a:rPr lang="en-US" sz="2800" dirty="0" smtClean="0">
                <a:solidFill>
                  <a:schemeClr val="accent2">
                    <a:lumMod val="50000"/>
                  </a:schemeClr>
                </a:solidFill>
              </a:rPr>
              <a:t>Provides regular opportunities for revision and self-assessment</a:t>
            </a:r>
            <a:endParaRPr lang="ru-RU" sz="28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643050"/>
          </a:xfrm>
        </p:spPr>
        <p:txBody>
          <a:bodyPr>
            <a:normAutofit/>
          </a:bodyPr>
          <a:lstStyle/>
          <a:p>
            <a:r>
              <a:rPr lang="en-US" sz="7200" dirty="0" smtClean="0">
                <a:solidFill>
                  <a:schemeClr val="bg1"/>
                </a:solidFill>
              </a:rPr>
              <a:t>How green are you!</a:t>
            </a:r>
            <a:endParaRPr lang="ru-RU" sz="7200" dirty="0">
              <a:solidFill>
                <a:schemeClr val="bg1"/>
              </a:solidFill>
            </a:endParaRPr>
          </a:p>
        </p:txBody>
      </p:sp>
      <p:pic>
        <p:nvPicPr>
          <p:cNvPr id="15362" name="Picture 2" descr="C:\Documents and Settings\Admin\Рабочий стол\урок Алтын\картинки природа\live_life_by_goergen.jpg"/>
          <p:cNvPicPr>
            <a:picLocks noGrp="1" noChangeAspect="1" noChangeArrowheads="1"/>
          </p:cNvPicPr>
          <p:nvPr>
            <p:ph idx="1"/>
          </p:nvPr>
        </p:nvPicPr>
        <p:blipFill>
          <a:blip r:embed="rId2" cstate="email"/>
          <a:srcRect/>
          <a:stretch>
            <a:fillRect/>
          </a:stretch>
        </p:blipFill>
        <p:spPr bwMode="auto">
          <a:xfrm>
            <a:off x="714348" y="1643050"/>
            <a:ext cx="8143931" cy="495938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00B0F0"/>
                </a:solidFill>
              </a:rPr>
              <a:t>The Environment</a:t>
            </a:r>
            <a:endParaRPr lang="ru-RU" dirty="0">
              <a:solidFill>
                <a:srgbClr val="00B0F0"/>
              </a:solidFill>
            </a:endParaRPr>
          </a:p>
        </p:txBody>
      </p:sp>
      <p:sp>
        <p:nvSpPr>
          <p:cNvPr id="3" name="Содержимое 2"/>
          <p:cNvSpPr>
            <a:spLocks noGrp="1"/>
          </p:cNvSpPr>
          <p:nvPr>
            <p:ph idx="1"/>
          </p:nvPr>
        </p:nvSpPr>
        <p:spPr>
          <a:xfrm>
            <a:off x="457200" y="1600201"/>
            <a:ext cx="8229600" cy="3900502"/>
          </a:xfrm>
        </p:spPr>
        <p:txBody>
          <a:bodyPr>
            <a:normAutofit/>
          </a:bodyPr>
          <a:lstStyle/>
          <a:p>
            <a:pPr>
              <a:buNone/>
            </a:pPr>
            <a:r>
              <a:rPr lang="en-US" dirty="0" smtClean="0">
                <a:solidFill>
                  <a:srgbClr val="FFFF00"/>
                </a:solidFill>
              </a:rPr>
              <a:t>Warm- up</a:t>
            </a:r>
          </a:p>
          <a:p>
            <a:pPr>
              <a:buNone/>
            </a:pPr>
            <a:r>
              <a:rPr lang="en-US" dirty="0" smtClean="0">
                <a:solidFill>
                  <a:srgbClr val="FFFF00"/>
                </a:solidFill>
              </a:rPr>
              <a:t>1.Let’s play the game “Bingo”</a:t>
            </a:r>
          </a:p>
        </p:txBody>
      </p:sp>
      <p:graphicFrame>
        <p:nvGraphicFramePr>
          <p:cNvPr id="4" name="Таблица 3"/>
          <p:cNvGraphicFramePr>
            <a:graphicFrameLocks noGrp="1"/>
          </p:cNvGraphicFramePr>
          <p:nvPr/>
        </p:nvGraphicFramePr>
        <p:xfrm>
          <a:off x="0" y="2786058"/>
          <a:ext cx="9429753" cy="3786214"/>
        </p:xfrm>
        <a:graphic>
          <a:graphicData uri="http://schemas.openxmlformats.org/drawingml/2006/table">
            <a:tbl>
              <a:tblPr firstRow="1" bandRow="1">
                <a:tableStyleId>{F5AB1C69-6EDB-4FF4-983F-18BD219EF322}</a:tableStyleId>
              </a:tblPr>
              <a:tblGrid>
                <a:gridCol w="3143251"/>
                <a:gridCol w="3143251"/>
                <a:gridCol w="3143251"/>
              </a:tblGrid>
              <a:tr h="930537">
                <a:tc>
                  <a:txBody>
                    <a:bodyPr/>
                    <a:lstStyle/>
                    <a:p>
                      <a:r>
                        <a:rPr lang="en-US" dirty="0" smtClean="0"/>
                        <a:t>animal</a:t>
                      </a:r>
                      <a:endParaRPr lang="ru-RU" dirty="0"/>
                    </a:p>
                  </a:txBody>
                  <a:tcPr/>
                </a:tc>
                <a:tc>
                  <a:txBody>
                    <a:bodyPr/>
                    <a:lstStyle/>
                    <a:p>
                      <a:r>
                        <a:rPr lang="en-US" dirty="0" smtClean="0"/>
                        <a:t>building</a:t>
                      </a:r>
                      <a:endParaRPr lang="ru-RU" dirty="0"/>
                    </a:p>
                  </a:txBody>
                  <a:tcPr/>
                </a:tc>
                <a:tc>
                  <a:txBody>
                    <a:bodyPr/>
                    <a:lstStyle/>
                    <a:p>
                      <a:r>
                        <a:rPr lang="en-US" dirty="0" smtClean="0"/>
                        <a:t>Natural feature</a:t>
                      </a:r>
                      <a:endParaRPr lang="ru-RU" dirty="0"/>
                    </a:p>
                  </a:txBody>
                  <a:tcPr/>
                </a:tc>
              </a:tr>
              <a:tr h="2855677">
                <a:tc>
                  <a:txBody>
                    <a:bodyPr/>
                    <a:lstStyle/>
                    <a:p>
                      <a:r>
                        <a:rPr lang="en-US" dirty="0" smtClean="0">
                          <a:solidFill>
                            <a:schemeClr val="tx2">
                              <a:lumMod val="50000"/>
                            </a:schemeClr>
                          </a:solidFill>
                        </a:rPr>
                        <a:t>Lion</a:t>
                      </a:r>
                    </a:p>
                    <a:p>
                      <a:r>
                        <a:rPr lang="en-US" dirty="0" smtClean="0">
                          <a:solidFill>
                            <a:schemeClr val="tx2">
                              <a:lumMod val="50000"/>
                            </a:schemeClr>
                          </a:solidFill>
                        </a:rPr>
                        <a:t>Dog</a:t>
                      </a:r>
                    </a:p>
                    <a:p>
                      <a:r>
                        <a:rPr lang="en-US" dirty="0" smtClean="0">
                          <a:solidFill>
                            <a:schemeClr val="tx2">
                              <a:lumMod val="50000"/>
                            </a:schemeClr>
                          </a:solidFill>
                        </a:rPr>
                        <a:t>Elephant</a:t>
                      </a:r>
                    </a:p>
                    <a:p>
                      <a:r>
                        <a:rPr lang="en-US" dirty="0" smtClean="0">
                          <a:solidFill>
                            <a:schemeClr val="tx2">
                              <a:lumMod val="50000"/>
                            </a:schemeClr>
                          </a:solidFill>
                        </a:rPr>
                        <a:t>Horse</a:t>
                      </a:r>
                    </a:p>
                    <a:p>
                      <a:r>
                        <a:rPr lang="en-US" dirty="0" smtClean="0">
                          <a:solidFill>
                            <a:schemeClr val="tx2">
                              <a:lumMod val="50000"/>
                            </a:schemeClr>
                          </a:solidFill>
                        </a:rPr>
                        <a:t>Snake</a:t>
                      </a:r>
                    </a:p>
                    <a:p>
                      <a:endParaRPr lang="ru-RU" dirty="0">
                        <a:solidFill>
                          <a:schemeClr val="tx2">
                            <a:lumMod val="50000"/>
                          </a:schemeClr>
                        </a:solidFill>
                      </a:endParaRPr>
                    </a:p>
                  </a:txBody>
                  <a:tcPr/>
                </a:tc>
                <a:tc>
                  <a:txBody>
                    <a:bodyPr/>
                    <a:lstStyle/>
                    <a:p>
                      <a:r>
                        <a:rPr lang="en-US" dirty="0" smtClean="0">
                          <a:solidFill>
                            <a:schemeClr val="tx2">
                              <a:lumMod val="50000"/>
                            </a:schemeClr>
                          </a:solidFill>
                        </a:rPr>
                        <a:t>Theatre</a:t>
                      </a:r>
                    </a:p>
                    <a:p>
                      <a:r>
                        <a:rPr lang="en-US" dirty="0" smtClean="0">
                          <a:solidFill>
                            <a:schemeClr val="tx2">
                              <a:lumMod val="50000"/>
                            </a:schemeClr>
                          </a:solidFill>
                        </a:rPr>
                        <a:t>Cottage</a:t>
                      </a:r>
                    </a:p>
                    <a:p>
                      <a:r>
                        <a:rPr lang="en-US" dirty="0" smtClean="0">
                          <a:solidFill>
                            <a:schemeClr val="tx2">
                              <a:lumMod val="50000"/>
                            </a:schemeClr>
                          </a:solidFill>
                        </a:rPr>
                        <a:t>Concert hall</a:t>
                      </a:r>
                    </a:p>
                    <a:p>
                      <a:r>
                        <a:rPr lang="en-US" dirty="0" smtClean="0">
                          <a:solidFill>
                            <a:schemeClr val="tx2">
                              <a:lumMod val="50000"/>
                            </a:schemeClr>
                          </a:solidFill>
                        </a:rPr>
                        <a:t>House</a:t>
                      </a:r>
                    </a:p>
                    <a:p>
                      <a:r>
                        <a:rPr lang="en-US" dirty="0" smtClean="0">
                          <a:solidFill>
                            <a:schemeClr val="tx2">
                              <a:lumMod val="50000"/>
                            </a:schemeClr>
                          </a:solidFill>
                        </a:rPr>
                        <a:t>Bridge</a:t>
                      </a:r>
                    </a:p>
                    <a:p>
                      <a:endParaRPr lang="ru-RU" dirty="0">
                        <a:solidFill>
                          <a:schemeClr val="tx2">
                            <a:lumMod val="50000"/>
                          </a:schemeClr>
                        </a:solidFill>
                      </a:endParaRPr>
                    </a:p>
                  </a:txBody>
                  <a:tcPr/>
                </a:tc>
                <a:tc>
                  <a:txBody>
                    <a:bodyPr/>
                    <a:lstStyle/>
                    <a:p>
                      <a:r>
                        <a:rPr lang="en-US" dirty="0" smtClean="0">
                          <a:solidFill>
                            <a:schemeClr val="tx2">
                              <a:lumMod val="50000"/>
                            </a:schemeClr>
                          </a:solidFill>
                        </a:rPr>
                        <a:t>Mountain</a:t>
                      </a:r>
                    </a:p>
                    <a:p>
                      <a:r>
                        <a:rPr lang="en-US" dirty="0" smtClean="0">
                          <a:solidFill>
                            <a:schemeClr val="tx2">
                              <a:lumMod val="50000"/>
                            </a:schemeClr>
                          </a:solidFill>
                        </a:rPr>
                        <a:t>Hill</a:t>
                      </a:r>
                    </a:p>
                    <a:p>
                      <a:r>
                        <a:rPr lang="en-US" dirty="0" smtClean="0">
                          <a:solidFill>
                            <a:schemeClr val="tx2">
                              <a:lumMod val="50000"/>
                            </a:schemeClr>
                          </a:solidFill>
                        </a:rPr>
                        <a:t>Wood</a:t>
                      </a:r>
                    </a:p>
                    <a:p>
                      <a:r>
                        <a:rPr lang="en-US" dirty="0" smtClean="0">
                          <a:solidFill>
                            <a:schemeClr val="tx2">
                              <a:lumMod val="50000"/>
                            </a:schemeClr>
                          </a:solidFill>
                        </a:rPr>
                        <a:t>Lake</a:t>
                      </a:r>
                    </a:p>
                    <a:p>
                      <a:r>
                        <a:rPr lang="en-US" dirty="0" smtClean="0">
                          <a:solidFill>
                            <a:schemeClr val="tx2">
                              <a:lumMod val="50000"/>
                            </a:schemeClr>
                          </a:solidFill>
                        </a:rPr>
                        <a:t>Forest</a:t>
                      </a:r>
                    </a:p>
                    <a:p>
                      <a:r>
                        <a:rPr lang="en-US" dirty="0" smtClean="0">
                          <a:solidFill>
                            <a:schemeClr val="tx2">
                              <a:lumMod val="50000"/>
                            </a:schemeClr>
                          </a:solidFill>
                        </a:rPr>
                        <a:t>Sea</a:t>
                      </a:r>
                    </a:p>
                    <a:p>
                      <a:endParaRPr lang="ru-RU" dirty="0">
                        <a:solidFill>
                          <a:schemeClr val="tx2">
                            <a:lumMod val="50000"/>
                          </a:schemeClr>
                        </a:solidFill>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Grammar time</a:t>
            </a:r>
            <a:endParaRPr lang="ru-RU" dirty="0"/>
          </a:p>
        </p:txBody>
      </p:sp>
      <p:sp>
        <p:nvSpPr>
          <p:cNvPr id="3" name="Содержимое 2"/>
          <p:cNvSpPr>
            <a:spLocks noGrp="1"/>
          </p:cNvSpPr>
          <p:nvPr>
            <p:ph idx="1"/>
          </p:nvPr>
        </p:nvSpPr>
        <p:spPr>
          <a:xfrm>
            <a:off x="500034" y="1500174"/>
            <a:ext cx="8229600" cy="5143536"/>
          </a:xfrm>
        </p:spPr>
        <p:style>
          <a:lnRef idx="2">
            <a:schemeClr val="accent6"/>
          </a:lnRef>
          <a:fillRef idx="1">
            <a:schemeClr val="lt1"/>
          </a:fillRef>
          <a:effectRef idx="0">
            <a:schemeClr val="accent6"/>
          </a:effectRef>
          <a:fontRef idx="minor">
            <a:schemeClr val="dk1"/>
          </a:fontRef>
        </p:style>
        <p:txBody>
          <a:bodyPr>
            <a:normAutofit lnSpcReduction="10000"/>
          </a:bodyPr>
          <a:lstStyle/>
          <a:p>
            <a:pPr>
              <a:buNone/>
            </a:pPr>
            <a:r>
              <a:rPr lang="en-US" dirty="0" smtClean="0"/>
              <a:t>                                                           </a:t>
            </a:r>
          </a:p>
          <a:p>
            <a:pPr>
              <a:buNone/>
            </a:pPr>
            <a:r>
              <a:rPr lang="en-US" dirty="0" smtClean="0"/>
              <a:t>                                                          </a:t>
            </a:r>
            <a:r>
              <a:rPr lang="en-US" sz="4000" dirty="0" smtClean="0"/>
              <a:t>..</a:t>
            </a:r>
          </a:p>
          <a:p>
            <a:pPr>
              <a:buNone/>
            </a:pPr>
            <a:r>
              <a:rPr lang="en-US" dirty="0" smtClean="0"/>
              <a:t>                                                          </a:t>
            </a:r>
          </a:p>
          <a:p>
            <a:pPr>
              <a:buNone/>
            </a:pPr>
            <a:r>
              <a:rPr lang="en-US" dirty="0" smtClean="0"/>
              <a:t>                                                          </a:t>
            </a:r>
          </a:p>
          <a:p>
            <a:pPr>
              <a:buNone/>
            </a:pPr>
            <a:r>
              <a:rPr lang="en-US" dirty="0" smtClean="0"/>
              <a:t>                                                            .              </a:t>
            </a:r>
          </a:p>
          <a:p>
            <a:pPr>
              <a:buNone/>
            </a:pPr>
            <a:r>
              <a:rPr lang="en-US" dirty="0" smtClean="0"/>
              <a:t>                                                      </a:t>
            </a:r>
          </a:p>
          <a:p>
            <a:endParaRPr lang="en-US" dirty="0" smtClean="0"/>
          </a:p>
          <a:p>
            <a:pPr>
              <a:buNone/>
            </a:pPr>
            <a:r>
              <a:rPr lang="en-US" dirty="0" smtClean="0"/>
              <a:t>                                                                  ?</a:t>
            </a:r>
          </a:p>
          <a:p>
            <a:pPr>
              <a:buNone/>
            </a:pPr>
            <a:r>
              <a:rPr lang="en-US" dirty="0" smtClean="0"/>
              <a:t>                                                                                                                           </a:t>
            </a:r>
            <a:endParaRPr lang="ru-RU" dirty="0"/>
          </a:p>
        </p:txBody>
      </p:sp>
      <p:sp>
        <p:nvSpPr>
          <p:cNvPr id="4" name="Овал 3"/>
          <p:cNvSpPr/>
          <p:nvPr/>
        </p:nvSpPr>
        <p:spPr>
          <a:xfrm>
            <a:off x="2428860" y="1785926"/>
            <a:ext cx="2071702" cy="1143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SHOULD Can</a:t>
            </a:r>
          </a:p>
          <a:p>
            <a:pPr algn="ctr"/>
            <a:r>
              <a:rPr lang="en-US" dirty="0" smtClean="0"/>
              <a:t>(modal verb)</a:t>
            </a:r>
            <a:endParaRPr lang="ru-RU" dirty="0"/>
          </a:p>
        </p:txBody>
      </p:sp>
      <p:sp>
        <p:nvSpPr>
          <p:cNvPr id="5" name="Прямоугольник 4"/>
          <p:cNvSpPr/>
          <p:nvPr/>
        </p:nvSpPr>
        <p:spPr>
          <a:xfrm>
            <a:off x="5143504" y="1857364"/>
            <a:ext cx="1785950"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VERB</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7" name="Соединительная линия уступом 6"/>
          <p:cNvCxnSpPr/>
          <p:nvPr/>
        </p:nvCxnSpPr>
        <p:spPr>
          <a:xfrm>
            <a:off x="4357686" y="2071678"/>
            <a:ext cx="642942" cy="32147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8" name="Овал 7"/>
          <p:cNvSpPr/>
          <p:nvPr/>
        </p:nvSpPr>
        <p:spPr>
          <a:xfrm>
            <a:off x="2428860" y="3143248"/>
            <a:ext cx="2000264"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SHOULD NOT</a:t>
            </a:r>
            <a:br>
              <a:rPr lang="en-US" dirty="0" smtClean="0"/>
            </a:br>
            <a:r>
              <a:rPr lang="en-US" dirty="0" smtClean="0"/>
              <a:t>(shouldn’t)</a:t>
            </a:r>
          </a:p>
          <a:p>
            <a:pPr algn="ctr"/>
            <a:r>
              <a:rPr lang="en-US" dirty="0" smtClean="0"/>
              <a:t>Can’t</a:t>
            </a:r>
            <a:endParaRPr lang="ru-RU" dirty="0"/>
          </a:p>
        </p:txBody>
      </p:sp>
      <p:sp>
        <p:nvSpPr>
          <p:cNvPr id="9" name="Скругленный прямоугольник 8"/>
          <p:cNvSpPr/>
          <p:nvPr/>
        </p:nvSpPr>
        <p:spPr>
          <a:xfrm>
            <a:off x="5214942" y="3357562"/>
            <a:ext cx="1785950"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VERB</a:t>
            </a:r>
            <a:endParaRPr lang="ru-RU" dirty="0"/>
          </a:p>
        </p:txBody>
      </p:sp>
      <p:cxnSp>
        <p:nvCxnSpPr>
          <p:cNvPr id="11" name="Соединительная линия уступом 10"/>
          <p:cNvCxnSpPr/>
          <p:nvPr/>
        </p:nvCxnSpPr>
        <p:spPr>
          <a:xfrm>
            <a:off x="2786050" y="4000504"/>
            <a:ext cx="857256" cy="21431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Овал 12"/>
          <p:cNvSpPr/>
          <p:nvPr/>
        </p:nvSpPr>
        <p:spPr>
          <a:xfrm>
            <a:off x="714348" y="4643446"/>
            <a:ext cx="2214578"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SHOULD</a:t>
            </a:r>
            <a:endParaRPr lang="ru-RU" dirty="0"/>
          </a:p>
        </p:txBody>
      </p:sp>
      <p:sp>
        <p:nvSpPr>
          <p:cNvPr id="14" name="Скругленный прямоугольник 13"/>
          <p:cNvSpPr/>
          <p:nvPr/>
        </p:nvSpPr>
        <p:spPr>
          <a:xfrm>
            <a:off x="3714744" y="5000636"/>
            <a:ext cx="1785950"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NOUN</a:t>
            </a:r>
            <a:endParaRPr lang="ru-RU" dirty="0"/>
          </a:p>
        </p:txBody>
      </p:sp>
      <p:cxnSp>
        <p:nvCxnSpPr>
          <p:cNvPr id="16" name="Соединительная линия уступом 15"/>
          <p:cNvCxnSpPr/>
          <p:nvPr/>
        </p:nvCxnSpPr>
        <p:spPr>
          <a:xfrm>
            <a:off x="3000364" y="5286388"/>
            <a:ext cx="714380" cy="28575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Соединительная линия уступом 18"/>
          <p:cNvCxnSpPr/>
          <p:nvPr/>
        </p:nvCxnSpPr>
        <p:spPr>
          <a:xfrm>
            <a:off x="4286248" y="3714752"/>
            <a:ext cx="857256" cy="35719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Скругленный прямоугольник 20"/>
          <p:cNvSpPr/>
          <p:nvPr/>
        </p:nvSpPr>
        <p:spPr>
          <a:xfrm>
            <a:off x="714348" y="1785926"/>
            <a:ext cx="1285884"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Noun</a:t>
            </a:r>
          </a:p>
          <a:p>
            <a:pPr algn="ctr"/>
            <a:r>
              <a:rPr lang="en-US" dirty="0" smtClean="0"/>
              <a:t>Pronoun</a:t>
            </a:r>
            <a:endParaRPr lang="ru-RU" dirty="0"/>
          </a:p>
        </p:txBody>
      </p:sp>
      <p:sp>
        <p:nvSpPr>
          <p:cNvPr id="22" name="Прямоугольник 21"/>
          <p:cNvSpPr/>
          <p:nvPr/>
        </p:nvSpPr>
        <p:spPr>
          <a:xfrm>
            <a:off x="785786" y="3500438"/>
            <a:ext cx="1214446"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Noun</a:t>
            </a:r>
          </a:p>
          <a:p>
            <a:pPr algn="ctr"/>
            <a:r>
              <a:rPr lang="en-US" dirty="0" smtClean="0"/>
              <a:t>Pronoun</a:t>
            </a:r>
            <a:endParaRPr lang="ru-RU" dirty="0"/>
          </a:p>
        </p:txBody>
      </p:sp>
      <p:cxnSp>
        <p:nvCxnSpPr>
          <p:cNvPr id="25" name="Прямая со стрелкой 24"/>
          <p:cNvCxnSpPr/>
          <p:nvPr/>
        </p:nvCxnSpPr>
        <p:spPr>
          <a:xfrm>
            <a:off x="2071670" y="2285992"/>
            <a:ext cx="35719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2071670" y="3714752"/>
            <a:ext cx="50006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Овал 29"/>
          <p:cNvSpPr/>
          <p:nvPr/>
        </p:nvSpPr>
        <p:spPr>
          <a:xfrm>
            <a:off x="5857884" y="4929198"/>
            <a:ext cx="1643074"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Verb</a:t>
            </a:r>
            <a:endParaRPr lang="ru-RU" dirty="0"/>
          </a:p>
        </p:txBody>
      </p:sp>
      <p:cxnSp>
        <p:nvCxnSpPr>
          <p:cNvPr id="32" name="Прямая со стрелкой 31"/>
          <p:cNvCxnSpPr/>
          <p:nvPr/>
        </p:nvCxnSpPr>
        <p:spPr>
          <a:xfrm>
            <a:off x="5500694" y="5286388"/>
            <a:ext cx="35719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Улыбающееся лицо 32"/>
          <p:cNvSpPr/>
          <p:nvPr/>
        </p:nvSpPr>
        <p:spPr>
          <a:xfrm>
            <a:off x="6572264" y="428604"/>
            <a:ext cx="142876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2">
                  <a:lumMod val="20000"/>
                  <a:lumOff val="80000"/>
                </a:schemeClr>
              </a:solidFill>
            </a:endParaRPr>
          </a:p>
        </p:txBody>
      </p:sp>
      <p:sp>
        <p:nvSpPr>
          <p:cNvPr id="34" name="Равно 33"/>
          <p:cNvSpPr/>
          <p:nvPr/>
        </p:nvSpPr>
        <p:spPr>
          <a:xfrm flipH="1">
            <a:off x="7072330" y="2285992"/>
            <a:ext cx="214314" cy="357190"/>
          </a:xfrm>
          <a:prstGeom prst="mathEqual">
            <a:avLst>
              <a:gd name="adj1" fmla="val 23520"/>
              <a:gd name="adj2"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5" name="Равно 34"/>
          <p:cNvSpPr/>
          <p:nvPr/>
        </p:nvSpPr>
        <p:spPr>
          <a:xfrm>
            <a:off x="7072330" y="3786190"/>
            <a:ext cx="214314" cy="285752"/>
          </a:xfrm>
          <a:prstGeom prst="mathEqual">
            <a:avLst>
              <a:gd name="adj1" fmla="val 23520"/>
              <a:gd name="adj2" fmla="val 355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6" name="Равно 35"/>
          <p:cNvSpPr/>
          <p:nvPr/>
        </p:nvSpPr>
        <p:spPr>
          <a:xfrm>
            <a:off x="7500958" y="5429264"/>
            <a:ext cx="285752" cy="214314"/>
          </a:xfrm>
          <a:prstGeom prst="mathEqual">
            <a:avLst>
              <a:gd name="adj1" fmla="val 23520"/>
              <a:gd name="adj2"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9" name="TextBox 38"/>
          <p:cNvSpPr txBox="1"/>
          <p:nvPr/>
        </p:nvSpPr>
        <p:spPr>
          <a:xfrm>
            <a:off x="2285984" y="5429264"/>
            <a:ext cx="184731" cy="369332"/>
          </a:xfrm>
          <a:prstGeom prst="rect">
            <a:avLst/>
          </a:prstGeom>
          <a:noFill/>
        </p:spPr>
        <p:txBody>
          <a:bodyPr wrap="none" rtlCol="0">
            <a:spAutoFit/>
          </a:bodyPr>
          <a:lstStyle/>
          <a:p>
            <a:endParaRPr lang="ru-RU" dirty="0"/>
          </a:p>
        </p:txBody>
      </p:sp>
      <p:sp>
        <p:nvSpPr>
          <p:cNvPr id="40" name="TextBox 39"/>
          <p:cNvSpPr txBox="1"/>
          <p:nvPr/>
        </p:nvSpPr>
        <p:spPr>
          <a:xfrm>
            <a:off x="1357291" y="5286388"/>
            <a:ext cx="1000132" cy="369332"/>
          </a:xfrm>
          <a:prstGeom prst="rect">
            <a:avLst/>
          </a:prstGeom>
          <a:noFill/>
        </p:spPr>
        <p:txBody>
          <a:bodyPr wrap="square" rtlCol="0">
            <a:spAutoFit/>
          </a:bodyPr>
          <a:lstStyle/>
          <a:p>
            <a:r>
              <a:rPr lang="en-US" dirty="0" smtClean="0">
                <a:solidFill>
                  <a:schemeClr val="accent2">
                    <a:lumMod val="20000"/>
                    <a:lumOff val="80000"/>
                  </a:schemeClr>
                </a:solidFill>
              </a:rPr>
              <a:t>can</a:t>
            </a:r>
            <a:endParaRPr lang="ru-RU" dirty="0">
              <a:solidFill>
                <a:schemeClr val="accent2">
                  <a:lumMod val="20000"/>
                  <a:lumOff val="8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chemeClr val="accent1">
                    <a:lumMod val="50000"/>
                  </a:schemeClr>
                </a:solidFill>
              </a:rPr>
              <a:t>Grammar Time    </a:t>
            </a:r>
            <a:br>
              <a:rPr lang="en-US" dirty="0" smtClean="0">
                <a:solidFill>
                  <a:schemeClr val="accent1">
                    <a:lumMod val="50000"/>
                  </a:schemeClr>
                </a:solidFill>
              </a:rPr>
            </a:br>
            <a:r>
              <a:rPr lang="en-US" dirty="0" smtClean="0">
                <a:solidFill>
                  <a:schemeClr val="accent1">
                    <a:lumMod val="50000"/>
                  </a:schemeClr>
                </a:solidFill>
              </a:rPr>
              <a:t> (look at the blackboard)</a:t>
            </a:r>
            <a:endParaRPr lang="ru-RU" dirty="0">
              <a:solidFill>
                <a:schemeClr val="accent1">
                  <a:lumMod val="50000"/>
                </a:schemeClr>
              </a:solidFill>
            </a:endParaRPr>
          </a:p>
        </p:txBody>
      </p:sp>
      <p:sp>
        <p:nvSpPr>
          <p:cNvPr id="3" name="Содержимое 2"/>
          <p:cNvSpPr>
            <a:spLocks noGrp="1"/>
          </p:cNvSpPr>
          <p:nvPr>
            <p:ph idx="1"/>
          </p:nvPr>
        </p:nvSpPr>
        <p:spPr/>
        <p:txBody>
          <a:bodyPr>
            <a:normAutofit/>
          </a:bodyPr>
          <a:lstStyle/>
          <a:p>
            <a:pPr lvl="0">
              <a:buNone/>
            </a:pPr>
            <a:r>
              <a:rPr lang="en-US" sz="4000" dirty="0" smtClean="0">
                <a:solidFill>
                  <a:srgbClr val="002060"/>
                </a:solidFill>
              </a:rPr>
              <a:t> work in pairs</a:t>
            </a:r>
          </a:p>
          <a:p>
            <a:pPr lvl="0">
              <a:buNone/>
            </a:pPr>
            <a:r>
              <a:rPr lang="en-US" sz="4000" dirty="0" smtClean="0">
                <a:solidFill>
                  <a:srgbClr val="002060"/>
                </a:solidFill>
              </a:rPr>
              <a:t>Students get some cards</a:t>
            </a:r>
            <a:endParaRPr lang="ru-RU" sz="4000" dirty="0" smtClean="0">
              <a:solidFill>
                <a:srgbClr val="002060"/>
              </a:solidFill>
            </a:endParaRPr>
          </a:p>
          <a:p>
            <a:pPr>
              <a:buNone/>
            </a:pPr>
            <a:r>
              <a:rPr lang="en-US" sz="4000" dirty="0" smtClean="0">
                <a:solidFill>
                  <a:srgbClr val="002060"/>
                </a:solidFill>
              </a:rPr>
              <a:t>We should…………………</a:t>
            </a:r>
            <a:endParaRPr lang="ru-RU" sz="4000" dirty="0" smtClean="0">
              <a:solidFill>
                <a:srgbClr val="002060"/>
              </a:solidFill>
            </a:endParaRPr>
          </a:p>
          <a:p>
            <a:pPr>
              <a:buNone/>
            </a:pPr>
            <a:r>
              <a:rPr lang="en-US" sz="4000" dirty="0" smtClean="0">
                <a:solidFill>
                  <a:srgbClr val="002060"/>
                </a:solidFill>
              </a:rPr>
              <a:t>We shouldn’t………………</a:t>
            </a:r>
            <a:endParaRPr lang="ru-RU" sz="4000" dirty="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Рабочий стол\урок Алтын\картинки\84.jpg"/>
          <p:cNvPicPr>
            <a:picLocks noChangeAspect="1" noChangeArrowheads="1"/>
          </p:cNvPicPr>
          <p:nvPr/>
        </p:nvPicPr>
        <p:blipFill>
          <a:blip r:embed="rId2" cstate="email"/>
          <a:srcRect/>
          <a:stretch>
            <a:fillRect/>
          </a:stretch>
        </p:blipFill>
        <p:spPr bwMode="auto">
          <a:xfrm>
            <a:off x="-304800" y="0"/>
            <a:ext cx="9753600" cy="7086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TotalTime>
  <Words>656</Words>
  <PresentationFormat>Экран (4:3)</PresentationFormat>
  <Paragraphs>123</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Phonetic drills</vt:lpstr>
      <vt:lpstr> 24.01.2012   Seminar for teachers of Karaganda city: the theme   ” Effective foreign methodic for teaching English language”   Lesson for the 6 th form school  10 :  The theme “ How green are you” </vt:lpstr>
      <vt:lpstr>Objective: Students will understand the following:</vt:lpstr>
      <vt:lpstr>The students will</vt:lpstr>
      <vt:lpstr>How green are you!</vt:lpstr>
      <vt:lpstr>The Environment</vt:lpstr>
      <vt:lpstr>Grammar time</vt:lpstr>
      <vt:lpstr>Grammar Time      (look at the blackboard)</vt:lpstr>
      <vt:lpstr>Слайд 9</vt:lpstr>
      <vt:lpstr> Overview:</vt:lpstr>
      <vt:lpstr>3.Read the text with new words and match their meaning:</vt:lpstr>
      <vt:lpstr>5.Word building</vt:lpstr>
      <vt:lpstr>2.Pre-reading task: trash, litter,garbage,rubbish- мусор</vt:lpstr>
      <vt:lpstr>ENVIRONMETAL PROBLEMS</vt:lpstr>
      <vt:lpstr>Слайд 15</vt:lpstr>
      <vt:lpstr>4.Text: Litter is a problem</vt:lpstr>
      <vt:lpstr>Reflection</vt:lpstr>
      <vt:lpstr>Слайд 18</vt:lpstr>
      <vt:lpstr>Read together!</vt:lpstr>
      <vt:lpstr>Save and help………  Nature, animals,  people, children</vt:lpstr>
      <vt:lpstr>RONDELLE</vt:lpstr>
      <vt:lpstr>Слайд 22</vt:lpstr>
      <vt:lpstr>Cities</vt:lpstr>
      <vt:lpstr>Water</vt:lpstr>
      <vt:lpstr>animals</vt:lpstr>
      <vt:lpstr>Слайд 26</vt:lpstr>
      <vt:lpstr>WE SHOULD DO IT</vt:lpstr>
      <vt:lpstr>International organizations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Райхан</cp:lastModifiedBy>
  <cp:revision>74</cp:revision>
  <dcterms:modified xsi:type="dcterms:W3CDTF">2013-05-21T05:22:45Z</dcterms:modified>
</cp:coreProperties>
</file>