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57" r:id="rId8"/>
    <p:sldId id="258" r:id="rId9"/>
    <p:sldId id="271" r:id="rId10"/>
    <p:sldId id="259" r:id="rId11"/>
    <p:sldId id="272" r:id="rId12"/>
    <p:sldId id="260" r:id="rId13"/>
    <p:sldId id="261" r:id="rId14"/>
    <p:sldId id="262" r:id="rId15"/>
    <p:sldId id="265" r:id="rId16"/>
    <p:sldId id="266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рман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2;&#1076;&#1084;&#1080;&#1085;\&#1052;&#1086;&#1080;%20&#1076;&#1086;&#1082;&#1091;&#1084;&#1077;&#1085;&#1090;&#1099;\&#1047;&#1072;&#1075;&#1088;&#1091;&#1079;&#1082;&#1080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2;&#1076;&#1084;&#1080;&#1085;\&#1052;&#1086;&#1080;%20&#1076;&#1086;&#1082;&#1091;&#1084;&#1077;&#1085;&#1090;&#1099;\&#1047;&#1072;&#1075;&#1088;&#1091;&#1079;&#1082;&#1080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2;&#1076;&#1084;&#1080;&#1085;\&#1052;&#1086;&#1080;%20&#1076;&#1086;&#1082;&#1091;&#1084;&#1077;&#1085;&#1090;&#1099;\&#1047;&#1072;&#1075;&#1088;&#1091;&#1079;&#1082;&#1080;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2;&#1076;&#1084;&#1080;&#1085;\&#1052;&#1086;&#1080;%20&#1076;&#1086;&#1082;&#1091;&#1084;&#1077;&#1085;&#1090;&#1099;\&#1047;&#1072;&#1075;&#1088;&#1091;&#1079;&#1082;&#108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1"/>
          <c:cat>
            <c:strRef>
              <c:f>Лист1!$A$7:$A$9</c:f>
              <c:strCache>
                <c:ptCount val="3"/>
                <c:pt idx="0">
                  <c:v>Иә</c:v>
                </c:pt>
                <c:pt idx="1">
                  <c:v>Жоқ</c:v>
                </c:pt>
                <c:pt idx="2">
                  <c:v>өз жауабы</c:v>
                </c:pt>
              </c:strCache>
            </c:strRef>
          </c:cat>
          <c:val>
            <c:numRef>
              <c:f>Лист1!$B$7:$B$9</c:f>
              <c:numCache>
                <c:formatCode>General</c:formatCode>
                <c:ptCount val="3"/>
                <c:pt idx="0">
                  <c:v>17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60608"/>
        <c:axId val="77462528"/>
      </c:barChart>
      <c:catAx>
        <c:axId val="7746060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77462528"/>
        <c:crosses val="autoZero"/>
        <c:auto val="1"/>
        <c:lblAlgn val="ctr"/>
        <c:lblOffset val="100"/>
        <c:noMultiLvlLbl val="1"/>
      </c:catAx>
      <c:valAx>
        <c:axId val="7746252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77460608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1"/>
          <c:cat>
            <c:strRef>
              <c:f>Лист1!$A$12:$A$14</c:f>
              <c:strCache>
                <c:ptCount val="3"/>
                <c:pt idx="0">
                  <c:v>Ыңғайсыз</c:v>
                </c:pt>
                <c:pt idx="1">
                  <c:v>Сәнді емес</c:v>
                </c:pt>
                <c:pt idx="2">
                  <c:v>Сериалдарда қызметші қыздар киіп жүреді</c:v>
                </c:pt>
              </c:strCache>
            </c:strRef>
          </c:cat>
          <c:val>
            <c:numRef>
              <c:f>Лист1!$B$12:$B$14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719808"/>
        <c:axId val="79733888"/>
        <c:axId val="0"/>
      </c:bar3DChart>
      <c:catAx>
        <c:axId val="7971980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79733888"/>
        <c:crosses val="autoZero"/>
        <c:auto val="1"/>
        <c:lblAlgn val="ctr"/>
        <c:lblOffset val="100"/>
        <c:noMultiLvlLbl val="1"/>
      </c:catAx>
      <c:valAx>
        <c:axId val="7973388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79719808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Лист1!$A$7:$A$9</c:f>
              <c:strCache>
                <c:ptCount val="3"/>
                <c:pt idx="0">
                  <c:v>Иә</c:v>
                </c:pt>
                <c:pt idx="1">
                  <c:v>Жоқ</c:v>
                </c:pt>
                <c:pt idx="2">
                  <c:v>өз жауабы</c:v>
                </c:pt>
              </c:strCache>
            </c:strRef>
          </c:cat>
          <c:val>
            <c:numRef>
              <c:f>Лист1!$B$7:$B$9</c:f>
              <c:numCache>
                <c:formatCode>General</c:formatCode>
                <c:ptCount val="3"/>
                <c:pt idx="0">
                  <c:v>17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</c:legend>
    <c:plotVisOnly val="1"/>
    <c:dispBlanksAs val="zero"/>
    <c:showDLblsOverMax val="1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Лист1!$A$7:$A$9</c:f>
              <c:strCache>
                <c:ptCount val="3"/>
                <c:pt idx="0">
                  <c:v>Иә</c:v>
                </c:pt>
                <c:pt idx="1">
                  <c:v>Жоқ</c:v>
                </c:pt>
                <c:pt idx="2">
                  <c:v>өз жауабы</c:v>
                </c:pt>
              </c:strCache>
            </c:strRef>
          </c:cat>
          <c:val>
            <c:numRef>
              <c:f>Лист1!$B$7:$B$9</c:f>
              <c:numCache>
                <c:formatCode>General</c:formatCode>
                <c:ptCount val="3"/>
                <c:pt idx="0">
                  <c:v>17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</c:legend>
    <c:plotVisOnly val="1"/>
    <c:dispBlanksAs val="zero"/>
    <c:showDLblsOverMax val="1"/>
  </c:chart>
  <c:externalData r:id="rId1">
    <c:autoUpdate val="1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68760"/>
            <a:ext cx="8458200" cy="1987191"/>
          </a:xfrm>
        </p:spPr>
        <p:txBody>
          <a:bodyPr>
            <a:noAutofit/>
          </a:bodyPr>
          <a:lstStyle/>
          <a:p>
            <a:pPr algn="ctr"/>
            <a:r>
              <a:rPr lang="kk-KZ" sz="6000" b="1" i="1" dirty="0" smtClean="0">
                <a:latin typeface="+mn-lt"/>
              </a:rPr>
              <a:t>Бірыңғай мектеп формасы</a:t>
            </a:r>
            <a:endParaRPr lang="ru-RU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06680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+mn-lt"/>
              </a:rPr>
              <a:t>Бәріне ұнайды!!!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Бастауыш сыныпта тәртіпке үйретеді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Жоғарғы сыныптарда сенімділікке жетелейді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рман\Desktop\Новая папка\school_dress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86026"/>
            <a:ext cx="4932040" cy="316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C:\Users\Арман\Desktop\Новая папка\270377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505" y="3140968"/>
            <a:ext cx="4924752" cy="3148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+mn-lt"/>
              </a:rPr>
              <a:t>Мектеп</a:t>
            </a:r>
            <a:r>
              <a:rPr lang="ru-RU" b="1" dirty="0" smtClean="0">
                <a:latin typeface="+mn-lt"/>
              </a:rPr>
              <a:t> - </a:t>
            </a:r>
            <a:r>
              <a:rPr lang="ru-RU" b="1" dirty="0" err="1" smtClean="0">
                <a:latin typeface="+mn-lt"/>
              </a:rPr>
              <a:t>бізге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ұнайды!!!</a:t>
            </a:r>
            <a:endParaRPr lang="ru-RU" b="1" dirty="0">
              <a:latin typeface="+mn-lt"/>
            </a:endParaRPr>
          </a:p>
        </p:txBody>
      </p:sp>
      <p:pic>
        <p:nvPicPr>
          <p:cNvPr id="4" name="Picture 3" descr="C:\Users\Арман\Desktop\Новая папка\5111295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2132856"/>
            <a:ext cx="8411901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43042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рман\Desktop\01_8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499992" cy="607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рман\Desktop\01_8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4785" y="785794"/>
            <a:ext cx="4739215" cy="607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87824" y="620688"/>
            <a:ext cx="3424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  <a:cs typeface="Times New Roman" pitchFamily="18" charset="0"/>
              </a:rPr>
              <a:t>Әдемі, сәнді</a:t>
            </a:r>
            <a:endParaRPr lang="ru-RU" sz="4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рман\Desktop\01_8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0"/>
            <a:ext cx="4860032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рман\Desktop\01_8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52500"/>
            <a:ext cx="4643438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922003"/>
            <a:ext cx="275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</a:rPr>
              <a:t>Ыңғайлы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3712" y="929309"/>
            <a:ext cx="6048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0070C0"/>
                </a:solidFill>
              </a:rPr>
              <a:t>Ата-аналар үшін үнемді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рман\Desktop\01_8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788024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рман\Desktop\01_8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5" y="785794"/>
            <a:ext cx="4706490" cy="602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928670"/>
            <a:ext cx="282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Жоғарғы сапа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62628"/>
            <a:ext cx="790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Дизайнды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өзіңіз таңдай аласыз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рман\Desktop\01_8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0"/>
            <a:ext cx="4572000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Арман\Desktop\01_8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952500"/>
            <a:ext cx="4857750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0707" y="620688"/>
            <a:ext cx="804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</a:rPr>
              <a:t>Мектеп формасына деген құрмет пайда болады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рман\Desktop\01_8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0"/>
            <a:ext cx="4857750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рман\Desktop\01_8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952500"/>
            <a:ext cx="4857750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38822" y="578796"/>
            <a:ext cx="709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Мектептің имиджі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көтеріледі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6250"/>
            <a:ext cx="8229600" cy="106680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+mn-lt"/>
              </a:rPr>
              <a:t>Ең жақсы таңдау!!!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рман\Desktop\8000 -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1714512" cy="5214950"/>
          </a:xfrm>
          <a:prstGeom prst="rect">
            <a:avLst/>
          </a:prstGeom>
          <a:noFill/>
        </p:spPr>
      </p:pic>
      <p:pic>
        <p:nvPicPr>
          <p:cNvPr id="3075" name="Picture 3" descr="C:\Users\Арман\Desktop\8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714512" cy="5214950"/>
          </a:xfrm>
          <a:prstGeom prst="rect">
            <a:avLst/>
          </a:prstGeom>
          <a:noFill/>
        </p:spPr>
      </p:pic>
      <p:pic>
        <p:nvPicPr>
          <p:cNvPr id="3076" name="Picture 4" descr="C:\Users\Арман\Desktop\8055 -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643050"/>
            <a:ext cx="1357322" cy="5214950"/>
          </a:xfrm>
          <a:prstGeom prst="rect">
            <a:avLst/>
          </a:prstGeom>
          <a:noFill/>
        </p:spPr>
      </p:pic>
      <p:pic>
        <p:nvPicPr>
          <p:cNvPr id="3078" name="Picture 6" descr="C:\Users\Арман\Desktop\80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1428760" cy="5214950"/>
          </a:xfrm>
          <a:prstGeom prst="rect">
            <a:avLst/>
          </a:prstGeom>
          <a:noFill/>
        </p:spPr>
      </p:pic>
      <p:pic>
        <p:nvPicPr>
          <p:cNvPr id="1026" name="Picture 2" descr="C:\Users\Арман\Desktop\Новая папка\8077 -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643050"/>
            <a:ext cx="1428760" cy="5214950"/>
          </a:xfrm>
          <a:prstGeom prst="rect">
            <a:avLst/>
          </a:prstGeom>
          <a:noFill/>
        </p:spPr>
      </p:pic>
      <p:pic>
        <p:nvPicPr>
          <p:cNvPr id="1027" name="Picture 3" descr="C:\Users\Арман\Desktop\Новая папка\8079 -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571589"/>
            <a:ext cx="1785918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6680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+mn-lt"/>
              </a:rPr>
              <a:t>Мектеп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формасы</a:t>
            </a:r>
            <a:endParaRPr lang="ru-RU" b="1" dirty="0"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2960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/>
                <a:gridCol w="3157502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Атауы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Бағасы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Қыз балаға арналған комплект (кофта+трик.жеңсіз+юбка)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10900 (26-34р) (0-3р)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12200 (36-56р)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(4-10р)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Ұл балаға арналған комплект (кофта+трик.жеңсіз+шалбар)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10900 (26-34р) (0-3р)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12500 (36-56р)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(4-10р)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Галстук (ұлдарға) / брошь (қыздарға)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600/500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Тенниска (футболка 100</a:t>
                      </a:r>
                      <a:r>
                        <a:rPr lang="en-US" dirty="0" smtClean="0"/>
                        <a:t>%</a:t>
                      </a:r>
                      <a:r>
                        <a:rPr lang="kk-KZ" baseline="0" dirty="0" smtClean="0"/>
                        <a:t> хлопок)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2500 (26-34р) (0-3р)</a:t>
                      </a:r>
                      <a:endParaRPr lang="kk-K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2700 (36-56р)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(4-10р)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Юбка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3600 (26-34р) (0-3р)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3900 (36-56р)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(4-10р)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Шалбар (Қызға / ұлға)</a:t>
                      </a:r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Сарафан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3600 (26-34р) (0-3р)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39000 (36-56р)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(4-10р)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5500 (26-34р) (0-3р)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5700 (36-56р)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(4-10р)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+mn-lt"/>
              </a:rPr>
              <a:t>Сауалнама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н</a:t>
            </a:r>
            <a:r>
              <a:rPr lang="kk-KZ" b="1" dirty="0" smtClean="0">
                <a:latin typeface="+mn-lt"/>
              </a:rPr>
              <a:t>әтижесі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Осы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мектептің «Өзін-өзі басқару» оқушылар ұйымының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жүргiзген сауалнама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нәтижесiне көз жүгiртсек.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сауалнамаға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6,7,8,10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қатысыты.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Сауалнамаға қатысқандардың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бiрыңғай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енгiзiлсе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жақсы болар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едi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17%-ы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 мектептiң өз формасы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болғаны дұрыс дептi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Небәрi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формасының қажетi жоқ десе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нақты жауап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қиналған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Айтқымыз келгенi осы ауқымды сауалнамаға қатысқан оқушылардың басым көпшiлiгi, атап айтқанда 45 пайызы "арнаулы мектеп формасын неге қалайсыз?" дегенде: "арнайы киiммен ғана бала өзiн оқушы сезiнiп, мектеп тәртiбiне көндiгедi.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тәртiп болған жерде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бар"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бередi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latin typeface="+mn-lt"/>
              </a:rPr>
              <a:t>1-сұрақ </a:t>
            </a:r>
            <a:br>
              <a:rPr lang="kk-KZ" sz="3200" b="1" dirty="0" smtClean="0">
                <a:latin typeface="+mn-lt"/>
              </a:rPr>
            </a:br>
            <a:r>
              <a:rPr lang="kk-KZ" sz="3200" b="1" dirty="0" smtClean="0">
                <a:latin typeface="+mn-lt"/>
              </a:rPr>
              <a:t>Саған мектеп формасы ұнайды ма?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3000"/>
            <a:ext cx="871543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 smtClean="0">
                <a:latin typeface="+mn-lt"/>
              </a:rPr>
              <a:t>2-сұрақ</a:t>
            </a:r>
            <a:br>
              <a:rPr lang="kk-KZ" sz="3200" b="1" dirty="0" smtClean="0">
                <a:latin typeface="+mn-lt"/>
              </a:rPr>
            </a:br>
            <a:r>
              <a:rPr lang="kk-KZ" sz="3200" b="1" dirty="0" smtClean="0">
                <a:latin typeface="+mn-lt"/>
              </a:rPr>
              <a:t>Мектеп формасы не себептен ұнамайды?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latin typeface="+mn-lt"/>
              </a:rPr>
              <a:t>2-сұрақ</a:t>
            </a:r>
            <a:br>
              <a:rPr lang="kk-KZ" sz="3200" b="1" dirty="0" smtClean="0">
                <a:latin typeface="+mn-lt"/>
              </a:rPr>
            </a:br>
            <a:r>
              <a:rPr lang="kk-KZ" sz="3200" b="1" dirty="0" smtClean="0">
                <a:latin typeface="+mn-lt"/>
              </a:rPr>
              <a:t>Мектепте бірыңғай мектеп формасын сақтау дұрыс па?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0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latin typeface="+mn-lt"/>
              </a:rPr>
              <a:t>5-сұрақ</a:t>
            </a:r>
            <a:br>
              <a:rPr lang="kk-KZ" sz="3200" b="1" dirty="0" smtClean="0">
                <a:latin typeface="+mn-lt"/>
              </a:rPr>
            </a:br>
            <a:r>
              <a:rPr lang="kk-KZ" sz="3200" b="1" dirty="0" smtClean="0">
                <a:latin typeface="+mn-lt"/>
              </a:rPr>
              <a:t>Мектеп формасын жаңа үлгіге ауыстыру қажет пе?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latin typeface="+mn-lt"/>
              </a:rPr>
              <a:t>Бірыңғай мектеп</a:t>
            </a:r>
            <a:r>
              <a:rPr lang="ru-RU" sz="3600" b="1" dirty="0" smtClean="0">
                <a:latin typeface="+mn-lt"/>
              </a:rPr>
              <a:t> </a:t>
            </a:r>
            <a:r>
              <a:rPr lang="ru-RU" sz="3600" b="1" dirty="0" err="1" smtClean="0">
                <a:latin typeface="+mn-lt"/>
              </a:rPr>
              <a:t>формасы</a:t>
            </a:r>
            <a:r>
              <a:rPr lang="ru-RU" sz="3600" b="1" dirty="0" smtClean="0">
                <a:latin typeface="+mn-lt"/>
              </a:rPr>
              <a:t>, </a:t>
            </a:r>
            <a:r>
              <a:rPr lang="ru-RU" sz="3600" b="1" dirty="0" err="1" smtClean="0">
                <a:latin typeface="+mn-lt"/>
              </a:rPr>
              <a:t>жақындастырады!!!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Содержимое 3" descr="%20%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4716016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рман\Desktop\Новая папка\img_7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86003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+mn-lt"/>
              </a:rPr>
              <a:t>Бірыңғай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мектеп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формасы</a:t>
            </a:r>
            <a:r>
              <a:rPr lang="ru-RU" b="1" dirty="0" smtClean="0">
                <a:latin typeface="+mn-lt"/>
              </a:rPr>
              <a:t>,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бұл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өте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әдемі</a:t>
            </a:r>
            <a:r>
              <a:rPr lang="ru-RU" b="1" dirty="0" smtClean="0">
                <a:latin typeface="+mn-lt"/>
              </a:rPr>
              <a:t>!!!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Сырт әлпетіңмен мақтануға болады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сәнді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дизайн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Статус бойынша теңдік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рман\Desktop\Новая папка\SAM_2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644008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Арман\Desktop\Новая папка\DSC_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500439"/>
            <a:ext cx="4499992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6448230" cy="106680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+mn-lt"/>
              </a:rPr>
              <a:t>Оқуға  құлшыныс!!!</a:t>
            </a:r>
            <a:endParaRPr lang="ru-RU" b="1" dirty="0">
              <a:latin typeface="+mn-lt"/>
            </a:endParaRPr>
          </a:p>
        </p:txBody>
      </p:sp>
      <p:pic>
        <p:nvPicPr>
          <p:cNvPr id="4" name="Picture 5" descr="C:\Users\Арман\Desktop\Новая папка\Изображение 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244408" cy="4637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225</TotalTime>
  <Words>203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Бірыңғай мектеп формасы</vt:lpstr>
      <vt:lpstr>Сауалнама нәтижесі</vt:lpstr>
      <vt:lpstr>1-сұрақ  Саған мектеп формасы ұнайды ма?</vt:lpstr>
      <vt:lpstr>2-сұрақ Мектеп формасы не себептен ұнамайды?</vt:lpstr>
      <vt:lpstr>2-сұрақ Мектепте бірыңғай мектеп формасын сақтау дұрыс па?</vt:lpstr>
      <vt:lpstr>5-сұрақ Мектеп формасын жаңа үлгіге ауыстыру қажет пе?</vt:lpstr>
      <vt:lpstr>Бірыңғай мектеп формасы, жақындастырады!!!</vt:lpstr>
      <vt:lpstr>Бірыңғай мектеп формасы,  бұл өте әдемі!!!</vt:lpstr>
      <vt:lpstr>Оқуға  құлшыныс!!!</vt:lpstr>
      <vt:lpstr>Бәріне ұнайды!!!</vt:lpstr>
      <vt:lpstr>Мектеп - бізге ұнайды!!!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Ең жақсы таңдау!!!</vt:lpstr>
      <vt:lpstr>Мектеп формасы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школьная форма</dc:title>
  <dc:creator>Арман</dc:creator>
  <cp:lastModifiedBy>User</cp:lastModifiedBy>
  <cp:revision>41</cp:revision>
  <dcterms:created xsi:type="dcterms:W3CDTF">2013-04-04T11:50:17Z</dcterms:created>
  <dcterms:modified xsi:type="dcterms:W3CDTF">2013-05-11T08:09:11Z</dcterms:modified>
</cp:coreProperties>
</file>