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9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91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7" r:id="rId27"/>
    <p:sldId id="288" r:id="rId28"/>
    <p:sldId id="257" r:id="rId29"/>
    <p:sldId id="27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FF00"/>
    <a:srgbClr val="000066"/>
    <a:srgbClr val="9900CC"/>
    <a:srgbClr val="CE39D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1" autoAdjust="0"/>
    <p:restoredTop sz="94660"/>
  </p:normalViewPr>
  <p:slideViewPr>
    <p:cSldViewPr>
      <p:cViewPr>
        <p:scale>
          <a:sx n="50" d="100"/>
          <a:sy n="50" d="100"/>
        </p:scale>
        <p:origin x="-2514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B4FA7-A179-4A6F-951F-9921FCD43A29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65275-1D04-462D-9298-38168BF56D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051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65275-1D04-462D-9298-38168BF56DA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F957-370A-4AC0-855D-6F346C4375D2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0F9D-B1D8-4751-9FE8-83D946990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F957-370A-4AC0-855D-6F346C4375D2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0F9D-B1D8-4751-9FE8-83D946990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F957-370A-4AC0-855D-6F346C4375D2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0F9D-B1D8-4751-9FE8-83D946990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F957-370A-4AC0-855D-6F346C4375D2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0F9D-B1D8-4751-9FE8-83D946990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F957-370A-4AC0-855D-6F346C4375D2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0F9D-B1D8-4751-9FE8-83D946990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F957-370A-4AC0-855D-6F346C4375D2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0F9D-B1D8-4751-9FE8-83D946990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F957-370A-4AC0-855D-6F346C4375D2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0F9D-B1D8-4751-9FE8-83D946990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F957-370A-4AC0-855D-6F346C4375D2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0F9D-B1D8-4751-9FE8-83D946990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F957-370A-4AC0-855D-6F346C4375D2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0F9D-B1D8-4751-9FE8-83D946990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F957-370A-4AC0-855D-6F346C4375D2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0F9D-B1D8-4751-9FE8-83D946990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F957-370A-4AC0-855D-6F346C4375D2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0F9D-B1D8-4751-9FE8-83D946990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FF957-370A-4AC0-855D-6F346C4375D2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00F9D-B1D8-4751-9FE8-83D946990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desktopnature.com/4355-2/Back+Bay_+Boston_+Massachusetts.jpg" TargetMode="External"/><Relationship Id="rId13" Type="http://schemas.openxmlformats.org/officeDocument/2006/relationships/hyperlink" Target="http://live4fun.ru/pictures/img_9538224_18_6.jpg" TargetMode="External"/><Relationship Id="rId18" Type="http://schemas.openxmlformats.org/officeDocument/2006/relationships/hyperlink" Target="http://avtojurnal.ru/netcat_files/Image/accord.jpg" TargetMode="External"/><Relationship Id="rId3" Type="http://schemas.openxmlformats.org/officeDocument/2006/relationships/hyperlink" Target="http://graphics8.nytimes.com/images/blogs/themoment/posts/baggage52908.jpg" TargetMode="External"/><Relationship Id="rId21" Type="http://schemas.openxmlformats.org/officeDocument/2006/relationships/hyperlink" Target="http://img1.liveinternet.ru/images/attach/c/4/83/531/83531473_large_pomidoruy.jpg" TargetMode="External"/><Relationship Id="rId7" Type="http://schemas.openxmlformats.org/officeDocument/2006/relationships/hyperlink" Target="http://www.deti.religiousbook.org.ua/img/vorona1.jpg" TargetMode="External"/><Relationship Id="rId12" Type="http://schemas.openxmlformats.org/officeDocument/2006/relationships/hyperlink" Target="http://stihimira.ru/wp-content/uploads/kapusta.jpg" TargetMode="External"/><Relationship Id="rId17" Type="http://schemas.openxmlformats.org/officeDocument/2006/relationships/hyperlink" Target="http://petlike.me/image_all/wall/3/3258/wall_3258_large.jpg" TargetMode="External"/><Relationship Id="rId2" Type="http://schemas.openxmlformats.org/officeDocument/2006/relationships/hyperlink" Target="http://www.feechka.ru/files/store_apendix_big11318_7643.jpg" TargetMode="External"/><Relationship Id="rId16" Type="http://schemas.openxmlformats.org/officeDocument/2006/relationships/hyperlink" Target="http://www.plato-grad.ru/gallery/product/804/1875_1.jpg" TargetMode="External"/><Relationship Id="rId20" Type="http://schemas.openxmlformats.org/officeDocument/2006/relationships/hyperlink" Target="http://nagornoe92.narod.ru/Ogorod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werpic.ru/index/vorobey/02.jpg" TargetMode="External"/><Relationship Id="rId11" Type="http://schemas.openxmlformats.org/officeDocument/2006/relationships/hyperlink" Target="http://img1.liveinternet.ru/images/attach/c/2/64/149/64149399_18.jpg" TargetMode="External"/><Relationship Id="rId5" Type="http://schemas.openxmlformats.org/officeDocument/2006/relationships/hyperlink" Target="http://shkolazhizni.ru/img/content/i59/59495_or.jpg" TargetMode="External"/><Relationship Id="rId15" Type="http://schemas.openxmlformats.org/officeDocument/2006/relationships/hyperlink" Target="http://www.znaikak.ru/design/pic/visred/wifa_prima_set4777.jpg" TargetMode="External"/><Relationship Id="rId10" Type="http://schemas.openxmlformats.org/officeDocument/2006/relationships/hyperlink" Target="http://fc07.deviantart.net/fs70/i/2010/003/c/3/little_princess_II_by_ebrulii.jpg" TargetMode="External"/><Relationship Id="rId19" Type="http://schemas.openxmlformats.org/officeDocument/2006/relationships/hyperlink" Target="http://i079.radikal.ru/0909/ec/7b707ce50abe.jpg" TargetMode="External"/><Relationship Id="rId4" Type="http://schemas.openxmlformats.org/officeDocument/2006/relationships/hyperlink" Target="http://powerpic.ru/index/baran/05.jpg" TargetMode="External"/><Relationship Id="rId9" Type="http://schemas.openxmlformats.org/officeDocument/2006/relationships/hyperlink" Target="http://s.spynet.ru/uploads/images/0/7/0/5/1/8/2011/03/22/f11902.jpg" TargetMode="External"/><Relationship Id="rId14" Type="http://schemas.openxmlformats.org/officeDocument/2006/relationships/hyperlink" Target="http://www.shektrade.ru/UserFiles/Image/img101_17031_big.jpg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ardendesign.hu/shop/kepek/nagy_kepek/KIRVES_3_hi.jpg" TargetMode="External"/><Relationship Id="rId13" Type="http://schemas.openxmlformats.org/officeDocument/2006/relationships/hyperlink" Target="http://www.ru.all.biz/img/ru/catalog/506741.jpeg" TargetMode="External"/><Relationship Id="rId3" Type="http://schemas.openxmlformats.org/officeDocument/2006/relationships/hyperlink" Target="http://img1.liveinternet.ru/images/attach/c/1/50/429/50429667_38188028_1232016213_D0A0D18FD0B1D0B8D0BDD0B0201.jpg" TargetMode="External"/><Relationship Id="rId7" Type="http://schemas.openxmlformats.org/officeDocument/2006/relationships/hyperlink" Target="http://www.tvoyrebenok.ru/images/3-5/b/6.jpg" TargetMode="External"/><Relationship Id="rId12" Type="http://schemas.openxmlformats.org/officeDocument/2006/relationships/hyperlink" Target="http://i016.radikal.ru/0802/e6/1f4b5ff987c8.jpg" TargetMode="External"/><Relationship Id="rId2" Type="http://schemas.openxmlformats.org/officeDocument/2006/relationships/hyperlink" Target="http://f.franciszkanska3.pl/i/3/0/9/30998315.100af06e8032d4.4.jpg" TargetMode="External"/><Relationship Id="rId16" Type="http://schemas.openxmlformats.org/officeDocument/2006/relationships/hyperlink" Target="http://pics.livejournal.com/ryabceva_nadi/pic/0000kqs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oroscopes.rambler.ru/images/45675_46.1164733981.29344.gif" TargetMode="External"/><Relationship Id="rId11" Type="http://schemas.openxmlformats.org/officeDocument/2006/relationships/hyperlink" Target="http://os1.i.ua/3/1/7859625_464abbc8.jpg" TargetMode="External"/><Relationship Id="rId5" Type="http://schemas.openxmlformats.org/officeDocument/2006/relationships/hyperlink" Target="http://images01.olx.ru/ui/1/85/70/3538570_1.jpg" TargetMode="External"/><Relationship Id="rId15" Type="http://schemas.openxmlformats.org/officeDocument/2006/relationships/hyperlink" Target="http://img1.loadtr.com/b-371358-Karpuz.jpg" TargetMode="External"/><Relationship Id="rId10" Type="http://schemas.openxmlformats.org/officeDocument/2006/relationships/hyperlink" Target="http://s51.radikal.ru/i133/0811/0e/ff3dc131cb9f.png" TargetMode="External"/><Relationship Id="rId4" Type="http://schemas.openxmlformats.org/officeDocument/2006/relationships/hyperlink" Target="http://ihatesnaps.files.wordpress.com/2007/04/boots_a.jpg?w=450&amp;h=200" TargetMode="External"/><Relationship Id="rId9" Type="http://schemas.openxmlformats.org/officeDocument/2006/relationships/hyperlink" Target="http://img-fotki.yandex.ru/get/6101/97963308.0/0_66868_98c3508f_XL" TargetMode="External"/><Relationship Id="rId14" Type="http://schemas.openxmlformats.org/officeDocument/2006/relationships/hyperlink" Target="http://crazy.werd.ru/uploads/posts/2008-04-30/1209543300_klubn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5000"/>
            <a:lum/>
          </a:blip>
          <a:srcRect/>
          <a:stretch>
            <a:fillRect t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989384">
            <a:off x="723595" y="2551569"/>
            <a:ext cx="7772400" cy="1470025"/>
          </a:xfrm>
        </p:spPr>
        <p:txBody>
          <a:bodyPr>
            <a:normAutofit/>
          </a:bodyPr>
          <a:lstStyle/>
          <a:p>
            <a:r>
              <a:rPr lang="kk-KZ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Суретті сөздік</a:t>
            </a:r>
            <a:endParaRPr lang="ru-RU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5229200"/>
            <a:ext cx="4168552" cy="1345704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kk-KZ" sz="2000" b="1" dirty="0" smtClean="0">
                <a:solidFill>
                  <a:srgbClr val="FF3399"/>
                </a:solidFill>
              </a:rPr>
              <a:t>Дайындаған:</a:t>
            </a:r>
          </a:p>
          <a:p>
            <a:pPr algn="r"/>
            <a:r>
              <a:rPr lang="kk-KZ" sz="2000" b="1" dirty="0">
                <a:solidFill>
                  <a:srgbClr val="FF3399"/>
                </a:solidFill>
              </a:rPr>
              <a:t> Жакыпханова Асел Кашагановна </a:t>
            </a:r>
            <a:endParaRPr lang="kk-KZ" sz="2000" b="1" dirty="0" smtClean="0">
              <a:solidFill>
                <a:srgbClr val="FF3399"/>
              </a:solidFill>
            </a:endParaRPr>
          </a:p>
          <a:p>
            <a:pPr algn="r"/>
            <a:r>
              <a:rPr lang="kk-KZ" sz="2000" b="1" dirty="0" smtClean="0">
                <a:solidFill>
                  <a:srgbClr val="FF3399"/>
                </a:solidFill>
              </a:rPr>
              <a:t>бастауыш </a:t>
            </a:r>
            <a:r>
              <a:rPr lang="kk-KZ" sz="2000" b="1" dirty="0" smtClean="0">
                <a:solidFill>
                  <a:srgbClr val="FF3399"/>
                </a:solidFill>
              </a:rPr>
              <a:t>сынып мұғалімі</a:t>
            </a:r>
          </a:p>
          <a:p>
            <a:pPr algn="r"/>
            <a:r>
              <a:rPr lang="kk-KZ" sz="2000" b="1" dirty="0" smtClean="0">
                <a:solidFill>
                  <a:srgbClr val="FF3399"/>
                </a:solidFill>
              </a:rPr>
              <a:t> № 41 ЖББ ОМ КММ </a:t>
            </a:r>
          </a:p>
          <a:p>
            <a:pPr algn="r"/>
            <a:r>
              <a:rPr lang="kk-KZ" sz="2000" b="1" dirty="0" smtClean="0">
                <a:solidFill>
                  <a:srgbClr val="FF3399"/>
                </a:solidFill>
              </a:rPr>
              <a:t>Қарағанды қаласы</a:t>
            </a:r>
            <a:endParaRPr lang="ru-RU" sz="2000" b="1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4824536" cy="1143000"/>
          </a:xfrm>
        </p:spPr>
        <p:txBody>
          <a:bodyPr>
            <a:noAutofit/>
          </a:bodyPr>
          <a:lstStyle/>
          <a:p>
            <a:r>
              <a:rPr lang="ru-RU" sz="6600" b="1" i="1" dirty="0"/>
              <a:t>д</a:t>
            </a:r>
            <a:r>
              <a:rPr lang="ru-RU" sz="6600" b="1" i="1" dirty="0">
                <a:solidFill>
                  <a:srgbClr val="FF0000"/>
                </a:solidFill>
              </a:rPr>
              <a:t>и</a:t>
            </a:r>
            <a:r>
              <a:rPr lang="ru-RU" sz="6600" b="1" i="1" dirty="0"/>
              <a:t>ван</a:t>
            </a:r>
            <a:r>
              <a:rPr lang="ru-RU" sz="6600" b="1" dirty="0"/>
              <a:t/>
            </a:r>
            <a:br>
              <a:rPr lang="ru-RU" sz="6600" b="1" dirty="0"/>
            </a:br>
            <a:endParaRPr lang="ru-RU" sz="6600" b="1" dirty="0"/>
          </a:p>
        </p:txBody>
      </p:sp>
      <p:pic>
        <p:nvPicPr>
          <p:cNvPr id="11266" name="Picture 2" descr="Картинка 48 из 1784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5048250" cy="38290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200024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Ол барда жақсы,</a:t>
            </a:r>
          </a:p>
          <a:p>
            <a:r>
              <a:rPr lang="kk-KZ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Оған отырып, жатуға да болады...</a:t>
            </a:r>
          </a:p>
          <a:p>
            <a:r>
              <a:rPr lang="kk-KZ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Ол бізге демалуға берілген,</a:t>
            </a:r>
          </a:p>
          <a:p>
            <a:r>
              <a:rPr lang="kk-KZ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Жұмсақ мақпал ...</a:t>
            </a:r>
            <a:endParaRPr lang="ru-RU" sz="2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504" y="571480"/>
            <a:ext cx="4464496" cy="1428760"/>
          </a:xfrm>
        </p:spPr>
        <p:txBody>
          <a:bodyPr>
            <a:noAutofit/>
          </a:bodyPr>
          <a:lstStyle/>
          <a:p>
            <a:r>
              <a:rPr lang="ru-RU" sz="8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8000" b="1" i="1" dirty="0" err="1" smtClean="0">
                <a:latin typeface="Times New Roman" pitchFamily="18" charset="0"/>
                <a:cs typeface="Times New Roman" pitchFamily="18" charset="0"/>
              </a:rPr>
              <a:t>ыз</a:t>
            </a:r>
            <a:r>
              <a:rPr lang="ru-RU" sz="6600" b="1" dirty="0"/>
              <a:t/>
            </a:r>
            <a:br>
              <a:rPr lang="ru-RU" sz="6600" b="1" dirty="0"/>
            </a:br>
            <a:endParaRPr lang="ru-RU" sz="6600" b="1" dirty="0"/>
          </a:p>
        </p:txBody>
      </p:sp>
      <p:pic>
        <p:nvPicPr>
          <p:cNvPr id="25602" name="Picture 2" descr="http://fc07.deviantart.net/fs70/i/2010/003/c/3/little_princess_II_by_ebruli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1700808"/>
            <a:ext cx="4608512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1552" y="620688"/>
            <a:ext cx="4032448" cy="1143000"/>
          </a:xfrm>
        </p:spPr>
        <p:txBody>
          <a:bodyPr>
            <a:noAutofit/>
          </a:bodyPr>
          <a:lstStyle/>
          <a:p>
            <a:r>
              <a:rPr lang="ru-RU" sz="8000" b="1" i="1" dirty="0" err="1" smtClean="0">
                <a:latin typeface="Times New Roman" pitchFamily="18" charset="0"/>
                <a:cs typeface="Times New Roman" pitchFamily="18" charset="0"/>
              </a:rPr>
              <a:t>қо</a:t>
            </a:r>
            <a:r>
              <a:rPr lang="ru-RU" sz="8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8000" b="1" i="1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5400" b="1" dirty="0"/>
              <a:t/>
            </a:r>
            <a:br>
              <a:rPr lang="ru-RU" sz="5400" b="1" dirty="0"/>
            </a:br>
            <a:endParaRPr lang="ru-RU" sz="5400" b="1" dirty="0"/>
          </a:p>
        </p:txBody>
      </p:sp>
      <p:pic>
        <p:nvPicPr>
          <p:cNvPr id="24578" name="Picture 2" descr="http://img1.liveinternet.ru/images/attach/c/2/64/149/64149399_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72" y="2492896"/>
            <a:ext cx="4786346" cy="40324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55679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Қасқыр, аю, түлкіде сонда!</a:t>
            </a:r>
            <a:endParaRPr lang="ru-RU" sz="2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Біздің кішкене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аң қорқынышта өмір сүреді,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Бәледен аяғын 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ала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қашады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Қане тауып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көрші өзің,</a:t>
            </a:r>
            <a:endParaRPr lang="ru-RU" sz="2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Кішкене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аң қалай аталады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66"/>
                </a:solidFill>
              </a:rPr>
              <a:t/>
            </a:r>
            <a:br>
              <a:rPr lang="ru-RU" sz="2400" b="1" dirty="0" smtClean="0">
                <a:solidFill>
                  <a:srgbClr val="000066"/>
                </a:solidFill>
              </a:rPr>
            </a:br>
            <a:endParaRPr lang="ru-RU" sz="24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428604"/>
            <a:ext cx="4464496" cy="1571636"/>
          </a:xfrm>
        </p:spPr>
        <p:txBody>
          <a:bodyPr>
            <a:normAutofit/>
          </a:bodyPr>
          <a:lstStyle/>
          <a:p>
            <a:r>
              <a:rPr lang="ru-RU" sz="6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6600" b="1" i="1" dirty="0" err="1" smtClean="0">
                <a:latin typeface="Times New Roman" pitchFamily="18" charset="0"/>
                <a:cs typeface="Times New Roman" pitchFamily="18" charset="0"/>
              </a:rPr>
              <a:t>ұлпынай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http://crazy.werd.ru/uploads/posts/2008-04-30/1209543300_klub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20074" y="2564904"/>
            <a:ext cx="5675447" cy="402956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556792"/>
            <a:ext cx="33478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Жіңішке сабақтары көп.</a:t>
            </a:r>
          </a:p>
          <a:p>
            <a:r>
              <a:rPr lang="kk-KZ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Әр жіңішке сабағы</a:t>
            </a:r>
          </a:p>
          <a:p>
            <a:r>
              <a:rPr lang="kk-KZ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Алқызыл от шашады.</a:t>
            </a:r>
          </a:p>
          <a:p>
            <a:r>
              <a:rPr lang="kk-KZ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Сабақтарын бүгеміз</a:t>
            </a:r>
          </a:p>
          <a:p>
            <a:r>
              <a:rPr lang="kk-KZ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Алқызылды жинаймыз.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500042"/>
            <a:ext cx="6898518" cy="1623686"/>
          </a:xfrm>
        </p:spPr>
        <p:txBody>
          <a:bodyPr>
            <a:noAutofit/>
          </a:bodyPr>
          <a:lstStyle/>
          <a:p>
            <a:r>
              <a:rPr lang="ru-RU" sz="7200" b="1" i="1" dirty="0" err="1" smtClean="0">
                <a:latin typeface="Times New Roman" pitchFamily="18" charset="0"/>
                <a:cs typeface="Times New Roman" pitchFamily="18" charset="0"/>
              </a:rPr>
              <a:t>орамжапыра</a:t>
            </a:r>
            <a:r>
              <a:rPr lang="ru-RU" sz="7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>
                <a:latin typeface="Times New Roman" pitchFamily="18" charset="0"/>
                <a:cs typeface="Times New Roman" pitchFamily="18" charset="0"/>
              </a:rPr>
            </a:b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2000240"/>
            <a:ext cx="3779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Бұл не шықыр? Бұл не қытыр?</a:t>
            </a:r>
          </a:p>
          <a:p>
            <a:r>
              <a:rPr lang="kk-KZ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Бұл не бұта?</a:t>
            </a:r>
          </a:p>
          <a:p>
            <a:r>
              <a:rPr lang="kk-KZ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Шықырсыз қалай болмақ, </a:t>
            </a:r>
          </a:p>
          <a:p>
            <a:r>
              <a:rPr lang="kk-KZ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Егер мен...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Картинка 4 из 1618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763434"/>
            <a:ext cx="5101074" cy="3825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642918"/>
            <a:ext cx="4067944" cy="1143000"/>
          </a:xfrm>
        </p:spPr>
        <p:txBody>
          <a:bodyPr>
            <a:noAutofit/>
          </a:bodyPr>
          <a:lstStyle/>
          <a:p>
            <a:r>
              <a:rPr lang="ru-RU" sz="6600" b="1" i="1" dirty="0" err="1" smtClean="0"/>
              <a:t>с</a:t>
            </a:r>
            <a:r>
              <a:rPr lang="ru-RU" sz="6600" b="1" i="1" dirty="0" err="1" smtClean="0">
                <a:solidFill>
                  <a:srgbClr val="FF0000"/>
                </a:solidFill>
              </a:rPr>
              <a:t>у</a:t>
            </a:r>
            <a:r>
              <a:rPr lang="ru-RU" sz="6600" b="1" i="1" dirty="0" err="1" smtClean="0"/>
              <a:t>рет</a:t>
            </a:r>
            <a:r>
              <a:rPr lang="ru-RU" sz="5400" b="1" dirty="0"/>
              <a:t/>
            </a:r>
            <a:br>
              <a:rPr lang="ru-RU" sz="5400" b="1" dirty="0"/>
            </a:br>
            <a:endParaRPr lang="ru-RU" sz="5400" b="1" dirty="0"/>
          </a:p>
        </p:txBody>
      </p:sp>
      <p:pic>
        <p:nvPicPr>
          <p:cNvPr id="28674" name="Picture 2" descr="http://live4fun.ru/pictures/img_9538224_18_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2204864"/>
            <a:ext cx="5544616" cy="4158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504" y="332656"/>
            <a:ext cx="4464496" cy="1143000"/>
          </a:xfrm>
        </p:spPr>
        <p:txBody>
          <a:bodyPr>
            <a:normAutofit/>
          </a:bodyPr>
          <a:lstStyle/>
          <a:p>
            <a:r>
              <a:rPr lang="ru-RU" sz="6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6600" b="1" i="1" dirty="0" err="1" smtClean="0">
                <a:latin typeface="Times New Roman" pitchFamily="18" charset="0"/>
                <a:cs typeface="Times New Roman" pitchFamily="18" charset="0"/>
              </a:rPr>
              <a:t>атырма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www.shektrade.ru/UserFiles/Image/img101_17031_b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1700808"/>
            <a:ext cx="5040560" cy="4686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5528" y="620688"/>
            <a:ext cx="4248472" cy="1143000"/>
          </a:xfrm>
        </p:spPr>
        <p:txBody>
          <a:bodyPr>
            <a:noAutofit/>
          </a:bodyPr>
          <a:lstStyle/>
          <a:p>
            <a:r>
              <a:rPr lang="ru-RU" sz="6600" b="1" i="1" dirty="0"/>
              <a:t>к</a:t>
            </a:r>
            <a:r>
              <a:rPr lang="ru-RU" sz="6600" b="1" i="1" dirty="0">
                <a:solidFill>
                  <a:srgbClr val="FF0000"/>
                </a:solidFill>
              </a:rPr>
              <a:t>о</a:t>
            </a:r>
            <a:r>
              <a:rPr lang="ru-RU" sz="6600" b="1" i="1" dirty="0"/>
              <a:t>ньки</a:t>
            </a:r>
            <a:r>
              <a:rPr lang="ru-RU" sz="6600" b="1" dirty="0"/>
              <a:t/>
            </a:r>
            <a:br>
              <a:rPr lang="ru-RU" sz="6600" b="1" dirty="0"/>
            </a:br>
            <a:endParaRPr lang="ru-RU" sz="6600" b="1" dirty="0"/>
          </a:p>
        </p:txBody>
      </p:sp>
      <p:pic>
        <p:nvPicPr>
          <p:cNvPr id="26626" name="Picture 2" descr="http://www.znaikak.ru/design/pic/visred/wifa_prima_set4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717" y="1844824"/>
            <a:ext cx="5106335" cy="42484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57752" y="2071678"/>
            <a:ext cx="40719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Мұзда маған кім жетеді?</a:t>
            </a:r>
          </a:p>
          <a:p>
            <a:r>
              <a:rPr lang="kk-KZ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Жарысып біз жүгіреміз!</a:t>
            </a:r>
          </a:p>
          <a:p>
            <a:r>
              <a:rPr lang="kk-KZ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Мені көтеріп келе жатқан ат емес, жылтыраған... 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09120"/>
            <a:ext cx="4392488" cy="1143000"/>
          </a:xfrm>
        </p:spPr>
        <p:txBody>
          <a:bodyPr>
            <a:normAutofit/>
          </a:bodyPr>
          <a:lstStyle/>
          <a:p>
            <a:r>
              <a:rPr lang="ru-RU" sz="6600" b="1" i="1" dirty="0" err="1" smtClean="0"/>
              <a:t>си</a:t>
            </a:r>
            <a:r>
              <a:rPr lang="ru-RU" sz="6600" b="1" i="1" dirty="0" err="1" smtClean="0">
                <a:solidFill>
                  <a:srgbClr val="FF0000"/>
                </a:solidFill>
              </a:rPr>
              <a:t>ы</a:t>
            </a:r>
            <a:r>
              <a:rPr lang="ru-RU" sz="6600" b="1" i="1" dirty="0" err="1" smtClean="0"/>
              <a:t>р</a:t>
            </a:r>
            <a:endParaRPr lang="ru-RU" sz="6600" b="1" dirty="0"/>
          </a:p>
        </p:txBody>
      </p:sp>
      <p:pic>
        <p:nvPicPr>
          <p:cNvPr id="6146" name="Picture 2" descr="http://petlike.me/image_all/wall/3/3258/wall_3258_lar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32656"/>
            <a:ext cx="5738982" cy="38164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6314" y="4214818"/>
            <a:ext cx="3923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Күнде кешкісін ол оңай,</a:t>
            </a:r>
          </a:p>
          <a:p>
            <a:r>
              <a:rPr lang="kk-KZ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Бізге сүт береді.</a:t>
            </a:r>
          </a:p>
          <a:p>
            <a:r>
              <a:rPr lang="kk-KZ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Өзі екі сөз айтады</a:t>
            </a:r>
          </a:p>
          <a:p>
            <a:r>
              <a:rPr lang="kk-KZ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Оның аты кім?</a:t>
            </a:r>
            <a:endParaRPr lang="ru-RU" sz="2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1124744"/>
            <a:ext cx="4968552" cy="1143000"/>
          </a:xfrm>
        </p:spPr>
        <p:txBody>
          <a:bodyPr>
            <a:noAutofit/>
          </a:bodyPr>
          <a:lstStyle/>
          <a:p>
            <a:r>
              <a:rPr lang="ru-RU" sz="8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8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өлі</a:t>
            </a:r>
            <a:r>
              <a:rPr lang="ru-RU" sz="8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avtojurnal.ru/netcat_files/Image/acco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7749" y="2780928"/>
            <a:ext cx="7012951" cy="37444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90872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Төрт дөңгелек, </a:t>
            </a:r>
            <a:br>
              <a:rPr lang="kk-KZ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Резеңке дөңгелек,</a:t>
            </a:r>
          </a:p>
          <a:p>
            <a:r>
              <a:rPr lang="kk-KZ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Мотор және тежеуіш…</a:t>
            </a:r>
          </a:p>
          <a:p>
            <a:r>
              <a:rPr lang="kk-KZ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Сонда бұл не? </a:t>
            </a:r>
            <a:br>
              <a:rPr lang="kk-KZ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endParaRPr lang="kk-KZ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221088"/>
            <a:ext cx="3456384" cy="1143000"/>
          </a:xfrm>
        </p:spPr>
        <p:txBody>
          <a:bodyPr>
            <a:normAutofit/>
          </a:bodyPr>
          <a:lstStyle/>
          <a:p>
            <a:r>
              <a:rPr lang="ru-RU" sz="6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6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600" b="1" i="1" dirty="0" err="1" smtClean="0">
                <a:latin typeface="Times New Roman" pitchFamily="18" charset="0"/>
                <a:cs typeface="Times New Roman" pitchFamily="18" charset="0"/>
              </a:rPr>
              <a:t>рбыз</a:t>
            </a: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http://img1.loadtr.com/b-371358-Karpu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3" y="260648"/>
            <a:ext cx="4428879" cy="37444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3968" y="4653136"/>
            <a:ext cx="36964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Өзі ауыр қарынсау,</a:t>
            </a:r>
            <a:endParaRPr lang="ru-RU" sz="2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0066"/>
                </a:solidFill>
              </a:rPr>
              <a:t> Сырты ала </a:t>
            </a:r>
            <a:r>
              <a:rPr lang="ru-RU" sz="2400" b="1" dirty="0" err="1" smtClean="0">
                <a:solidFill>
                  <a:srgbClr val="000066"/>
                </a:solidFill>
              </a:rPr>
              <a:t>жиделі</a:t>
            </a:r>
            <a:r>
              <a:rPr lang="ru-RU" sz="2400" b="1" dirty="0" smtClean="0">
                <a:solidFill>
                  <a:srgbClr val="000066"/>
                </a:solidFill>
              </a:rPr>
              <a:t>. </a:t>
            </a:r>
            <a:br>
              <a:rPr lang="ru-RU" sz="2400" b="1" dirty="0" smtClean="0">
                <a:solidFill>
                  <a:srgbClr val="000066"/>
                </a:solidFill>
              </a:rPr>
            </a:br>
            <a:r>
              <a:rPr lang="ru-RU" sz="2400" b="1" dirty="0" smtClean="0">
                <a:solidFill>
                  <a:srgbClr val="000066"/>
                </a:solidFill>
              </a:rPr>
              <a:t> 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Іші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қызыл, піскен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400" b="1" dirty="0" smtClean="0">
                <a:solidFill>
                  <a:srgbClr val="000066"/>
                </a:solidFill>
              </a:rPr>
              <a:t/>
            </a:r>
            <a:br>
              <a:rPr lang="ru-RU" sz="2400" b="1" dirty="0" smtClean="0">
                <a:solidFill>
                  <a:srgbClr val="000066"/>
                </a:solidFill>
              </a:rPr>
            </a:br>
            <a:r>
              <a:rPr lang="ru-RU" sz="2400" b="1" dirty="0" smtClean="0">
                <a:solidFill>
                  <a:srgbClr val="000066"/>
                </a:solidFill>
              </a:rPr>
              <a:t> </a:t>
            </a:r>
            <a:endParaRPr lang="ru-RU" sz="24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3560" y="620688"/>
            <a:ext cx="3960440" cy="1143000"/>
          </a:xfrm>
        </p:spPr>
        <p:txBody>
          <a:bodyPr>
            <a:noAutofit/>
          </a:bodyPr>
          <a:lstStyle/>
          <a:p>
            <a:r>
              <a:rPr lang="kk-KZ" sz="6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kk-KZ" sz="6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үс</a:t>
            </a:r>
            <a:r>
              <a:rPr lang="kk-KZ" sz="6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kk-KZ" sz="6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ік</a:t>
            </a:r>
            <a:endParaRPr lang="ru-RU" sz="6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i079.radikal.ru/0909/ec/7b707ce50a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5001109" cy="332573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15816" y="3929066"/>
            <a:ext cx="45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Өзім пісіруді ұйғардым...</a:t>
            </a:r>
          </a:p>
          <a:p>
            <a:r>
              <a:rPr lang="kk-KZ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Үстелге винегрет қойдым,</a:t>
            </a:r>
          </a:p>
          <a:p>
            <a:r>
              <a:rPr lang="kk-KZ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Тәрелке, қасық тараттым...</a:t>
            </a:r>
          </a:p>
          <a:p>
            <a:r>
              <a:rPr lang="kk-KZ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Одан әріге... Күш жетпеді!</a:t>
            </a:r>
            <a:endParaRPr lang="ru-RU" sz="2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642918"/>
            <a:ext cx="4752528" cy="1480810"/>
          </a:xfrm>
        </p:spPr>
        <p:txBody>
          <a:bodyPr>
            <a:noAutofit/>
          </a:bodyPr>
          <a:lstStyle/>
          <a:p>
            <a:r>
              <a:rPr lang="ru-RU" sz="6600" b="1" i="1" dirty="0" err="1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6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600" b="1" i="1" dirty="0" err="1" smtClean="0">
                <a:latin typeface="Times New Roman" pitchFamily="18" charset="0"/>
                <a:cs typeface="Times New Roman" pitchFamily="18" charset="0"/>
              </a:rPr>
              <a:t>қш</a:t>
            </a:r>
            <a:r>
              <a:rPr lang="ru-RU" sz="6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nagornoe92.narod.ru/Ogoro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88640"/>
            <a:ext cx="5199870" cy="36724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14678" y="407194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Егер еңбектенсек біз,</a:t>
            </a:r>
          </a:p>
          <a:p>
            <a:r>
              <a:rPr lang="kk-KZ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Бәрі өсіп, шығады</a:t>
            </a:r>
          </a:p>
          <a:p>
            <a:r>
              <a:rPr lang="kk-KZ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Кез-келген ауа райында</a:t>
            </a:r>
          </a:p>
          <a:p>
            <a:r>
              <a:rPr lang="kk-KZ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Біздің қолымызда...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714356"/>
            <a:ext cx="5050904" cy="1143000"/>
          </a:xfrm>
        </p:spPr>
        <p:txBody>
          <a:bodyPr>
            <a:noAutofit/>
          </a:bodyPr>
          <a:lstStyle/>
          <a:p>
            <a:r>
              <a:rPr lang="ru-RU" sz="8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8000" b="1" i="1" dirty="0" err="1" smtClean="0">
                <a:latin typeface="Times New Roman" pitchFamily="18" charset="0"/>
                <a:cs typeface="Times New Roman" pitchFamily="18" charset="0"/>
              </a:rPr>
              <a:t>ыз</a:t>
            </a:r>
            <a:r>
              <a:rPr lang="ru-RU" sz="8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8000" b="1" i="1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8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mg1.liveinternet.ru/images/attach/c/4/83/531/83531473_large_pomidoru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564904"/>
            <a:ext cx="5275175" cy="39604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643570" y="1785926"/>
            <a:ext cx="330266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Біздің суағарда</a:t>
            </a:r>
          </a:p>
          <a:p>
            <a:r>
              <a:rPr lang="kk-KZ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Жұмбақтар өсті</a:t>
            </a:r>
          </a:p>
          <a:p>
            <a:r>
              <a:rPr lang="kk-KZ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Шырынды да ірі</a:t>
            </a:r>
          </a:p>
          <a:p>
            <a:r>
              <a:rPr lang="kk-KZ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Міне осындай домалақ.</a:t>
            </a:r>
          </a:p>
          <a:p>
            <a:r>
              <a:rPr lang="kk-KZ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Жазда көгереді,</a:t>
            </a:r>
          </a:p>
          <a:p>
            <a:r>
              <a:rPr lang="kk-KZ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Күзде қызарады.</a:t>
            </a:r>
            <a:endParaRPr lang="ru-RU" sz="2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642918"/>
            <a:ext cx="5328592" cy="1357314"/>
          </a:xfrm>
        </p:spPr>
        <p:txBody>
          <a:bodyPr>
            <a:noAutofit/>
          </a:bodyPr>
          <a:lstStyle/>
          <a:p>
            <a:r>
              <a:rPr lang="ru-RU" sz="8800" b="1" i="1" dirty="0" err="1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8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8800" b="1" i="1" dirty="0" err="1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8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8800" b="1" i="1" dirty="0" err="1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8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8800" b="1" i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f.franciszkanska3.pl/i/3/0/9/30998315.100af06e8032d4.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3960440" cy="4844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3216" y="642918"/>
            <a:ext cx="3970784" cy="1143000"/>
          </a:xfrm>
        </p:spPr>
        <p:txBody>
          <a:bodyPr>
            <a:noAutofit/>
          </a:bodyPr>
          <a:lstStyle/>
          <a:p>
            <a:r>
              <a:rPr lang="ru-RU" sz="8000" b="1" i="1" dirty="0" err="1" smtClean="0">
                <a:latin typeface="Times New Roman" pitchFamily="18" charset="0"/>
                <a:cs typeface="Times New Roman" pitchFamily="18" charset="0"/>
              </a:rPr>
              <a:t>жиде</a:t>
            </a:r>
            <a:r>
              <a:rPr lang="ru-RU" sz="8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://img1.liveinternet.ru/images/attach/c/1/50/429/50429667_38188028_1232016213_D0A0D18FD0B1D0B8D0BDD0B0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4058250" cy="54040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72066" y="1225689"/>
            <a:ext cx="407193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Жидектер тәтті емес,</a:t>
            </a:r>
          </a:p>
          <a:p>
            <a:r>
              <a:rPr lang="kk-KZ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Бірақ көзге қуаныш</a:t>
            </a:r>
          </a:p>
          <a:p>
            <a:r>
              <a:rPr lang="kk-KZ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Бақшағада сәнділік</a:t>
            </a:r>
          </a:p>
          <a:p>
            <a:r>
              <a:rPr lang="kk-KZ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Достарға сияпат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4762872" cy="1143000"/>
          </a:xfrm>
        </p:spPr>
        <p:txBody>
          <a:bodyPr>
            <a:noAutofit/>
          </a:bodyPr>
          <a:lstStyle/>
          <a:p>
            <a:r>
              <a:rPr lang="ru-RU" sz="8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8800" b="1" i="1" dirty="0" err="1" smtClean="0">
                <a:latin typeface="Times New Roman" pitchFamily="18" charset="0"/>
                <a:cs typeface="Times New Roman" pitchFamily="18" charset="0"/>
              </a:rPr>
              <a:t>тіктер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http://ihatesnaps.files.wordpress.com/2007/04/boots_a.jpg?w=450&amp;h=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0866" y="1772816"/>
            <a:ext cx="5037218" cy="48245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357430"/>
            <a:ext cx="39604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Жұмбақты тап: біз кімбіз?</a:t>
            </a:r>
          </a:p>
          <a:p>
            <a:r>
              <a:rPr lang="kk-KZ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Ашық-жарықта үйде отырамыз.</a:t>
            </a:r>
          </a:p>
          <a:p>
            <a:r>
              <a:rPr lang="kk-KZ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Егер жаңбыр болса-бізде жұмыс бар:</a:t>
            </a:r>
          </a:p>
          <a:p>
            <a:r>
              <a:rPr lang="kk-KZ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Жер тебіну, батпақта шалпылдатып жүру. </a:t>
            </a:r>
            <a:endParaRPr lang="ru-RU" sz="2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714356"/>
            <a:ext cx="4355976" cy="1500198"/>
          </a:xfrm>
        </p:spPr>
        <p:txBody>
          <a:bodyPr>
            <a:noAutofit/>
          </a:bodyPr>
          <a:lstStyle/>
          <a:p>
            <a:r>
              <a:rPr lang="ru-RU" sz="8000" b="1" i="1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8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8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8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8000" b="1" i="1" dirty="0" err="1" smtClean="0">
                <a:latin typeface="Times New Roman" pitchFamily="18" charset="0"/>
                <a:cs typeface="Times New Roman" pitchFamily="18" charset="0"/>
              </a:rPr>
              <a:t>дан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http://s51.radikal.ru/i133/0811/0e/ff3dc131cb9f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8864" y="2132856"/>
            <a:ext cx="4209120" cy="39133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14876" y="1928802"/>
            <a:ext cx="40719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Оның аузы өте үлкен.</a:t>
            </a:r>
          </a:p>
          <a:p>
            <a:r>
              <a:rPr lang="kk-KZ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Бірақ ол сусиыр емес,</a:t>
            </a:r>
          </a:p>
          <a:p>
            <a:r>
              <a:rPr lang="kk-KZ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Өйткені құйрығы жоқ,</a:t>
            </a:r>
          </a:p>
          <a:p>
            <a:r>
              <a:rPr lang="kk-KZ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Аяғы жоқ болса да</a:t>
            </a:r>
          </a:p>
          <a:p>
            <a:r>
              <a:rPr lang="kk-KZ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Алыс жолды ұнатады.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60648"/>
            <a:ext cx="4320480" cy="1143000"/>
          </a:xfrm>
        </p:spPr>
        <p:txBody>
          <a:bodyPr>
            <a:noAutofit/>
          </a:bodyPr>
          <a:lstStyle/>
          <a:p>
            <a:r>
              <a:rPr lang="ru-RU" sz="8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8800" b="1" i="1" dirty="0" err="1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8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8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http://os1.i.ua/3/1/7859625_464abbc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04664"/>
            <a:ext cx="4286250" cy="42862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23520" y="2025908"/>
            <a:ext cx="43204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Домалақ жасыл ағашта өседі</a:t>
            </a:r>
          </a:p>
          <a:p>
            <a:r>
              <a:rPr lang="kk-KZ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Бөшке тәрізді қызарады, сол мезетінде жұлып алады</a:t>
            </a:r>
          </a:p>
          <a:p>
            <a:r>
              <a:rPr lang="kk-KZ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Тәтті піскендерін себетке салады</a:t>
            </a:r>
          </a:p>
          <a:p>
            <a:r>
              <a:rPr lang="kk-KZ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Бәрі көзге әдемі, дәл суреттегідей.</a:t>
            </a:r>
            <a:endParaRPr lang="ru-RU" sz="2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401080" cy="607223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http://www.feechka.ru/files/store_apendix_big11318_7643.jpg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http://graphics8.nytimes.com/images/blogs/themoment/posts/baggage52908.jpg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http://powerpic.ru/index/baran/05.jpg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http://shkolazhizni.ru/img/content/i59/59495_or.jpg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http://powerpic.ru/index/vorobey/02.jpg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http://www.deti.religiousbook.org.ua/img/vorona1.jpg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http://desktopnature.com/4355-2/Back+Bay_+Boston_+Massachusetts.jpg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http://s.spynet.ru/uploads/images/0/7/0/5/1/8/2011/03/22/f11902.jpg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http://fc07.deviantart.net/fs70/i/2010/003/c/3/little_princess_II_by_ebrulii.jpg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http://img1.liveinternet.ru/images/attach/c/2/64/149/64149399_18.jpg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http://stihimira.ru/wp-content/uploads/kapusta.jpg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http://live4fun.ru/pictures/img_9538224_18_6.jpg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http://www.shektrade.ru/UserFiles/Image/img101_17031_big.jpg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http://www.znaikak.ru/design/pic/visred/wifa_prima_set4777.jpg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http://www.plato-grad.ru/gallery/product/804/1875_1.jpg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http://petlike.me/image_all/wall/3/3258/wall_3258_large.jpg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18"/>
              </a:rPr>
              <a:t>http://avtojurnal.ru/netcat_files/Image/accord.jpg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19"/>
              </a:rPr>
              <a:t>http://i079.radikal.ru/0909/ec/7b707ce50abe.jpg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20"/>
              </a:rPr>
              <a:t>http://nagornoe92.narod.ru/Ogorod.jpg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21"/>
              </a:rPr>
              <a:t>http://img1.liveinternet.ru/images/attach/c/4/83/531/83531473_large_pomidoruy.jpg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http://f.franciszkanska3.pl/i/3/0/9/30998315.100af06e8032d4.4.jpg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http://img1.liveinternet.ru/images/attach/c/1/50/429/50429667_38188028_1232016213_D0A0D18FD0B1D0B8D0BDD0B0201.jpg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http://ihatesnaps.files.wordpress.com/2007/04/boots_a.jpg?w=450&amp;h=200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http://images01.olx.ru/ui/1/85/70/3538570_1.jpg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http://horoscopes.rambler.ru/images/45675_46.1164733981.29344.gif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http://www.tvoyrebenok.ru/images/3-5/b/6.jpg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http://www.gardendesign.hu/shop/kepek/nagy_kepek/KIRVES_3_hi.jpg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http://img-fotki.yandex.ru/get/6101/97963308.0/0_66868_98c3508f_XL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http://s51.radikal.ru/i133/0811/0e/ff3dc131cb9f.png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http://os1.i.ua/3/1/7859625_464abbc8.jpg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http://i016.radikal.ru/0802/e6/1f4b5ff987c8.jpg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http://www.ru.all.biz/img/ru/catalog/506741.jpeg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http://crazy.werd.ru/uploads/posts/2008-04-30/1209543300_klubn.jpg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http://img1.loadtr.com/b-371358-Karpuz.jpg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http://pics.livejournal.com/ryabceva_nadi/pic/0000kqsq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25144"/>
            <a:ext cx="4824536" cy="1143000"/>
          </a:xfrm>
        </p:spPr>
        <p:txBody>
          <a:bodyPr>
            <a:normAutofit fontScale="90000"/>
          </a:bodyPr>
          <a:lstStyle/>
          <a:p>
            <a:r>
              <a:rPr lang="ru-RU" sz="7300" b="1" i="1" dirty="0" err="1" smtClean="0"/>
              <a:t>д</a:t>
            </a:r>
            <a:r>
              <a:rPr lang="ru-RU" sz="7300" b="1" i="1" dirty="0" err="1" smtClean="0">
                <a:solidFill>
                  <a:srgbClr val="FF0000"/>
                </a:solidFill>
              </a:rPr>
              <a:t>а</a:t>
            </a:r>
            <a:r>
              <a:rPr lang="ru-RU" sz="7300" b="1" i="1" dirty="0" err="1" smtClean="0"/>
              <a:t>был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://www.feechka.ru/files/store_apendix_big11318_7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4667250" cy="42291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6248" y="3786190"/>
            <a:ext cx="4857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Ағаш құрбылар</a:t>
            </a:r>
          </a:p>
          <a:p>
            <a:r>
              <a:rPr lang="kk-KZ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Оның төбесінде билейді,</a:t>
            </a:r>
            <a:endParaRPr lang="ru-RU" sz="2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Оны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ұрса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шытырлайды</a:t>
            </a:r>
            <a:endParaRPr lang="ru-RU" sz="2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Бәріне адым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басуды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бұйырады.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869160"/>
            <a:ext cx="4104456" cy="1143000"/>
          </a:xfrm>
        </p:spPr>
        <p:txBody>
          <a:bodyPr>
            <a:normAutofit fontScale="90000"/>
          </a:bodyPr>
          <a:lstStyle/>
          <a:p>
            <a:r>
              <a:rPr lang="ru-RU" sz="7300" b="1" i="1" dirty="0" err="1" smtClean="0">
                <a:latin typeface="Times New Roman" pitchFamily="18" charset="0"/>
                <a:cs typeface="Times New Roman" pitchFamily="18" charset="0"/>
              </a:rPr>
              <a:t>жүк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graphics8.nytimes.com/images/blogs/themoment/posts/baggage529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8640"/>
            <a:ext cx="4667250" cy="4191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4008" y="5445224"/>
            <a:ext cx="2736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Сөмка 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сөмка 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= ?</a:t>
            </a:r>
            <a:endParaRPr lang="ru-RU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53136"/>
            <a:ext cx="5040560" cy="1143000"/>
          </a:xfrm>
        </p:spPr>
        <p:txBody>
          <a:bodyPr>
            <a:normAutofit fontScale="90000"/>
          </a:bodyPr>
          <a:lstStyle/>
          <a:p>
            <a:r>
              <a:rPr lang="ru-RU" sz="7300" b="1" i="1" dirty="0" err="1" smtClean="0">
                <a:latin typeface="Times New Roman" pitchFamily="18" charset="0"/>
                <a:cs typeface="Times New Roman" pitchFamily="18" charset="0"/>
              </a:rPr>
              <a:t>қошқ</a:t>
            </a:r>
            <a:r>
              <a:rPr lang="ru-RU" sz="73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7300" b="1" i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http://powerpic.ru/index/baran/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5024975" cy="33425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8024" y="4286256"/>
            <a:ext cx="4355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Тығыз шөптер өрілді,</a:t>
            </a:r>
            <a:r>
              <a:rPr lang="ru-RU" sz="2400" b="1" dirty="0" smtClean="0">
                <a:solidFill>
                  <a:srgbClr val="000066"/>
                </a:solidFill>
              </a:rPr>
              <a:t/>
            </a:r>
            <a:br>
              <a:rPr lang="ru-RU" sz="2400" b="1" dirty="0" smtClean="0">
                <a:solidFill>
                  <a:srgbClr val="000066"/>
                </a:solidFill>
              </a:rPr>
            </a:b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Көгалдар бұйраланды,</a:t>
            </a:r>
            <a:r>
              <a:rPr lang="ru-RU" sz="2400" b="1" dirty="0" smtClean="0">
                <a:solidFill>
                  <a:srgbClr val="000066"/>
                </a:solidFill>
              </a:rPr>
              <a:t/>
            </a:r>
            <a:br>
              <a:rPr lang="ru-RU" sz="2400" b="1" dirty="0" smtClean="0">
                <a:solidFill>
                  <a:srgbClr val="000066"/>
                </a:solidFill>
              </a:rPr>
            </a:b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өзімде бұйрамын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Тіпті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мүйізімде шиыршық</a:t>
            </a:r>
            <a:r>
              <a:rPr lang="ru-RU" sz="2400" b="1" dirty="0" smtClean="0">
                <a:solidFill>
                  <a:srgbClr val="000066"/>
                </a:solidFill>
              </a:rPr>
              <a:t>.</a:t>
            </a:r>
            <a:endParaRPr lang="ru-RU" sz="24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28670"/>
            <a:ext cx="4752528" cy="1627106"/>
          </a:xfrm>
        </p:spPr>
        <p:txBody>
          <a:bodyPr>
            <a:noAutofit/>
          </a:bodyPr>
          <a:lstStyle/>
          <a:p>
            <a:r>
              <a:rPr lang="ru-RU" sz="6600" b="1" i="1" dirty="0" err="1" smtClean="0"/>
              <a:t>ж</a:t>
            </a:r>
            <a:r>
              <a:rPr lang="ru-RU" sz="6600" b="1" i="1" dirty="0" err="1" smtClean="0">
                <a:solidFill>
                  <a:srgbClr val="FF0000"/>
                </a:solidFill>
              </a:rPr>
              <a:t>е</a:t>
            </a:r>
            <a:r>
              <a:rPr lang="ru-RU" sz="6600" b="1" i="1" dirty="0" err="1" smtClean="0"/>
              <a:t>л</a:t>
            </a:r>
            <a:r>
              <a:rPr lang="ru-RU" sz="6600" b="1" dirty="0"/>
              <a:t/>
            </a:r>
            <a:br>
              <a:rPr lang="ru-RU" sz="6600" b="1" dirty="0"/>
            </a:br>
            <a:endParaRPr lang="ru-RU" sz="6600" b="1" dirty="0"/>
          </a:p>
        </p:txBody>
      </p:sp>
      <p:pic>
        <p:nvPicPr>
          <p:cNvPr id="10242" name="Picture 2" descr="http://shkolazhizni.ru/img/content/i59/59495_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4762500" cy="39624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57620" y="571480"/>
            <a:ext cx="52863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Көгалды соқпақтармен жүгірді</a:t>
            </a:r>
          </a:p>
          <a:p>
            <a:r>
              <a:rPr lang="kk-KZ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Көкнарлар басын изеді.</a:t>
            </a:r>
          </a:p>
          <a:p>
            <a:r>
              <a:rPr lang="kk-KZ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Көгала көлдермен жүгірді</a:t>
            </a:r>
          </a:p>
          <a:p>
            <a:r>
              <a:rPr lang="kk-KZ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Көлдің беті дірілдеп қожырланды.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8760"/>
            <a:ext cx="5040560" cy="1143000"/>
          </a:xfrm>
        </p:spPr>
        <p:txBody>
          <a:bodyPr>
            <a:noAutofit/>
          </a:bodyPr>
          <a:lstStyle/>
          <a:p>
            <a:r>
              <a:rPr lang="ru-RU" sz="8000" b="1" i="1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8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0" b="1" i="1" dirty="0" err="1" smtClean="0">
                <a:latin typeface="Times New Roman" pitchFamily="18" charset="0"/>
                <a:cs typeface="Times New Roman" pitchFamily="18" charset="0"/>
              </a:rPr>
              <a:t>рғай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powerpic.ru/index/vorobey/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564904"/>
            <a:ext cx="4762500" cy="39719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3504" y="2786058"/>
            <a:ext cx="3820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Шыбын-шіркей, құрт жеймін.</a:t>
            </a:r>
            <a:endParaRPr lang="ru-RU" sz="2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Қыстауға ұшпаймын, </a:t>
            </a:r>
            <a:endParaRPr lang="ru-RU" sz="2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Бұғаттарда өмір сүремін.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Қарғы-ыршы!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Қорықпа!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үйренгенмін </a:t>
            </a: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71612"/>
            <a:ext cx="4824536" cy="1697974"/>
          </a:xfrm>
        </p:spPr>
        <p:txBody>
          <a:bodyPr>
            <a:noAutofit/>
          </a:bodyPr>
          <a:lstStyle/>
          <a:p>
            <a:r>
              <a:rPr lang="ru-RU" sz="8800" b="1" i="1" dirty="0" err="1" smtClean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8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8800" b="1" i="1" dirty="0" err="1" smtClean="0">
                <a:latin typeface="Times New Roman" pitchFamily="18" charset="0"/>
                <a:cs typeface="Times New Roman" pitchFamily="18" charset="0"/>
              </a:rPr>
              <a:t>рға</a:t>
            </a:r>
            <a:r>
              <a:rPr lang="ru-RU" sz="8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800" b="1" dirty="0">
                <a:latin typeface="Times New Roman" pitchFamily="18" charset="0"/>
                <a:cs typeface="Times New Roman" pitchFamily="18" charset="0"/>
              </a:rPr>
            </a:b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www.deti.religiousbook.org.ua/img/vorona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6936" y="2780928"/>
            <a:ext cx="5068788" cy="380159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92080" y="2143116"/>
            <a:ext cx="385192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Бозалаң-бояулармен,</a:t>
            </a:r>
          </a:p>
          <a:p>
            <a:r>
              <a:rPr lang="kk-KZ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Жәдігөй-дағдылармен,</a:t>
            </a:r>
          </a:p>
          <a:p>
            <a:r>
              <a:rPr lang="kk-KZ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Қырылдаңқыраған бақырауық</a:t>
            </a:r>
          </a:p>
          <a:p>
            <a:r>
              <a:rPr lang="kk-KZ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Әлемге әйгілі маңғаз.</a:t>
            </a:r>
          </a:p>
          <a:p>
            <a:r>
              <a:rPr lang="kk-KZ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Бұл кім? ...</a:t>
            </a:r>
            <a:endParaRPr lang="ru-RU" sz="2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0066"/>
                </a:solidFill>
              </a:rPr>
              <a:t/>
            </a:r>
            <a:br>
              <a:rPr lang="ru-RU" sz="2400" b="1" dirty="0" smtClean="0">
                <a:solidFill>
                  <a:srgbClr val="000066"/>
                </a:solidFill>
              </a:rPr>
            </a:br>
            <a:endParaRPr lang="ru-RU" sz="24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1512" y="357166"/>
            <a:ext cx="4392488" cy="1643074"/>
          </a:xfrm>
        </p:spPr>
        <p:txBody>
          <a:bodyPr>
            <a:noAutofit/>
          </a:bodyPr>
          <a:lstStyle/>
          <a:p>
            <a:r>
              <a:rPr lang="ru-RU" sz="6600" b="1" i="1" dirty="0" err="1" smtClean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6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600" b="1" i="1" dirty="0" err="1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6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>
                <a:latin typeface="Times New Roman" pitchFamily="18" charset="0"/>
                <a:cs typeface="Times New Roman" pitchFamily="18" charset="0"/>
              </a:rPr>
            </a:b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Картинка 6 из 6091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5" y="1556792"/>
            <a:ext cx="6528725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475</Words>
  <Application>Microsoft Office PowerPoint</Application>
  <PresentationFormat>Экран (4:3)</PresentationFormat>
  <Paragraphs>168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Суретті сөздік</vt:lpstr>
      <vt:lpstr>қарбыз</vt:lpstr>
      <vt:lpstr>дабыл </vt:lpstr>
      <vt:lpstr>жүк </vt:lpstr>
      <vt:lpstr>қошқар </vt:lpstr>
      <vt:lpstr>жел </vt:lpstr>
      <vt:lpstr>торғай</vt:lpstr>
      <vt:lpstr>қарға </vt:lpstr>
      <vt:lpstr>қала </vt:lpstr>
      <vt:lpstr>диван </vt:lpstr>
      <vt:lpstr>қыз </vt:lpstr>
      <vt:lpstr>қоян </vt:lpstr>
      <vt:lpstr>құлпынай</vt:lpstr>
      <vt:lpstr>орамжапырақ </vt:lpstr>
      <vt:lpstr>сурет </vt:lpstr>
      <vt:lpstr>қатырма</vt:lpstr>
      <vt:lpstr>коньки </vt:lpstr>
      <vt:lpstr>сиыр</vt:lpstr>
      <vt:lpstr>көлік </vt:lpstr>
      <vt:lpstr>түстік</vt:lpstr>
      <vt:lpstr>бақша </vt:lpstr>
      <vt:lpstr>қызанақ </vt:lpstr>
      <vt:lpstr>балалар </vt:lpstr>
      <vt:lpstr>жидек </vt:lpstr>
      <vt:lpstr>етіктер</vt:lpstr>
      <vt:lpstr>шабадан </vt:lpstr>
      <vt:lpstr>алма</vt:lpstr>
      <vt:lpstr>Презентация PowerPoint</vt:lpstr>
      <vt:lpstr>Презентация PowerPoint</vt:lpstr>
    </vt:vector>
  </TitlesOfParts>
  <Company>WolfishLair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Белозёрова</dc:creator>
  <cp:lastModifiedBy>Мыкышева</cp:lastModifiedBy>
  <cp:revision>43</cp:revision>
  <dcterms:created xsi:type="dcterms:W3CDTF">2012-05-07T13:32:42Z</dcterms:created>
  <dcterms:modified xsi:type="dcterms:W3CDTF">2012-12-21T12:42:21Z</dcterms:modified>
</cp:coreProperties>
</file>