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0" r:id="rId6"/>
    <p:sldId id="285" r:id="rId7"/>
    <p:sldId id="267" r:id="rId8"/>
    <p:sldId id="273" r:id="rId9"/>
    <p:sldId id="274" r:id="rId10"/>
    <p:sldId id="281" r:id="rId11"/>
    <p:sldId id="282" r:id="rId12"/>
    <p:sldId id="275" r:id="rId13"/>
    <p:sldId id="280" r:id="rId14"/>
    <p:sldId id="270" r:id="rId15"/>
    <p:sldId id="271" r:id="rId16"/>
    <p:sldId id="277" r:id="rId17"/>
    <p:sldId id="284" r:id="rId18"/>
    <p:sldId id="288" r:id="rId19"/>
    <p:sldId id="292" r:id="rId20"/>
    <p:sldId id="293" r:id="rId21"/>
    <p:sldId id="286" r:id="rId22"/>
    <p:sldId id="287" r:id="rId23"/>
    <p:sldId id="289" r:id="rId24"/>
    <p:sldId id="290" r:id="rId25"/>
    <p:sldId id="279" r:id="rId26"/>
    <p:sldId id="291" r:id="rId27"/>
    <p:sldId id="266" r:id="rId28"/>
    <p:sldId id="283" r:id="rId29"/>
    <p:sldId id="268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99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78" autoAdjust="0"/>
    <p:restoredTop sz="86420" autoAdjust="0"/>
  </p:normalViewPr>
  <p:slideViewPr>
    <p:cSldViewPr>
      <p:cViewPr varScale="1">
        <p:scale>
          <a:sx n="64" d="100"/>
          <a:sy n="64" d="100"/>
        </p:scale>
        <p:origin x="-30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0" y="219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5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57166"/>
            <a:ext cx="7789776" cy="1470025"/>
          </a:xfrm>
        </p:spPr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7356" y="2112941"/>
            <a:ext cx="5429288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FF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2/24/2013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2/24/2013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2/24/2013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C3399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2/24/2013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786047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28586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2/24/2013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2/24/2013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2/24/2013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2/24/2013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2/24/2013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2/24/2013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2/24/2013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solidFill>
            <a:srgbClr val="FFFFFF">
              <a:alpha val="65098"/>
            </a:srgbClr>
          </a:soli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593390-EB43-45EE-8F57-BE4AD01613E8}" type="datetimeFigureOut">
              <a:rPr lang="en-US" smtClean="0"/>
              <a:pPr/>
              <a:t>2/24/2013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57157-A18D-4EDB-B7B6-7D5ABFCD430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33"/>
          <p:cNvSpPr>
            <a:spLocks noGrp="1" noChangeArrowheads="1" noChangeShapeType="1" noTextEdit="1"/>
          </p:cNvSpPr>
          <p:nvPr>
            <p:ph type="ctrTitle"/>
          </p:nvPr>
        </p:nvSpPr>
        <p:spPr bwMode="auto">
          <a:xfrm rot="20602766">
            <a:off x="663904" y="621975"/>
            <a:ext cx="7316092" cy="3213481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889"/>
              </a:avLst>
            </a:prstTxWarp>
          </a:bodyPr>
          <a:lstStyle/>
          <a:p>
            <a:pPr algn="ctr"/>
            <a:r>
              <a:rPr lang="kk-KZ" sz="3600" b="1" i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Қош </a:t>
            </a:r>
          </a:p>
          <a:p>
            <a:pPr algn="ctr"/>
            <a:r>
              <a:rPr lang="kk-KZ" sz="3600" b="1" i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келдіңіздер!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93674" y="285728"/>
            <a:ext cx="6050326" cy="5755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TextBox 4"/>
          <p:cNvSpPr txBox="1">
            <a:spLocks noChangeArrowheads="1"/>
          </p:cNvSpPr>
          <p:nvPr/>
        </p:nvSpPr>
        <p:spPr bwMode="auto">
          <a:xfrm>
            <a:off x="6215074" y="142852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kk-KZ" sz="2800" b="1" dirty="0">
                <a:latin typeface="Times New Roman" pitchFamily="18" charset="0"/>
                <a:cs typeface="Times New Roman" pitchFamily="18" charset="0"/>
              </a:rPr>
              <a:t>у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5" name="TextBox 6"/>
          <p:cNvSpPr txBox="1">
            <a:spLocks noChangeArrowheads="1"/>
          </p:cNvSpPr>
          <p:nvPr/>
        </p:nvSpPr>
        <p:spPr bwMode="auto">
          <a:xfrm>
            <a:off x="8715372" y="2928934"/>
            <a:ext cx="42862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k-KZ" sz="2800" b="1" dirty="0">
                <a:latin typeface="Times New Roman" pitchFamily="18" charset="0"/>
                <a:cs typeface="Times New Roman" pitchFamily="18" charset="0"/>
              </a:rPr>
              <a:t>х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42" name="Picture 2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72" y="500042"/>
            <a:ext cx="1685925" cy="495300"/>
          </a:xfrm>
          <a:prstGeom prst="rect">
            <a:avLst/>
          </a:prstGeom>
          <a:noFill/>
        </p:spPr>
      </p:pic>
      <p:pic>
        <p:nvPicPr>
          <p:cNvPr id="5141" name="Picture 2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34" y="1428736"/>
            <a:ext cx="2028825" cy="495300"/>
          </a:xfrm>
          <a:prstGeom prst="rect">
            <a:avLst/>
          </a:prstGeom>
          <a:noFill/>
        </p:spPr>
      </p:pic>
      <p:pic>
        <p:nvPicPr>
          <p:cNvPr id="5140" name="Picture 2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596" y="2214554"/>
            <a:ext cx="2324100" cy="495300"/>
          </a:xfrm>
          <a:prstGeom prst="rect">
            <a:avLst/>
          </a:prstGeom>
          <a:noFill/>
        </p:spPr>
      </p:pic>
      <p:pic>
        <p:nvPicPr>
          <p:cNvPr id="5139" name="Picture 1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596" y="3071810"/>
            <a:ext cx="1981200" cy="495300"/>
          </a:xfrm>
          <a:prstGeom prst="rect">
            <a:avLst/>
          </a:prstGeom>
          <a:noFill/>
        </p:spPr>
      </p:pic>
      <p:sp>
        <p:nvSpPr>
          <p:cNvPr id="5143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k-KZ"/>
          </a:p>
        </p:txBody>
      </p:sp>
      <p:sp>
        <p:nvSpPr>
          <p:cNvPr id="5144" name="Rectangle 24"/>
          <p:cNvSpPr>
            <a:spLocks noChangeArrowheads="1"/>
          </p:cNvSpPr>
          <p:nvPr/>
        </p:nvSpPr>
        <p:spPr bwMode="auto">
          <a:xfrm>
            <a:off x="0" y="9525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145" name="Rectangle 25"/>
          <p:cNvSpPr>
            <a:spLocks noChangeArrowheads="1"/>
          </p:cNvSpPr>
          <p:nvPr/>
        </p:nvSpPr>
        <p:spPr bwMode="auto">
          <a:xfrm>
            <a:off x="0" y="19050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146" name="Rectangle 26"/>
          <p:cNvSpPr>
            <a:spLocks noChangeArrowheads="1"/>
          </p:cNvSpPr>
          <p:nvPr/>
        </p:nvSpPr>
        <p:spPr bwMode="auto">
          <a:xfrm>
            <a:off x="0" y="28575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kk-KZ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147" name="Rectangle 27"/>
          <p:cNvSpPr>
            <a:spLocks noChangeArrowheads="1"/>
          </p:cNvSpPr>
          <p:nvPr/>
        </p:nvSpPr>
        <p:spPr bwMode="auto">
          <a:xfrm>
            <a:off x="357158" y="3214686"/>
            <a:ext cx="3630225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kk-KZ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функцияларының </a:t>
            </a:r>
            <a:endParaRPr kumimoji="0" lang="kk-KZ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графигін салыңдар:</a:t>
            </a: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2357422" y="3143248"/>
          <a:ext cx="3416827" cy="2643206"/>
        </p:xfrm>
        <a:graphic>
          <a:graphicData uri="http://schemas.openxmlformats.org/presentationml/2006/ole">
            <p:oleObj spid="_x0000_s27651" name="GraphC" r:id="rId3" imgW="4171950" imgH="4810125" progId="">
              <p:embed/>
            </p:oleObj>
          </a:graphicData>
        </a:graphic>
      </p:graphicFrame>
      <p:sp>
        <p:nvSpPr>
          <p:cNvPr id="1028" name="Прямоугольник 1"/>
          <p:cNvSpPr>
            <a:spLocks noChangeArrowheads="1"/>
          </p:cNvSpPr>
          <p:nvPr/>
        </p:nvSpPr>
        <p:spPr bwMode="auto">
          <a:xfrm>
            <a:off x="2428860" y="2500306"/>
            <a:ext cx="621510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kk-KZ" sz="3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функциясының графигі.</a:t>
            </a:r>
            <a:endParaRPr lang="ru-RU" sz="3600" b="1" i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26" name="Объект 2"/>
          <p:cNvGraphicFramePr>
            <a:graphicFrameLocks noChangeAspect="1"/>
          </p:cNvGraphicFramePr>
          <p:nvPr/>
        </p:nvGraphicFramePr>
        <p:xfrm>
          <a:off x="1643042" y="1428736"/>
          <a:ext cx="5572125" cy="1071563"/>
        </p:xfrm>
        <a:graphic>
          <a:graphicData uri="http://schemas.openxmlformats.org/presentationml/2006/ole">
            <p:oleObj spid="_x0000_s27650" name="Формула" r:id="rId4" imgW="1104900" imgH="241300" progId="Equation.3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857224" y="500042"/>
            <a:ext cx="7622711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9050">
                  <a:solidFill>
                    <a:srgbClr val="FFFF00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Саба</a:t>
            </a:r>
            <a:r>
              <a:rPr lang="kk-KZ" sz="5400" b="1" dirty="0">
                <a:ln w="19050">
                  <a:solidFill>
                    <a:srgbClr val="FFFF00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қтың тақырыбы:</a:t>
            </a:r>
            <a:endParaRPr lang="ru-RU" sz="5400" b="1" dirty="0">
              <a:ln w="19050">
                <a:solidFill>
                  <a:srgbClr val="FFFF00"/>
                </a:solidFill>
                <a:prstDash val="solid"/>
              </a:ln>
              <a:solidFill>
                <a:srgbClr val="0070C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0" name="Rectangle 8"/>
          <p:cNvSpPr>
            <a:spLocks noChangeArrowheads="1"/>
          </p:cNvSpPr>
          <p:nvPr/>
        </p:nvSpPr>
        <p:spPr bwMode="auto">
          <a:xfrm>
            <a:off x="5572132" y="4286256"/>
            <a:ext cx="32861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kk-KZ" sz="2400" b="1" dirty="0">
                <a:latin typeface="Times New Roman" pitchFamily="18" charset="0"/>
              </a:rPr>
              <a:t>8-сынып,Алгебра  </a:t>
            </a:r>
            <a:endParaRPr lang="kk-KZ" sz="2400" b="1" dirty="0"/>
          </a:p>
          <a:p>
            <a:pPr algn="ctr" eaLnBrk="0" hangingPunct="0"/>
            <a:r>
              <a:rPr lang="kk-KZ" sz="2400" b="1" dirty="0">
                <a:latin typeface="Times New Roman" pitchFamily="18" charset="0"/>
              </a:rPr>
              <a:t>авт.:А.Әбілқасымова</a:t>
            </a:r>
          </a:p>
          <a:p>
            <a:pPr algn="ctr" eaLnBrk="0" hangingPunct="0"/>
            <a:r>
              <a:rPr lang="kk-KZ" sz="2400" b="1" dirty="0">
                <a:latin typeface="Times New Roman" pitchFamily="18" charset="0"/>
              </a:rPr>
              <a:t>2012ж. </a:t>
            </a:r>
            <a:endParaRPr lang="kk-KZ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28564" y="1142984"/>
            <a:ext cx="8715436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kk-KZ" sz="2800" b="1" i="1" dirty="0">
                <a:latin typeface="Times New Roman" pitchFamily="18" charset="0"/>
                <a:cs typeface="Times New Roman" pitchFamily="18" charset="0"/>
              </a:rPr>
              <a:t>у = аx</a:t>
            </a:r>
            <a:r>
              <a:rPr lang="kk-KZ" sz="2800" b="1" i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2800" b="1" i="1" dirty="0">
                <a:latin typeface="Times New Roman" pitchFamily="18" charset="0"/>
                <a:cs typeface="Times New Roman" pitchFamily="18" charset="0"/>
              </a:rPr>
              <a:t>, у = аx</a:t>
            </a:r>
            <a:r>
              <a:rPr lang="kk-KZ" sz="2800" b="1" i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2800" b="1" i="1" dirty="0">
                <a:latin typeface="Times New Roman" pitchFamily="18" charset="0"/>
                <a:cs typeface="Times New Roman" pitchFamily="18" charset="0"/>
              </a:rPr>
              <a:t> + n, y = a (x – </a:t>
            </a:r>
            <a:r>
              <a:rPr lang="kk-KZ" sz="2800" b="1" i="1" dirty="0" smtClean="0">
                <a:latin typeface="Times New Roman" pitchFamily="18" charset="0"/>
                <a:cs typeface="Times New Roman" pitchFamily="18" charset="0"/>
              </a:rPr>
              <a:t>m)</a:t>
            </a:r>
            <a:r>
              <a:rPr lang="kk-KZ" sz="2800" b="1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функцияларының графиктерін </a:t>
            </a:r>
            <a:r>
              <a:rPr lang="kk-KZ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b="1" i="1" dirty="0">
                <a:latin typeface="Times New Roman" pitchFamily="18" charset="0"/>
                <a:cs typeface="Times New Roman" pitchFamily="18" charset="0"/>
              </a:rPr>
              <a:t>у=a (x – </a:t>
            </a:r>
            <a:r>
              <a:rPr lang="kk-KZ" sz="2800" b="1" i="1" dirty="0" smtClean="0">
                <a:latin typeface="Times New Roman" pitchFamily="18" charset="0"/>
                <a:cs typeface="Times New Roman" pitchFamily="18" charset="0"/>
              </a:rPr>
              <a:t>m)</a:t>
            </a:r>
            <a:r>
              <a:rPr lang="kk-KZ" sz="2800" b="1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2800" b="1" i="1" dirty="0" smtClean="0">
                <a:latin typeface="Times New Roman" pitchFamily="18" charset="0"/>
                <a:cs typeface="Times New Roman" pitchFamily="18" charset="0"/>
              </a:rPr>
              <a:t>+n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  функциясының графигін салуда тиімді пайдалану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Квадраттық функцияның графигінің жалпы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тү-рін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,оны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салудың алгоритмін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және графигін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салуды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үйрету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Өз бетінше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жұмыс жасауда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білік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пен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дағдыны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қалыптастыру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жауапкершілікке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баулу.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WordArt 5"/>
          <p:cNvSpPr>
            <a:spLocks noChangeArrowheads="1" noChangeShapeType="1" noTextEdit="1"/>
          </p:cNvSpPr>
          <p:nvPr/>
        </p:nvSpPr>
        <p:spPr bwMode="auto">
          <a:xfrm>
            <a:off x="500034" y="214290"/>
            <a:ext cx="7358088" cy="101919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806"/>
              </a:avLst>
            </a:prstTxWarp>
            <a:scene3d>
              <a:camera prst="legacyPerspectiveTopLeft"/>
              <a:lightRig rig="legacyNormal3" dir="r"/>
            </a:scene3d>
            <a:sp3d extrusionH="201600" prstMaterial="legacyMetal">
              <a:extrusionClr>
                <a:srgbClr val="FFFFFF"/>
              </a:extrusionClr>
            </a:sp3d>
          </a:bodyPr>
          <a:lstStyle/>
          <a:p>
            <a:r>
              <a:rPr lang="kk-KZ" sz="3600" b="1" i="1" kern="10" dirty="0">
                <a:ln w="9525">
                  <a:round/>
                  <a:headEnd/>
                  <a:tailEnd/>
                </a:ln>
                <a:solidFill>
                  <a:srgbClr val="0070C0"/>
                </a:solidFill>
                <a:latin typeface="Times New Roman"/>
                <a:cs typeface="Times New Roman"/>
              </a:rPr>
              <a:t>Сабақтың  мақсаты: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428596" y="214290"/>
            <a:ext cx="8964613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i="1" dirty="0" smtClean="0">
                <a:solidFill>
                  <a:srgbClr val="0000FF"/>
                </a:solidFill>
                <a:latin typeface="Times New Roman" pitchFamily="18" charset="0"/>
              </a:rPr>
              <a:t>у=а</a:t>
            </a:r>
            <a:r>
              <a:rPr lang="ru-RU" sz="4800" b="1" i="1" dirty="0" smtClean="0">
                <a:solidFill>
                  <a:srgbClr val="0000FF"/>
                </a:solidFill>
                <a:latin typeface="Times New Roman" pitchFamily="18" charset="0"/>
              </a:rPr>
              <a:t>(</a:t>
            </a:r>
            <a:r>
              <a:rPr lang="ru-RU" sz="4800" b="1" i="1" dirty="0" smtClean="0">
                <a:solidFill>
                  <a:srgbClr val="0000FF"/>
                </a:solidFill>
                <a:latin typeface="Times New Roman" pitchFamily="18" charset="0"/>
              </a:rPr>
              <a:t>х</a:t>
            </a:r>
            <a:r>
              <a:rPr lang="ru-RU" sz="4800" b="1" i="1" dirty="0" smtClean="0">
                <a:solidFill>
                  <a:srgbClr val="0000FF"/>
                </a:solidFill>
                <a:latin typeface="Times New Roman" pitchFamily="18" charset="0"/>
              </a:rPr>
              <a:t>-</a:t>
            </a:r>
            <a:r>
              <a:rPr lang="en-US" sz="4800" b="1" i="1" dirty="0" smtClean="0">
                <a:solidFill>
                  <a:srgbClr val="0000FF"/>
                </a:solidFill>
                <a:latin typeface="Times New Roman" pitchFamily="18" charset="0"/>
              </a:rPr>
              <a:t>m</a:t>
            </a:r>
            <a:r>
              <a:rPr lang="ru-RU" sz="4800" b="1" i="1" dirty="0" smtClean="0">
                <a:solidFill>
                  <a:srgbClr val="0000FF"/>
                </a:solidFill>
                <a:latin typeface="Times New Roman" pitchFamily="18" charset="0"/>
              </a:rPr>
              <a:t>)</a:t>
            </a:r>
            <a:r>
              <a:rPr lang="ru-RU" sz="4800" b="1" i="1" baseline="30000" dirty="0" smtClean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ru-RU" sz="4800" b="1" i="1" dirty="0" smtClean="0">
                <a:solidFill>
                  <a:srgbClr val="0000FF"/>
                </a:solidFill>
                <a:latin typeface="Times New Roman" pitchFamily="18" charset="0"/>
              </a:rPr>
              <a:t>+</a:t>
            </a:r>
            <a:r>
              <a:rPr lang="en-US" sz="4800" b="1" i="1" dirty="0" smtClean="0">
                <a:solidFill>
                  <a:srgbClr val="0000FF"/>
                </a:solidFill>
                <a:latin typeface="Times New Roman" pitchFamily="18" charset="0"/>
              </a:rPr>
              <a:t>n</a:t>
            </a:r>
            <a:r>
              <a:rPr lang="ru-RU" sz="4800" b="1" i="1" dirty="0" smtClean="0">
                <a:solidFill>
                  <a:srgbClr val="0000FF"/>
                </a:solidFill>
                <a:latin typeface="Times New Roman" pitchFamily="18" charset="0"/>
              </a:rPr>
              <a:t> функциясының графигін сал</a:t>
            </a:r>
            <a:r>
              <a:rPr lang="kk-KZ" sz="4800" b="1" i="1" dirty="0" smtClean="0">
                <a:solidFill>
                  <a:srgbClr val="0000FF"/>
                </a:solidFill>
                <a:latin typeface="Times New Roman" pitchFamily="18" charset="0"/>
              </a:rPr>
              <a:t>у</a:t>
            </a:r>
            <a:endParaRPr lang="ru-RU" sz="4800" i="1" dirty="0">
              <a:latin typeface="Times New Roman" pitchFamily="18" charset="0"/>
            </a:endParaRPr>
          </a:p>
        </p:txBody>
      </p:sp>
      <p:sp>
        <p:nvSpPr>
          <p:cNvPr id="9219" name="Line 3"/>
          <p:cNvSpPr>
            <a:spLocks noChangeShapeType="1"/>
          </p:cNvSpPr>
          <p:nvPr/>
        </p:nvSpPr>
        <p:spPr bwMode="auto">
          <a:xfrm flipV="1">
            <a:off x="2659062" y="2071677"/>
            <a:ext cx="55549" cy="4605346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stealth" w="med" len="med"/>
          </a:ln>
          <a:effectLst/>
        </p:spPr>
        <p:txBody>
          <a:bodyPr/>
          <a:lstStyle/>
          <a:p>
            <a:endParaRPr lang="kk-KZ"/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>
            <a:off x="357158" y="5214950"/>
            <a:ext cx="640873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kk-KZ"/>
          </a:p>
        </p:txBody>
      </p:sp>
      <p:sp>
        <p:nvSpPr>
          <p:cNvPr id="112645" name="Arc 5"/>
          <p:cNvSpPr>
            <a:spLocks/>
          </p:cNvSpPr>
          <p:nvPr/>
        </p:nvSpPr>
        <p:spPr bwMode="auto">
          <a:xfrm flipV="1">
            <a:off x="1928794" y="2643182"/>
            <a:ext cx="1420812" cy="2519362"/>
          </a:xfrm>
          <a:custGeom>
            <a:avLst/>
            <a:gdLst>
              <a:gd name="T0" fmla="*/ 0 w 43199"/>
              <a:gd name="T1" fmla="*/ 2147483647 h 21600"/>
              <a:gd name="T2" fmla="*/ 2147483647 w 43199"/>
              <a:gd name="T3" fmla="*/ 2147483647 h 21600"/>
              <a:gd name="T4" fmla="*/ 2147483647 w 43199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3199" h="21600" fill="none" extrusionOk="0">
                <a:moveTo>
                  <a:pt x="-1" y="21430"/>
                </a:moveTo>
                <a:cubicBezTo>
                  <a:pt x="92" y="9567"/>
                  <a:pt x="9735" y="-1"/>
                  <a:pt x="21599" y="0"/>
                </a:cubicBezTo>
                <a:cubicBezTo>
                  <a:pt x="33528" y="0"/>
                  <a:pt x="43199" y="9670"/>
                  <a:pt x="43199" y="21600"/>
                </a:cubicBezTo>
              </a:path>
              <a:path w="43199" h="21600" stroke="0" extrusionOk="0">
                <a:moveTo>
                  <a:pt x="-1" y="21430"/>
                </a:moveTo>
                <a:cubicBezTo>
                  <a:pt x="92" y="9567"/>
                  <a:pt x="9735" y="-1"/>
                  <a:pt x="21599" y="0"/>
                </a:cubicBezTo>
                <a:cubicBezTo>
                  <a:pt x="33528" y="0"/>
                  <a:pt x="43199" y="9670"/>
                  <a:pt x="43199" y="21600"/>
                </a:cubicBezTo>
                <a:lnTo>
                  <a:pt x="21599" y="21600"/>
                </a:lnTo>
                <a:lnTo>
                  <a:pt x="-1" y="21430"/>
                </a:lnTo>
                <a:close/>
              </a:path>
            </a:pathLst>
          </a:custGeom>
          <a:noFill/>
          <a:ln w="57150">
            <a:solidFill>
              <a:srgbClr val="00B050"/>
            </a:solidFill>
            <a:round/>
            <a:headEnd/>
            <a:tailEnd/>
          </a:ln>
          <a:effectLst/>
        </p:spPr>
        <p:txBody>
          <a:bodyPr rot="10800000" wrap="none" anchor="ctr"/>
          <a:lstStyle/>
          <a:p>
            <a:endParaRPr lang="kk-KZ"/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2285984" y="5214950"/>
            <a:ext cx="36036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112647" name="Text Box 7"/>
          <p:cNvSpPr txBox="1">
            <a:spLocks noChangeArrowheads="1"/>
          </p:cNvSpPr>
          <p:nvPr/>
        </p:nvSpPr>
        <p:spPr bwMode="auto">
          <a:xfrm>
            <a:off x="2143108" y="2786058"/>
            <a:ext cx="50482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endParaRPr lang="ru-RU" sz="36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6786578" y="5214950"/>
            <a:ext cx="431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2857488" y="1785926"/>
            <a:ext cx="431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</a:p>
        </p:txBody>
      </p:sp>
      <p:sp>
        <p:nvSpPr>
          <p:cNvPr id="112650" name="Line 10"/>
          <p:cNvSpPr>
            <a:spLocks noChangeShapeType="1"/>
          </p:cNvSpPr>
          <p:nvPr/>
        </p:nvSpPr>
        <p:spPr bwMode="auto">
          <a:xfrm>
            <a:off x="2571736" y="3071810"/>
            <a:ext cx="287338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kk-KZ"/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3857620" y="3071810"/>
            <a:ext cx="574675" cy="2146300"/>
            <a:chOff x="1565" y="2251"/>
            <a:chExt cx="362" cy="1361"/>
          </a:xfrm>
        </p:grpSpPr>
        <p:sp>
          <p:nvSpPr>
            <p:cNvPr id="9237" name="Line 12"/>
            <p:cNvSpPr>
              <a:spLocks noChangeShapeType="1"/>
            </p:cNvSpPr>
            <p:nvPr/>
          </p:nvSpPr>
          <p:spPr bwMode="auto">
            <a:xfrm flipV="1">
              <a:off x="1565" y="2251"/>
              <a:ext cx="0" cy="1361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kk-KZ"/>
            </a:p>
          </p:txBody>
        </p:sp>
        <p:sp>
          <p:nvSpPr>
            <p:cNvPr id="9238" name="Text Box 13"/>
            <p:cNvSpPr txBox="1">
              <a:spLocks noChangeArrowheads="1"/>
            </p:cNvSpPr>
            <p:nvPr/>
          </p:nvSpPr>
          <p:spPr bwMode="auto">
            <a:xfrm>
              <a:off x="1610" y="2659"/>
              <a:ext cx="317" cy="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3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</a:t>
              </a:r>
              <a:endParaRPr lang="ru-RU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12658" name="Line 18"/>
          <p:cNvSpPr>
            <a:spLocks noChangeShapeType="1"/>
          </p:cNvSpPr>
          <p:nvPr/>
        </p:nvSpPr>
        <p:spPr bwMode="auto">
          <a:xfrm>
            <a:off x="3857620" y="5072074"/>
            <a:ext cx="0" cy="246063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kk-KZ"/>
          </a:p>
        </p:txBody>
      </p:sp>
      <p:sp>
        <p:nvSpPr>
          <p:cNvPr id="112659" name="Text Box 19"/>
          <p:cNvSpPr txBox="1">
            <a:spLocks noChangeArrowheads="1"/>
          </p:cNvSpPr>
          <p:nvPr/>
        </p:nvSpPr>
        <p:spPr bwMode="auto">
          <a:xfrm>
            <a:off x="3714744" y="5214950"/>
            <a:ext cx="34448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endParaRPr lang="ru-RU" sz="36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2643174" y="857232"/>
            <a:ext cx="1201737" cy="4368614"/>
            <a:chOff x="1565" y="3385"/>
            <a:chExt cx="1360" cy="5297284"/>
          </a:xfrm>
        </p:grpSpPr>
        <p:sp>
          <p:nvSpPr>
            <p:cNvPr id="9235" name="Line 21"/>
            <p:cNvSpPr>
              <a:spLocks noChangeShapeType="1"/>
            </p:cNvSpPr>
            <p:nvPr/>
          </p:nvSpPr>
          <p:spPr bwMode="auto">
            <a:xfrm>
              <a:off x="1565" y="5300669"/>
              <a:ext cx="136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kk-KZ"/>
            </a:p>
          </p:txBody>
        </p:sp>
        <p:sp>
          <p:nvSpPr>
            <p:cNvPr id="9236" name="Text Box 22"/>
            <p:cNvSpPr txBox="1">
              <a:spLocks noChangeArrowheads="1"/>
            </p:cNvSpPr>
            <p:nvPr/>
          </p:nvSpPr>
          <p:spPr bwMode="auto">
            <a:xfrm>
              <a:off x="2109" y="3385"/>
              <a:ext cx="22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endParaRPr lang="ru-RU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24" name="Arc 5"/>
          <p:cNvSpPr>
            <a:spLocks/>
          </p:cNvSpPr>
          <p:nvPr/>
        </p:nvSpPr>
        <p:spPr bwMode="auto">
          <a:xfrm flipV="1">
            <a:off x="1928794" y="2643182"/>
            <a:ext cx="1420812" cy="2519362"/>
          </a:xfrm>
          <a:custGeom>
            <a:avLst/>
            <a:gdLst>
              <a:gd name="T0" fmla="*/ 0 w 43199"/>
              <a:gd name="T1" fmla="*/ 2147483647 h 21600"/>
              <a:gd name="T2" fmla="*/ 2147483647 w 43199"/>
              <a:gd name="T3" fmla="*/ 2147483647 h 21600"/>
              <a:gd name="T4" fmla="*/ 2147483647 w 43199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3199" h="21600" fill="none" extrusionOk="0">
                <a:moveTo>
                  <a:pt x="-1" y="21430"/>
                </a:moveTo>
                <a:cubicBezTo>
                  <a:pt x="92" y="9567"/>
                  <a:pt x="9735" y="-1"/>
                  <a:pt x="21599" y="0"/>
                </a:cubicBezTo>
                <a:cubicBezTo>
                  <a:pt x="33528" y="0"/>
                  <a:pt x="43199" y="9670"/>
                  <a:pt x="43199" y="21600"/>
                </a:cubicBezTo>
              </a:path>
              <a:path w="43199" h="21600" stroke="0" extrusionOk="0">
                <a:moveTo>
                  <a:pt x="-1" y="21430"/>
                </a:moveTo>
                <a:cubicBezTo>
                  <a:pt x="92" y="9567"/>
                  <a:pt x="9735" y="-1"/>
                  <a:pt x="21599" y="0"/>
                </a:cubicBezTo>
                <a:cubicBezTo>
                  <a:pt x="33528" y="0"/>
                  <a:pt x="43199" y="9670"/>
                  <a:pt x="43199" y="21600"/>
                </a:cubicBezTo>
                <a:lnTo>
                  <a:pt x="21599" y="21600"/>
                </a:lnTo>
                <a:lnTo>
                  <a:pt x="-1" y="21430"/>
                </a:lnTo>
                <a:close/>
              </a:path>
            </a:pathLst>
          </a:custGeom>
          <a:noFill/>
          <a:ln w="57150">
            <a:solidFill>
              <a:srgbClr val="00B050"/>
            </a:solidFill>
            <a:prstDash val="sysDash"/>
            <a:round/>
            <a:headEnd/>
            <a:tailEnd/>
          </a:ln>
          <a:effectLst/>
        </p:spPr>
        <p:txBody>
          <a:bodyPr rot="10800000" wrap="none" anchor="ctr"/>
          <a:lstStyle/>
          <a:p>
            <a:endParaRPr lang="kk-K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0.00208 L 0.13264 -3.46821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" y="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2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2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8" presetID="35" presetClass="emph" presetSubtype="0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264 -2.54335E-6 L 0.13264 -0.30936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55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2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2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35" presetClass="emph" presetSubtype="0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5" grpId="0" animBg="1"/>
      <p:bldP spid="112645" grpId="1" animBg="1"/>
      <p:bldP spid="112647" grpId="0"/>
      <p:bldP spid="112650" grpId="0" animBg="1"/>
      <p:bldP spid="112658" grpId="0" animBg="1"/>
      <p:bldP spid="11265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4686320"/>
          </a:xfrm>
        </p:spPr>
        <p:txBody>
          <a:bodyPr>
            <a:noAutofit/>
          </a:bodyPr>
          <a:lstStyle/>
          <a:p>
            <a:r>
              <a:rPr lang="kk-KZ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Ох</a:t>
            </a:r>
            <a:r>
              <a:rPr lang="kk-KZ" sz="2800" b="1" u="sng" dirty="0" smtClean="0">
                <a:latin typeface="Times New Roman" pitchFamily="18" charset="0"/>
                <a:cs typeface="Times New Roman" pitchFamily="18" charset="0"/>
              </a:rPr>
              <a:t> осі бойымен</a:t>
            </a:r>
          </a:p>
          <a:p>
            <a:pPr>
              <a:buNone/>
            </a:pP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m&gt;0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болғанда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бірлікке оңға </a:t>
            </a:r>
          </a:p>
          <a:p>
            <a:pPr>
              <a:buNone/>
            </a:pP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m&lt;0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болғанда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бірлікке солға </a:t>
            </a:r>
          </a:p>
          <a:p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Оу </a:t>
            </a:r>
            <a:r>
              <a:rPr lang="kk-KZ" sz="2800" b="1" u="sng" dirty="0" smtClean="0">
                <a:latin typeface="Times New Roman" pitchFamily="18" charset="0"/>
                <a:cs typeface="Times New Roman" pitchFamily="18" charset="0"/>
              </a:rPr>
              <a:t>осі бойымен </a:t>
            </a:r>
          </a:p>
          <a:p>
            <a:pPr>
              <a:buNone/>
            </a:pP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n&gt;0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болғанда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бірлікке жоғары </a:t>
            </a:r>
          </a:p>
          <a:p>
            <a:pPr>
              <a:buNone/>
            </a:pP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n&lt;0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болғанда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бірлікке төмен  жылжытамыз.</a:t>
            </a:r>
          </a:p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b="1" u="sng" dirty="0" smtClean="0">
                <a:latin typeface="Times New Roman" pitchFamily="18" charset="0"/>
                <a:cs typeface="Times New Roman" pitchFamily="18" charset="0"/>
              </a:rPr>
              <a:t>Парабола тармағы   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&gt;0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 болғанда  жоғары </a:t>
            </a:r>
          </a:p>
          <a:p>
            <a:pPr>
              <a:buNone/>
            </a:pP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а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&lt;0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болғанда  төмен   қарайды.</a:t>
            </a:r>
          </a:p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Графигі төбесі  </a:t>
            </a:r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m;n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болатын парабола  шығады.</a:t>
            </a:r>
            <a:endParaRPr lang="kk-KZ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686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 i="1" u="sng" dirty="0" smtClean="0">
                <a:solidFill>
                  <a:srgbClr val="0000FF"/>
                </a:solidFill>
                <a:latin typeface="Times New Roman" pitchFamily="18" charset="0"/>
              </a:rPr>
              <a:t>у=а</a:t>
            </a:r>
            <a:r>
              <a:rPr lang="ru-RU" sz="3600" b="1" i="1" u="sng" dirty="0" smtClean="0">
                <a:solidFill>
                  <a:srgbClr val="0000FF"/>
                </a:solidFill>
                <a:latin typeface="Times New Roman" pitchFamily="18" charset="0"/>
              </a:rPr>
              <a:t>(</a:t>
            </a:r>
            <a:r>
              <a:rPr lang="ru-RU" sz="3600" b="1" i="1" u="sng" dirty="0" smtClean="0">
                <a:solidFill>
                  <a:srgbClr val="0000FF"/>
                </a:solidFill>
                <a:latin typeface="Times New Roman" pitchFamily="18" charset="0"/>
              </a:rPr>
              <a:t>х</a:t>
            </a:r>
            <a:r>
              <a:rPr lang="ru-RU" sz="3600" b="1" i="1" u="sng" dirty="0" smtClean="0">
                <a:solidFill>
                  <a:srgbClr val="0000FF"/>
                </a:solidFill>
                <a:latin typeface="Times New Roman" pitchFamily="18" charset="0"/>
              </a:rPr>
              <a:t>-</a:t>
            </a:r>
            <a:r>
              <a:rPr lang="en-US" sz="3600" b="1" i="1" u="sng" dirty="0" smtClean="0">
                <a:solidFill>
                  <a:srgbClr val="0000FF"/>
                </a:solidFill>
                <a:latin typeface="Times New Roman" pitchFamily="18" charset="0"/>
              </a:rPr>
              <a:t>m</a:t>
            </a:r>
            <a:r>
              <a:rPr lang="ru-RU" sz="3600" b="1" i="1" u="sng" dirty="0" smtClean="0">
                <a:solidFill>
                  <a:srgbClr val="0000FF"/>
                </a:solidFill>
                <a:latin typeface="Times New Roman" pitchFamily="18" charset="0"/>
              </a:rPr>
              <a:t>)</a:t>
            </a:r>
            <a:r>
              <a:rPr lang="ru-RU" sz="3600" b="1" i="1" u="sng" baseline="30000" dirty="0" smtClean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ru-RU" sz="3600" b="1" i="1" u="sng" dirty="0" smtClean="0">
                <a:solidFill>
                  <a:srgbClr val="0000FF"/>
                </a:solidFill>
                <a:latin typeface="Times New Roman" pitchFamily="18" charset="0"/>
              </a:rPr>
              <a:t>+</a:t>
            </a:r>
            <a:r>
              <a:rPr lang="en-US" sz="3600" b="1" i="1" u="sng" dirty="0" smtClean="0">
                <a:solidFill>
                  <a:srgbClr val="0000FF"/>
                </a:solidFill>
                <a:latin typeface="Times New Roman" pitchFamily="18" charset="0"/>
              </a:rPr>
              <a:t>n</a:t>
            </a:r>
            <a:r>
              <a:rPr lang="ru-RU" sz="3600" b="1" i="1" u="sng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ru-RU" sz="3600" b="1" i="1" dirty="0" smtClean="0">
                <a:solidFill>
                  <a:srgbClr val="0000FF"/>
                </a:solidFill>
                <a:latin typeface="Times New Roman" pitchFamily="18" charset="0"/>
              </a:rPr>
              <a:t>функциясының графигін сал</a:t>
            </a:r>
            <a:r>
              <a:rPr lang="kk-KZ" sz="3600" b="1" i="1" dirty="0" smtClean="0">
                <a:solidFill>
                  <a:srgbClr val="0000FF"/>
                </a:solidFill>
                <a:latin typeface="Times New Roman" pitchFamily="18" charset="0"/>
              </a:rPr>
              <a:t>у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kk-KZ" sz="3600" b="1" i="1" dirty="0" smtClean="0">
                <a:solidFill>
                  <a:srgbClr val="0000FF"/>
                </a:solidFill>
                <a:latin typeface="Times New Roman" pitchFamily="18" charset="0"/>
              </a:rPr>
              <a:t>үшін </a:t>
            </a:r>
            <a:r>
              <a:rPr lang="ru-RU" sz="3600" b="1" i="1" u="sng" dirty="0" smtClean="0">
                <a:solidFill>
                  <a:srgbClr val="0000FF"/>
                </a:solidFill>
                <a:latin typeface="Times New Roman" pitchFamily="18" charset="0"/>
              </a:rPr>
              <a:t>у=ах</a:t>
            </a:r>
            <a:r>
              <a:rPr lang="ru-RU" sz="3600" b="1" i="1" u="sng" baseline="30000" dirty="0" smtClean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ru-RU" sz="3600" b="1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ru-RU" sz="3600" b="1" i="1" dirty="0" smtClean="0">
                <a:solidFill>
                  <a:srgbClr val="0000FF"/>
                </a:solidFill>
                <a:latin typeface="Times New Roman" pitchFamily="18" charset="0"/>
              </a:rPr>
              <a:t>функциясының  графигін</a:t>
            </a:r>
            <a:r>
              <a:rPr lang="ru-RU" sz="3600" b="1" i="1" dirty="0" smtClean="0">
                <a:solidFill>
                  <a:srgbClr val="0000FF"/>
                </a:solidFill>
                <a:latin typeface="Times New Roman" pitchFamily="18" charset="0"/>
              </a:rPr>
              <a:t>  </a:t>
            </a:r>
            <a:endParaRPr lang="ru-RU" sz="3600" i="1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92" name="Text Box 21"/>
          <p:cNvSpPr txBox="1">
            <a:spLocks noChangeArrowheads="1"/>
          </p:cNvSpPr>
          <p:nvPr/>
        </p:nvSpPr>
        <p:spPr bwMode="auto">
          <a:xfrm>
            <a:off x="3414520" y="3879233"/>
            <a:ext cx="2240349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kk-KZ" sz="5000" b="1" i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31" name="Рисунок 30" descr="D:\КУЖАТТАР\Изображения\рисунки\Коллекция картинок (Microsoft)\j0428113.wm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857232"/>
            <a:ext cx="3143272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Прямоугольник 31"/>
          <p:cNvSpPr/>
          <p:nvPr/>
        </p:nvSpPr>
        <p:spPr>
          <a:xfrm>
            <a:off x="3428992" y="2643182"/>
            <a:ext cx="500062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6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Оқулықпен </a:t>
            </a:r>
          </a:p>
          <a:p>
            <a:pPr algn="ctr"/>
            <a:r>
              <a:rPr lang="kk-KZ" sz="6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жұмыс</a:t>
            </a:r>
          </a:p>
          <a:p>
            <a:pPr algn="ctr"/>
            <a:r>
              <a:rPr lang="kk-KZ" sz="6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№</a:t>
            </a:r>
            <a:r>
              <a:rPr lang="kk-KZ" sz="6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264</a:t>
            </a:r>
            <a:endParaRPr lang="kk-KZ" sz="60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</a:endParaRPr>
          </a:p>
          <a:p>
            <a:pPr algn="ctr"/>
            <a:endParaRPr lang="ru-RU" sz="60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1"/>
          <p:cNvSpPr>
            <a:spLocks noChangeArrowheads="1"/>
          </p:cNvSpPr>
          <p:nvPr/>
        </p:nvSpPr>
        <p:spPr bwMode="auto">
          <a:xfrm>
            <a:off x="0" y="642918"/>
            <a:ext cx="9144000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№264</a:t>
            </a:r>
            <a:endParaRPr lang="kk-KZ" sz="36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</a:t>
            </a:r>
            <a:r>
              <a:rPr kumimoji="0" lang="kk-K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Берілген функцияның графигін  </a:t>
            </a:r>
            <a:r>
              <a:rPr kumimoji="0" lang="kk-KZ" sz="3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у=х</a:t>
            </a:r>
            <a:r>
              <a:rPr kumimoji="0" lang="kk-KZ" sz="3600" b="0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функциясының  графигінен қалай алуға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kk-KZ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kk-K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болады?</a:t>
            </a:r>
            <a:endParaRPr kumimoji="0" lang="kk-KZ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kk-KZ" sz="4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а) </a:t>
            </a:r>
            <a:r>
              <a:rPr kumimoji="0" lang="ru-RU" sz="4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у=</a:t>
            </a:r>
            <a:r>
              <a:rPr kumimoji="0" lang="ru-RU" sz="4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ru-RU" sz="4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kumimoji="0" lang="ru-RU" sz="4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kk-KZ" sz="4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4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ru-RU" sz="4000" b="1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4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kumimoji="0" lang="kk-KZ" sz="4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              </a:t>
            </a: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4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ә) </a:t>
            </a:r>
            <a:r>
              <a:rPr kumimoji="0" lang="ru-RU" sz="4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у=</a:t>
            </a:r>
            <a:r>
              <a:rPr kumimoji="0" lang="ru-RU" sz="4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(х+1)</a:t>
            </a:r>
            <a:r>
              <a:rPr kumimoji="0" lang="ru-RU" sz="4000" b="1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4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-4              </a:t>
            </a: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б) </a:t>
            </a:r>
            <a:r>
              <a:rPr kumimoji="0" lang="ru-RU" sz="4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у=</a:t>
            </a:r>
            <a:r>
              <a:rPr kumimoji="0" lang="ru-RU" sz="4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ru-RU" sz="4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kumimoji="0" lang="ru-RU" sz="4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kk-KZ" sz="4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kumimoji="0" lang="ru-RU" sz="4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ru-RU" sz="4000" b="1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4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-4</a:t>
            </a:r>
            <a:endParaRPr kumimoji="0" lang="ru-RU" sz="4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14346" y="714357"/>
          <a:ext cx="7858178" cy="5286410"/>
        </p:xfrm>
        <a:graphic>
          <a:graphicData uri="http://schemas.openxmlformats.org/drawingml/2006/table">
            <a:tbl>
              <a:tblPr/>
              <a:tblGrid>
                <a:gridCol w="785141"/>
                <a:gridCol w="785141"/>
                <a:gridCol w="787174"/>
                <a:gridCol w="784800"/>
                <a:gridCol w="785987"/>
                <a:gridCol w="785987"/>
                <a:gridCol w="785987"/>
                <a:gridCol w="786329"/>
                <a:gridCol w="785818"/>
                <a:gridCol w="785814"/>
              </a:tblGrid>
              <a:tr h="7967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№264</a:t>
                      </a:r>
                      <a:endParaRPr lang="kk-KZ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у</a:t>
                      </a: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73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у=(х-</a:t>
                      </a:r>
                      <a:r>
                        <a:rPr lang="kk-KZ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  <a:r>
                        <a:rPr lang="ru-RU" sz="1000" kern="1200" baseline="30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</a:t>
                      </a:r>
                      <a:r>
                        <a:rPr lang="kk-KZ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</a:t>
                      </a:r>
                      <a:endParaRPr lang="kk-KZ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73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73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latin typeface="Times New Roman"/>
                          <a:ea typeface="Calibri"/>
                          <a:cs typeface="Times New Roman"/>
                        </a:rPr>
                        <a:t>    </a:t>
                      </a:r>
                      <a:r>
                        <a:rPr lang="kk-KZ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     </a:t>
                      </a:r>
                      <a:r>
                        <a:rPr lang="kk-KZ" sz="1600" b="1" dirty="0">
                          <a:latin typeface="Times New Roman"/>
                          <a:ea typeface="Calibri"/>
                          <a:cs typeface="Times New Roman"/>
                        </a:rPr>
                        <a:t>-3</a:t>
                      </a: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latin typeface="Times New Roman"/>
                          <a:ea typeface="Calibri"/>
                          <a:cs typeface="Times New Roman"/>
                        </a:rPr>
                        <a:t>     </a:t>
                      </a:r>
                      <a:r>
                        <a:rPr lang="kk-KZ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    -</a:t>
                      </a:r>
                      <a:r>
                        <a:rPr lang="kk-KZ" sz="1600" b="1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latin typeface="Times New Roman"/>
                          <a:ea typeface="Calibri"/>
                          <a:cs typeface="Times New Roman"/>
                        </a:rPr>
                        <a:t>     </a:t>
                      </a:r>
                      <a:r>
                        <a:rPr lang="kk-KZ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    -1</a:t>
                      </a: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latin typeface="Times New Roman"/>
                          <a:ea typeface="Calibri"/>
                          <a:cs typeface="Times New Roman"/>
                        </a:rPr>
                        <a:t>     </a:t>
                      </a:r>
                      <a:r>
                        <a:rPr lang="kk-KZ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     </a:t>
                      </a:r>
                      <a:r>
                        <a:rPr lang="kk-KZ" sz="1600" b="1" dirty="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latin typeface="Times New Roman"/>
                          <a:ea typeface="Calibri"/>
                          <a:cs typeface="Times New Roman"/>
                        </a:rPr>
                        <a:t>      </a:t>
                      </a:r>
                      <a:r>
                        <a:rPr lang="kk-KZ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    1</a:t>
                      </a: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          2</a:t>
                      </a: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latin typeface="Times New Roman"/>
                          <a:ea typeface="Calibri"/>
                          <a:cs typeface="Times New Roman"/>
                        </a:rPr>
                        <a:t>      </a:t>
                      </a:r>
                      <a:r>
                        <a:rPr lang="kk-KZ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    3</a:t>
                      </a: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>
                          <a:latin typeface="Calibri"/>
                          <a:ea typeface="Calibri"/>
                          <a:cs typeface="Times New Roman"/>
                        </a:rPr>
                        <a:t>                  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2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х</a:t>
                      </a:r>
                      <a:endParaRPr lang="kk-KZ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73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-1</a:t>
                      </a:r>
                      <a:endParaRPr lang="kk-KZ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53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kk-KZ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kk-KZ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kk-KZ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kk-KZ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-2</a:t>
                      </a:r>
                      <a:endParaRPr lang="kk-KZ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kk-KZ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kk-KZ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kk-KZ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kk-KZ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73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у=(х+1)</a:t>
                      </a:r>
                      <a:r>
                        <a:rPr lang="ru-RU" sz="1000" b="0" kern="1200" baseline="30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r>
                        <a:rPr lang="ru-RU" sz="10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-4 </a:t>
                      </a:r>
                      <a:endParaRPr lang="kk-KZ" sz="10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-3</a:t>
                      </a: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у=(х-</a:t>
                      </a:r>
                      <a:r>
                        <a:rPr lang="kk-KZ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  <a:r>
                        <a:rPr lang="ru-RU" sz="1000" b="1" kern="1200" baseline="30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-4</a:t>
                      </a:r>
                      <a:endParaRPr lang="kk-KZ" sz="1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73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-4</a:t>
                      </a: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Freeform 2"/>
          <p:cNvSpPr>
            <a:spLocks/>
          </p:cNvSpPr>
          <p:nvPr/>
        </p:nvSpPr>
        <p:spPr bwMode="auto">
          <a:xfrm rot="758309">
            <a:off x="5601770" y="444417"/>
            <a:ext cx="984250" cy="1685925"/>
          </a:xfrm>
          <a:custGeom>
            <a:avLst/>
            <a:gdLst/>
            <a:ahLst/>
            <a:cxnLst>
              <a:cxn ang="0">
                <a:pos x="0" y="315"/>
              </a:cxn>
              <a:cxn ang="0">
                <a:pos x="1245" y="2010"/>
              </a:cxn>
              <a:cxn ang="0">
                <a:pos x="1575" y="0"/>
              </a:cxn>
            </a:cxnLst>
            <a:rect l="0" t="0" r="r" b="b"/>
            <a:pathLst>
              <a:path w="1575" h="2063">
                <a:moveTo>
                  <a:pt x="0" y="315"/>
                </a:moveTo>
                <a:cubicBezTo>
                  <a:pt x="491" y="1189"/>
                  <a:pt x="982" y="2063"/>
                  <a:pt x="1245" y="2010"/>
                </a:cubicBezTo>
                <a:cubicBezTo>
                  <a:pt x="1508" y="1957"/>
                  <a:pt x="1528" y="345"/>
                  <a:pt x="1575" y="0"/>
                </a:cubicBezTo>
              </a:path>
            </a:pathLst>
          </a:custGeom>
          <a:noFill/>
          <a:ln w="57150">
            <a:solidFill>
              <a:schemeClr val="accent6">
                <a:lumMod val="50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k-KZ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1785918" y="2786058"/>
            <a:ext cx="614366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rot="5400000" flipH="1" flipV="1">
            <a:off x="2143108" y="3571876"/>
            <a:ext cx="500066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2"/>
          <p:cNvSpPr>
            <a:spLocks/>
          </p:cNvSpPr>
          <p:nvPr/>
        </p:nvSpPr>
        <p:spPr bwMode="auto">
          <a:xfrm rot="758309">
            <a:off x="3315755" y="3659128"/>
            <a:ext cx="984250" cy="1685925"/>
          </a:xfrm>
          <a:custGeom>
            <a:avLst/>
            <a:gdLst/>
            <a:ahLst/>
            <a:cxnLst>
              <a:cxn ang="0">
                <a:pos x="0" y="315"/>
              </a:cxn>
              <a:cxn ang="0">
                <a:pos x="1245" y="2010"/>
              </a:cxn>
              <a:cxn ang="0">
                <a:pos x="1575" y="0"/>
              </a:cxn>
            </a:cxnLst>
            <a:rect l="0" t="0" r="r" b="b"/>
            <a:pathLst>
              <a:path w="1575" h="2063">
                <a:moveTo>
                  <a:pt x="0" y="315"/>
                </a:moveTo>
                <a:cubicBezTo>
                  <a:pt x="491" y="1189"/>
                  <a:pt x="982" y="2063"/>
                  <a:pt x="1245" y="2010"/>
                </a:cubicBezTo>
                <a:cubicBezTo>
                  <a:pt x="1508" y="1957"/>
                  <a:pt x="1528" y="345"/>
                  <a:pt x="1575" y="0"/>
                </a:cubicBezTo>
              </a:path>
            </a:pathLst>
          </a:custGeom>
          <a:noFill/>
          <a:ln w="57150">
            <a:solidFill>
              <a:srgbClr val="7030A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k-KZ"/>
          </a:p>
        </p:txBody>
      </p:sp>
      <p:sp>
        <p:nvSpPr>
          <p:cNvPr id="10" name="Freeform 2"/>
          <p:cNvSpPr>
            <a:spLocks/>
          </p:cNvSpPr>
          <p:nvPr/>
        </p:nvSpPr>
        <p:spPr bwMode="auto">
          <a:xfrm rot="758309">
            <a:off x="6387588" y="3659127"/>
            <a:ext cx="984250" cy="1685925"/>
          </a:xfrm>
          <a:custGeom>
            <a:avLst/>
            <a:gdLst/>
            <a:ahLst/>
            <a:cxnLst>
              <a:cxn ang="0">
                <a:pos x="0" y="315"/>
              </a:cxn>
              <a:cxn ang="0">
                <a:pos x="1245" y="2010"/>
              </a:cxn>
              <a:cxn ang="0">
                <a:pos x="1575" y="0"/>
              </a:cxn>
            </a:cxnLst>
            <a:rect l="0" t="0" r="r" b="b"/>
            <a:pathLst>
              <a:path w="1575" h="2063">
                <a:moveTo>
                  <a:pt x="0" y="315"/>
                </a:moveTo>
                <a:cubicBezTo>
                  <a:pt x="491" y="1189"/>
                  <a:pt x="982" y="2063"/>
                  <a:pt x="1245" y="2010"/>
                </a:cubicBezTo>
                <a:cubicBezTo>
                  <a:pt x="1508" y="1957"/>
                  <a:pt x="1528" y="345"/>
                  <a:pt x="1575" y="0"/>
                </a:cubicBezTo>
              </a:path>
            </a:pathLst>
          </a:custGeom>
          <a:noFill/>
          <a:ln w="57150">
            <a:solidFill>
              <a:srgbClr val="FFFF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k-K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800" b="1" dirty="0" smtClean="0">
                <a:latin typeface="Times New Roman" pitchFamily="18" charset="0"/>
                <a:cs typeface="Times New Roman" pitchFamily="18" charset="0"/>
              </a:rPr>
              <a:t>Санмен алмастыр</a:t>
            </a:r>
            <a:endParaRPr lang="kk-KZ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914400" y="1428736"/>
            <a:ext cx="8229600" cy="4525963"/>
          </a:xfrm>
          <a:prstGeom prst="rect">
            <a:avLst/>
          </a:prstGeom>
          <a:solidFill>
            <a:srgbClr val="FFFFFF">
              <a:alpha val="65098"/>
            </a:srgbClr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k-KZ" sz="4000" b="1" i="1" dirty="0" smtClean="0">
                <a:latin typeface="Times New Roman" pitchFamily="18" charset="0"/>
                <a:cs typeface="Times New Roman" pitchFamily="18" charset="0"/>
              </a:rPr>
              <a:t>.....лік                         жел .....</a:t>
            </a:r>
          </a:p>
          <a:p>
            <a:r>
              <a:rPr lang="kk-KZ" sz="4000" b="1" i="1" dirty="0" smtClean="0">
                <a:latin typeface="Times New Roman" pitchFamily="18" charset="0"/>
                <a:cs typeface="Times New Roman" pitchFamily="18" charset="0"/>
              </a:rPr>
              <a:t>.....ік                           .....ген</a:t>
            </a:r>
          </a:p>
          <a:p>
            <a:r>
              <a:rPr lang="kk-KZ" sz="4000" b="1" i="1" dirty="0" smtClean="0">
                <a:latin typeface="Times New Roman" pitchFamily="18" charset="0"/>
                <a:cs typeface="Times New Roman" pitchFamily="18" charset="0"/>
              </a:rPr>
              <a:t>т.....                           к......лік</a:t>
            </a:r>
          </a:p>
          <a:p>
            <a:r>
              <a:rPr lang="kk-KZ" sz="4000" b="1" i="1" dirty="0" smtClean="0">
                <a:latin typeface="Times New Roman" pitchFamily="18" charset="0"/>
                <a:cs typeface="Times New Roman" pitchFamily="18" charset="0"/>
              </a:rPr>
              <a:t>.......аяқ                       .....ік</a:t>
            </a:r>
          </a:p>
          <a:p>
            <a:r>
              <a:rPr lang="kk-KZ" sz="4000" b="1" i="1" dirty="0" smtClean="0">
                <a:latin typeface="Times New Roman" pitchFamily="18" charset="0"/>
                <a:cs typeface="Times New Roman" pitchFamily="18" charset="0"/>
              </a:rPr>
              <a:t>......қазан                    </a:t>
            </a:r>
            <a:r>
              <a:rPr lang="kk-KZ" sz="4000" b="1" i="1" dirty="0" smtClean="0">
                <a:latin typeface="Times New Roman" pitchFamily="18" charset="0"/>
                <a:cs typeface="Times New Roman" pitchFamily="18" charset="0"/>
              </a:rPr>
              <a:t>.......қабат</a:t>
            </a:r>
            <a:endParaRPr lang="kk-KZ" sz="40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4000" b="1" i="1" dirty="0" smtClean="0">
                <a:latin typeface="Times New Roman" pitchFamily="18" charset="0"/>
                <a:cs typeface="Times New Roman" pitchFamily="18" charset="0"/>
              </a:rPr>
              <a:t>.......құмалақ              .....кір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800" b="1" dirty="0" smtClean="0">
                <a:latin typeface="Times New Roman" pitchFamily="18" charset="0"/>
                <a:cs typeface="Times New Roman" pitchFamily="18" charset="0"/>
              </a:rPr>
              <a:t>Жауаптары</a:t>
            </a:r>
            <a:endParaRPr lang="kk-KZ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2000200" y="1357298"/>
            <a:ext cx="6715204" cy="4525963"/>
          </a:xfrm>
          <a:prstGeom prst="rect">
            <a:avLst/>
          </a:prstGeom>
          <a:solidFill>
            <a:srgbClr val="FFFFFF">
              <a:alpha val="65098"/>
            </a:srgb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1                                 90</a:t>
            </a:r>
          </a:p>
          <a:p>
            <a:pPr>
              <a:buNone/>
            </a:pPr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5                                  7</a:t>
            </a:r>
          </a:p>
          <a:p>
            <a:pPr>
              <a:buNone/>
            </a:pPr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10                                2</a:t>
            </a:r>
          </a:p>
          <a:p>
            <a:pPr>
              <a:buNone/>
            </a:pPr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40;8                            100</a:t>
            </a:r>
            <a:endParaRPr lang="kk-K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1                                  40</a:t>
            </a:r>
          </a:p>
          <a:p>
            <a:pPr>
              <a:buNone/>
            </a:pPr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9                                   3</a:t>
            </a:r>
          </a:p>
          <a:p>
            <a:pPr>
              <a:buNone/>
            </a:pPr>
            <a:endParaRPr lang="kk-KZ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WordArt 6" descr="Бумажный пакет"/>
          <p:cNvSpPr>
            <a:spLocks noChangeArrowheads="1" noChangeShapeType="1" noTextEdit="1"/>
          </p:cNvSpPr>
          <p:nvPr/>
        </p:nvSpPr>
        <p:spPr bwMode="auto">
          <a:xfrm>
            <a:off x="214282" y="571480"/>
            <a:ext cx="8929718" cy="121922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endParaRPr lang="kk-KZ" sz="3600" b="1" i="1" kern="10" spc="0" dirty="0">
              <a:ln w="9525">
                <a:solidFill>
                  <a:srgbClr val="008000"/>
                </a:solidFill>
                <a:round/>
                <a:headEnd/>
                <a:tailEnd/>
              </a:ln>
              <a:blipFill dpi="0" rotWithShape="0">
                <a:blip r:embed="rId2"/>
                <a:srcRect/>
                <a:tile tx="0" ty="0" sx="100000" sy="100000" flip="none" algn="tl"/>
              </a:blipFill>
              <a:effectLst>
                <a:outerShdw dist="563972" dir="14049741" sx="125000" sy="125000" algn="tl" rotWithShape="0">
                  <a:srgbClr val="C7DFD3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4343" name="WordArt 7"/>
          <p:cNvSpPr>
            <a:spLocks noChangeArrowheads="1" noChangeShapeType="1" noTextEdit="1"/>
          </p:cNvSpPr>
          <p:nvPr/>
        </p:nvSpPr>
        <p:spPr bwMode="auto">
          <a:xfrm>
            <a:off x="928662" y="1000108"/>
            <a:ext cx="7358114" cy="157163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891"/>
              </a:avLst>
            </a:prstTxWarp>
          </a:bodyPr>
          <a:lstStyle/>
          <a:p>
            <a:pPr algn="ctr" rtl="0"/>
            <a:r>
              <a:rPr lang="kk-KZ" sz="3600" b="1" i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Times New Roman"/>
                <a:cs typeface="Times New Roman"/>
              </a:rPr>
              <a:t>Ой шақыру</a:t>
            </a:r>
            <a:endParaRPr lang="kk-KZ" sz="3600" b="1" i="1" kern="10" spc="0" dirty="0" smtClean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latin typeface="Times New Roman"/>
              <a:cs typeface="Times New Roman"/>
            </a:endParaRPr>
          </a:p>
        </p:txBody>
      </p:sp>
      <p:sp>
        <p:nvSpPr>
          <p:cNvPr id="14344" name="WordArt 8"/>
          <p:cNvSpPr>
            <a:spLocks noChangeArrowheads="1" noChangeShapeType="1" noTextEdit="1"/>
          </p:cNvSpPr>
          <p:nvPr/>
        </p:nvSpPr>
        <p:spPr bwMode="auto">
          <a:xfrm>
            <a:off x="2071670" y="4214818"/>
            <a:ext cx="4929222" cy="1143009"/>
          </a:xfrm>
          <a:prstGeom prst="rect">
            <a:avLst/>
          </a:prstGeom>
        </p:spPr>
        <p:txBody>
          <a:bodyPr wrap="none" fromWordArt="1">
            <a:prstTxWarp prst="textInflateTop">
              <a:avLst>
                <a:gd name="adj" fmla="val 31917"/>
              </a:avLst>
            </a:prstTxWarp>
          </a:bodyPr>
          <a:lstStyle/>
          <a:p>
            <a:pPr algn="ctr" rtl="0"/>
            <a:r>
              <a:rPr lang="kk-KZ" sz="3600" b="1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Сәттілік тілеймін! </a:t>
            </a:r>
            <a:endParaRPr lang="kk-KZ" sz="3600" b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effectLst/>
              <a:latin typeface="Times New Roman"/>
              <a:cs typeface="Times New Roman"/>
            </a:endParaRPr>
          </a:p>
        </p:txBody>
      </p:sp>
      <p:pic>
        <p:nvPicPr>
          <p:cNvPr id="6" name="Рисунок 5" descr="D:\КУЖАТТАР\Изображения\рисунки\Коллекция картинок (Microsoft)\j0428105.wmf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00892" y="3071810"/>
            <a:ext cx="1933575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357158" y="500042"/>
            <a:ext cx="914400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№265.     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Математикалық 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диктант</a:t>
            </a:r>
            <a:endParaRPr kumimoji="0" lang="kk-KZ" sz="36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kumimoji="0" lang="kk-KZ" sz="3600" b="0" i="1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у=х</a:t>
            </a:r>
            <a:r>
              <a:rPr kumimoji="0" lang="kk-KZ" sz="3600" b="0" i="1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kk-KZ" sz="36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kk-KZ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функциясының  графигін коорди-наталық оське параллель жылжытып,әрбір жағдай үшін берілген функцияны жазыңдар.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а)  3 бірлік оңға және 2 бірлік жоғары;   </a:t>
            </a:r>
            <a:endParaRPr kumimoji="0" lang="kk-KZ" sz="36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ә)  1 бірлік солға және 3 бірлік жоғары;</a:t>
            </a:r>
            <a:r>
              <a:rPr kumimoji="0" lang="ru-RU" sz="3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kk-KZ" sz="36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б)  5 бірлік оңға және 4 бірлік төмен.</a:t>
            </a:r>
            <a:endParaRPr kumimoji="0" lang="kk-KZ" sz="36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571480"/>
            <a:ext cx="7572428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5400" b="1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Тексеру:</a:t>
            </a:r>
          </a:p>
          <a:p>
            <a:pPr lvl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60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</a:t>
            </a:r>
            <a:r>
              <a:rPr lang="ru-RU" sz="60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lang="ru-RU" sz="60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(х-3)</a:t>
            </a:r>
            <a:r>
              <a:rPr lang="ru-RU" sz="6000" b="1" i="1" baseline="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ru-RU" sz="60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lang="kk-KZ" sz="60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                  </a:t>
            </a:r>
            <a:endParaRPr lang="kk-KZ" sz="6000" b="1" i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60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</a:t>
            </a:r>
            <a:r>
              <a:rPr lang="ru-RU" sz="60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lang="ru-RU" sz="60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(х+1)</a:t>
            </a:r>
            <a:r>
              <a:rPr lang="ru-RU" sz="6000" b="1" i="1" baseline="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ru-RU" sz="60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+3</a:t>
            </a:r>
            <a:r>
              <a:rPr lang="kk-KZ" sz="60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</a:t>
            </a:r>
            <a:endParaRPr lang="kk-KZ" sz="6000" b="1" i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60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</a:t>
            </a:r>
            <a:r>
              <a:rPr lang="ru-RU" sz="60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lang="ru-RU" sz="60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(х-5)</a:t>
            </a:r>
            <a:r>
              <a:rPr lang="ru-RU" sz="6000" b="1" i="1" baseline="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ru-RU" sz="60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-4</a:t>
            </a:r>
            <a:r>
              <a:rPr lang="kk-KZ" sz="60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</a:t>
            </a:r>
            <a:endParaRPr lang="kk-KZ" sz="60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14346" y="714357"/>
          <a:ext cx="7858178" cy="5286410"/>
        </p:xfrm>
        <a:graphic>
          <a:graphicData uri="http://schemas.openxmlformats.org/drawingml/2006/table">
            <a:tbl>
              <a:tblPr/>
              <a:tblGrid>
                <a:gridCol w="785141"/>
                <a:gridCol w="785141"/>
                <a:gridCol w="785987"/>
                <a:gridCol w="785987"/>
                <a:gridCol w="785987"/>
                <a:gridCol w="785987"/>
                <a:gridCol w="785987"/>
                <a:gridCol w="785987"/>
                <a:gridCol w="785987"/>
                <a:gridCol w="785987"/>
              </a:tblGrid>
              <a:tr h="7967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latin typeface="Times New Roman"/>
                          <a:ea typeface="Calibri"/>
                          <a:cs typeface="Times New Roman"/>
                        </a:rPr>
                        <a:t>у</a:t>
                      </a: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73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73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73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73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53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latin typeface="Times New Roman"/>
                          <a:ea typeface="Calibri"/>
                          <a:cs typeface="Times New Roman"/>
                        </a:rPr>
                        <a:t>    </a:t>
                      </a:r>
                      <a:r>
                        <a:rPr lang="kk-KZ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     </a:t>
                      </a:r>
                      <a:r>
                        <a:rPr lang="kk-KZ" sz="1600" b="1" dirty="0">
                          <a:latin typeface="Times New Roman"/>
                          <a:ea typeface="Calibri"/>
                          <a:cs typeface="Times New Roman"/>
                        </a:rPr>
                        <a:t>-3</a:t>
                      </a: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latin typeface="Times New Roman"/>
                          <a:ea typeface="Calibri"/>
                          <a:cs typeface="Times New Roman"/>
                        </a:rPr>
                        <a:t>     </a:t>
                      </a:r>
                      <a:r>
                        <a:rPr lang="kk-KZ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    -</a:t>
                      </a:r>
                      <a:r>
                        <a:rPr lang="kk-KZ" sz="1600" b="1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latin typeface="Times New Roman"/>
                          <a:ea typeface="Calibri"/>
                          <a:cs typeface="Times New Roman"/>
                        </a:rPr>
                        <a:t>     </a:t>
                      </a:r>
                      <a:r>
                        <a:rPr lang="kk-KZ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    -1</a:t>
                      </a: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latin typeface="Times New Roman"/>
                          <a:ea typeface="Calibri"/>
                          <a:cs typeface="Times New Roman"/>
                        </a:rPr>
                        <a:t>     </a:t>
                      </a:r>
                      <a:r>
                        <a:rPr lang="kk-KZ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     </a:t>
                      </a:r>
                      <a:r>
                        <a:rPr lang="kk-KZ" sz="1600" b="1" dirty="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latin typeface="Times New Roman"/>
                          <a:ea typeface="Calibri"/>
                          <a:cs typeface="Times New Roman"/>
                        </a:rPr>
                        <a:t>      </a:t>
                      </a:r>
                      <a:r>
                        <a:rPr lang="kk-KZ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    1</a:t>
                      </a: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          2</a:t>
                      </a: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latin typeface="Times New Roman"/>
                          <a:ea typeface="Calibri"/>
                          <a:cs typeface="Times New Roman"/>
                        </a:rPr>
                        <a:t>      </a:t>
                      </a:r>
                      <a:r>
                        <a:rPr lang="kk-KZ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    3</a:t>
                      </a: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latin typeface="Calibri"/>
                          <a:ea typeface="Calibri"/>
                          <a:cs typeface="Times New Roman"/>
                        </a:rPr>
                        <a:t>                  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200" b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х</a:t>
                      </a: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73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latin typeface="Times New Roman"/>
                          <a:ea typeface="Calibri"/>
                          <a:cs typeface="Times New Roman"/>
                        </a:rPr>
                        <a:t>-1</a:t>
                      </a: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73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latin typeface="Times New Roman"/>
                          <a:ea typeface="Calibri"/>
                          <a:cs typeface="Times New Roman"/>
                        </a:rPr>
                        <a:t>-2</a:t>
                      </a: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7347" name="AutoShape 3"/>
          <p:cNvSpPr>
            <a:spLocks noChangeShapeType="1"/>
          </p:cNvSpPr>
          <p:nvPr/>
        </p:nvSpPr>
        <p:spPr bwMode="auto">
          <a:xfrm flipH="1" flipV="1">
            <a:off x="4643433" y="1357298"/>
            <a:ext cx="45719" cy="4286280"/>
          </a:xfrm>
          <a:prstGeom prst="straightConnector1">
            <a:avLst/>
          </a:prstGeom>
          <a:noFill/>
          <a:ln w="38100">
            <a:solidFill>
              <a:srgbClr val="00206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k-KZ"/>
          </a:p>
        </p:txBody>
      </p:sp>
      <p:sp>
        <p:nvSpPr>
          <p:cNvPr id="57346" name="Freeform 2"/>
          <p:cNvSpPr>
            <a:spLocks/>
          </p:cNvSpPr>
          <p:nvPr/>
        </p:nvSpPr>
        <p:spPr bwMode="auto">
          <a:xfrm rot="758309">
            <a:off x="5673210" y="1730302"/>
            <a:ext cx="984250" cy="1685925"/>
          </a:xfrm>
          <a:custGeom>
            <a:avLst/>
            <a:gdLst/>
            <a:ahLst/>
            <a:cxnLst>
              <a:cxn ang="0">
                <a:pos x="0" y="315"/>
              </a:cxn>
              <a:cxn ang="0">
                <a:pos x="1245" y="2010"/>
              </a:cxn>
              <a:cxn ang="0">
                <a:pos x="1575" y="0"/>
              </a:cxn>
            </a:cxnLst>
            <a:rect l="0" t="0" r="r" b="b"/>
            <a:pathLst>
              <a:path w="1575" h="2063">
                <a:moveTo>
                  <a:pt x="0" y="315"/>
                </a:moveTo>
                <a:cubicBezTo>
                  <a:pt x="491" y="1189"/>
                  <a:pt x="982" y="2063"/>
                  <a:pt x="1245" y="2010"/>
                </a:cubicBezTo>
                <a:cubicBezTo>
                  <a:pt x="1508" y="1957"/>
                  <a:pt x="1528" y="345"/>
                  <a:pt x="1575" y="0"/>
                </a:cubicBezTo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k-KZ"/>
          </a:p>
        </p:txBody>
      </p:sp>
      <p:sp>
        <p:nvSpPr>
          <p:cNvPr id="57345" name="Freeform 1"/>
          <p:cNvSpPr>
            <a:spLocks/>
          </p:cNvSpPr>
          <p:nvPr/>
        </p:nvSpPr>
        <p:spPr bwMode="auto">
          <a:xfrm rot="758309">
            <a:off x="1678933" y="1015229"/>
            <a:ext cx="984250" cy="1743075"/>
          </a:xfrm>
          <a:custGeom>
            <a:avLst/>
            <a:gdLst/>
            <a:ahLst/>
            <a:cxnLst>
              <a:cxn ang="0">
                <a:pos x="0" y="315"/>
              </a:cxn>
              <a:cxn ang="0">
                <a:pos x="1245" y="2010"/>
              </a:cxn>
              <a:cxn ang="0">
                <a:pos x="1575" y="0"/>
              </a:cxn>
            </a:cxnLst>
            <a:rect l="0" t="0" r="r" b="b"/>
            <a:pathLst>
              <a:path w="1575" h="2063">
                <a:moveTo>
                  <a:pt x="0" y="315"/>
                </a:moveTo>
                <a:cubicBezTo>
                  <a:pt x="491" y="1189"/>
                  <a:pt x="982" y="2063"/>
                  <a:pt x="1245" y="2010"/>
                </a:cubicBezTo>
                <a:cubicBezTo>
                  <a:pt x="1508" y="1957"/>
                  <a:pt x="1528" y="345"/>
                  <a:pt x="1575" y="0"/>
                </a:cubicBezTo>
              </a:path>
            </a:pathLst>
          </a:custGeom>
          <a:noFill/>
          <a:ln w="57150">
            <a:solidFill>
              <a:srgbClr val="00B05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k-KZ"/>
          </a:p>
        </p:txBody>
      </p:sp>
      <p:sp>
        <p:nvSpPr>
          <p:cNvPr id="6" name="AutoShape 3"/>
          <p:cNvSpPr>
            <a:spLocks noChangeShapeType="1"/>
          </p:cNvSpPr>
          <p:nvPr/>
        </p:nvSpPr>
        <p:spPr bwMode="auto">
          <a:xfrm flipV="1">
            <a:off x="1643042" y="4046223"/>
            <a:ext cx="6215106" cy="45719"/>
          </a:xfrm>
          <a:prstGeom prst="straightConnector1">
            <a:avLst/>
          </a:prstGeom>
          <a:noFill/>
          <a:ln w="38100">
            <a:solidFill>
              <a:srgbClr val="00206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k-KZ"/>
          </a:p>
        </p:txBody>
      </p:sp>
      <p:sp>
        <p:nvSpPr>
          <p:cNvPr id="7" name="Freeform 2"/>
          <p:cNvSpPr>
            <a:spLocks/>
          </p:cNvSpPr>
          <p:nvPr/>
        </p:nvSpPr>
        <p:spPr bwMode="auto">
          <a:xfrm rot="758309">
            <a:off x="3244316" y="3659127"/>
            <a:ext cx="984250" cy="1685925"/>
          </a:xfrm>
          <a:custGeom>
            <a:avLst/>
            <a:gdLst/>
            <a:ahLst/>
            <a:cxnLst>
              <a:cxn ang="0">
                <a:pos x="0" y="315"/>
              </a:cxn>
              <a:cxn ang="0">
                <a:pos x="1245" y="2010"/>
              </a:cxn>
              <a:cxn ang="0">
                <a:pos x="1575" y="0"/>
              </a:cxn>
            </a:cxnLst>
            <a:rect l="0" t="0" r="r" b="b"/>
            <a:pathLst>
              <a:path w="1575" h="2063">
                <a:moveTo>
                  <a:pt x="0" y="315"/>
                </a:moveTo>
                <a:cubicBezTo>
                  <a:pt x="491" y="1189"/>
                  <a:pt x="982" y="2063"/>
                  <a:pt x="1245" y="2010"/>
                </a:cubicBezTo>
                <a:cubicBezTo>
                  <a:pt x="1508" y="1957"/>
                  <a:pt x="1528" y="345"/>
                  <a:pt x="1575" y="0"/>
                </a:cubicBezTo>
              </a:path>
            </a:pathLst>
          </a:custGeom>
          <a:noFill/>
          <a:ln w="57150">
            <a:solidFill>
              <a:srgbClr val="00B0F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k-KZ"/>
          </a:p>
        </p:txBody>
      </p:sp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500034" y="0"/>
            <a:ext cx="828810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Графигі бойынша формулаларды жазыңдар:</a:t>
            </a:r>
            <a:endParaRPr kumimoji="0" lang="kk-KZ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571480"/>
            <a:ext cx="7572428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5400" b="1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Тексеру:</a:t>
            </a:r>
            <a:r>
              <a:rPr lang="kk-KZ" sz="5400" dirty="0" smtClean="0"/>
              <a:t> </a:t>
            </a:r>
            <a:endParaRPr lang="kk-KZ" sz="5400" dirty="0" smtClean="0"/>
          </a:p>
          <a:p>
            <a:pPr lvl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kk-KZ" sz="5400" b="1" i="1" dirty="0" smtClean="0">
                <a:latin typeface="Times New Roman" pitchFamily="18" charset="0"/>
                <a:cs typeface="Times New Roman" pitchFamily="18" charset="0"/>
              </a:rPr>
              <a:t> а</a:t>
            </a:r>
            <a:r>
              <a:rPr lang="kk-KZ" sz="5400" b="1" i="1" dirty="0" smtClean="0">
                <a:latin typeface="Times New Roman" pitchFamily="18" charset="0"/>
                <a:cs typeface="Times New Roman" pitchFamily="18" charset="0"/>
              </a:rPr>
              <a:t>)  </a:t>
            </a:r>
            <a: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  <a:t>(х+3)</a:t>
            </a:r>
            <a:r>
              <a:rPr lang="ru-RU" sz="5400" b="1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kk-KZ" sz="5400" b="1" i="1" dirty="0" smtClean="0">
                <a:latin typeface="Times New Roman" pitchFamily="18" charset="0"/>
                <a:cs typeface="Times New Roman" pitchFamily="18" charset="0"/>
              </a:rPr>
              <a:t>2             </a:t>
            </a:r>
            <a:endParaRPr lang="kk-KZ" sz="5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kk-KZ" sz="5400" b="1" i="1" dirty="0" smtClean="0">
                <a:latin typeface="Times New Roman" pitchFamily="18" charset="0"/>
                <a:cs typeface="Times New Roman" pitchFamily="18" charset="0"/>
              </a:rPr>
              <a:t>ә</a:t>
            </a:r>
            <a:r>
              <a:rPr lang="kk-KZ" sz="5400" b="1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kk-KZ" sz="5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  <a:t>(х-2)</a:t>
            </a:r>
            <a:r>
              <a:rPr lang="ru-RU" sz="5400" b="1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  <a:t>+1               </a:t>
            </a:r>
            <a:endParaRPr lang="ru-RU" sz="5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  <a:t>(х+1)</a:t>
            </a:r>
            <a:r>
              <a:rPr lang="ru-RU" sz="5400" b="1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  <a:t>-2</a:t>
            </a:r>
            <a:endParaRPr lang="ru-RU" sz="5400" b="1" i="1" dirty="0" smtClean="0">
              <a:solidFill>
                <a:srgbClr val="0070C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kk-KZ" sz="60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</a:t>
            </a:r>
            <a:endParaRPr lang="kk-KZ" sz="60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85720" y="1571611"/>
          <a:ext cx="8603079" cy="4462272"/>
        </p:xfrm>
        <a:graphic>
          <a:graphicData uri="http://schemas.openxmlformats.org/drawingml/2006/table">
            <a:tbl>
              <a:tblPr/>
              <a:tblGrid>
                <a:gridCol w="5531245"/>
                <a:gridCol w="3071834"/>
              </a:tblGrid>
              <a:tr h="4126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>
                          <a:latin typeface="Times New Roman"/>
                          <a:ea typeface="Calibri"/>
                          <a:cs typeface="Times New Roman"/>
                        </a:rPr>
                        <a:t>Мен бүгінгі  сабаққа ..... қатыстым</a:t>
                      </a:r>
                      <a:endParaRPr lang="kk-KZ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38" marR="59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400" i="1" dirty="0">
                          <a:latin typeface="Times New Roman"/>
                          <a:ea typeface="Calibri"/>
                          <a:cs typeface="Times New Roman"/>
                        </a:rPr>
                        <a:t>өте </a:t>
                      </a:r>
                      <a:r>
                        <a:rPr lang="kk-KZ" sz="2400" i="1" dirty="0" smtClean="0">
                          <a:latin typeface="Times New Roman"/>
                          <a:ea typeface="Calibri"/>
                          <a:cs typeface="Times New Roman"/>
                        </a:rPr>
                        <a:t>жақсы,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400" i="1" dirty="0" smtClean="0">
                          <a:latin typeface="Times New Roman"/>
                          <a:ea typeface="Calibri"/>
                          <a:cs typeface="Times New Roman"/>
                        </a:rPr>
                        <a:t>жақсы</a:t>
                      </a:r>
                      <a:r>
                        <a:rPr lang="ru-RU" sz="2400" i="1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400" i="1" dirty="0" smtClean="0">
                          <a:latin typeface="Times New Roman"/>
                          <a:ea typeface="Calibri"/>
                          <a:cs typeface="Times New Roman"/>
                        </a:rPr>
                        <a:t>нашар </a:t>
                      </a:r>
                      <a:endParaRPr lang="kk-KZ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38" marR="59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>
                          <a:latin typeface="Times New Roman"/>
                          <a:ea typeface="Calibri"/>
                          <a:cs typeface="Times New Roman"/>
                        </a:rPr>
                        <a:t>Бүгінгі сабақтағы нәтижеме...... </a:t>
                      </a:r>
                      <a:endParaRPr lang="kk-KZ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38" marR="59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i="1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ризамын</a:t>
                      </a:r>
                      <a:r>
                        <a:rPr lang="ru-RU" sz="2400" i="1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endParaRPr lang="ru-RU" sz="2400" i="1" kern="1200" dirty="0" smtClean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i="1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риза </a:t>
                      </a:r>
                      <a:r>
                        <a:rPr lang="kk-KZ" sz="2400" i="1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емеспін</a:t>
                      </a:r>
                      <a:r>
                        <a:rPr lang="kk-KZ" sz="2400" i="1" kern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kk-KZ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38" marR="59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0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>
                          <a:latin typeface="Times New Roman"/>
                          <a:ea typeface="Calibri"/>
                          <a:cs typeface="Times New Roman"/>
                        </a:rPr>
                        <a:t>Мен үшін сабақ .... болды </a:t>
                      </a:r>
                      <a:endParaRPr lang="kk-KZ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38" marR="59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i="1" dirty="0">
                          <a:latin typeface="Times New Roman"/>
                          <a:ea typeface="Calibri"/>
                          <a:cs typeface="Times New Roman"/>
                        </a:rPr>
                        <a:t>қысқа</a:t>
                      </a:r>
                      <a:r>
                        <a:rPr lang="ru-RU" sz="2400" i="1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2400" i="1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i="1" dirty="0" smtClean="0">
                          <a:latin typeface="Times New Roman"/>
                          <a:ea typeface="Calibri"/>
                          <a:cs typeface="Times New Roman"/>
                        </a:rPr>
                        <a:t>ұзақ </a:t>
                      </a:r>
                      <a:endParaRPr lang="kk-KZ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38" marR="59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>
                          <a:latin typeface="Times New Roman"/>
                          <a:ea typeface="Calibri"/>
                          <a:cs typeface="Times New Roman"/>
                        </a:rPr>
                        <a:t>Сабақ үстінде мен... </a:t>
                      </a:r>
                      <a:endParaRPr lang="kk-KZ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38" marR="59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i="1" dirty="0">
                          <a:latin typeface="Times New Roman"/>
                          <a:ea typeface="Calibri"/>
                          <a:cs typeface="Times New Roman"/>
                        </a:rPr>
                        <a:t>шаршамадым</a:t>
                      </a:r>
                      <a:r>
                        <a:rPr lang="ru-RU" sz="2400" i="1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2400" i="1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i="1" dirty="0" smtClean="0">
                          <a:latin typeface="Times New Roman"/>
                          <a:ea typeface="Calibri"/>
                          <a:cs typeface="Times New Roman"/>
                        </a:rPr>
                        <a:t>шаршадым </a:t>
                      </a:r>
                      <a:endParaRPr lang="kk-KZ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38" marR="59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>
                          <a:latin typeface="Times New Roman"/>
                          <a:ea typeface="Calibri"/>
                          <a:cs typeface="Times New Roman"/>
                        </a:rPr>
                        <a:t>Сабақта өтілген м</a:t>
                      </a: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атериал </a:t>
                      </a:r>
                      <a:r>
                        <a:rPr lang="kk-KZ" sz="2400" b="1" dirty="0">
                          <a:latin typeface="Times New Roman"/>
                          <a:ea typeface="Calibri"/>
                          <a:cs typeface="Times New Roman"/>
                        </a:rPr>
                        <a:t>мен үшін.... </a:t>
                      </a:r>
                      <a:endParaRPr lang="kk-KZ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38" marR="59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i="1" dirty="0">
                          <a:latin typeface="Times New Roman"/>
                          <a:ea typeface="Calibri"/>
                          <a:cs typeface="Times New Roman"/>
                        </a:rPr>
                        <a:t>түсінікті / түсініксіз </a:t>
                      </a:r>
                      <a:r>
                        <a:rPr lang="kk-KZ" sz="2400" i="1" baseline="0" dirty="0" smtClean="0">
                          <a:latin typeface="Calibri"/>
                          <a:ea typeface="Calibri"/>
                          <a:cs typeface="Times New Roman"/>
                        </a:rPr>
                        <a:t>                     </a:t>
                      </a:r>
                      <a:r>
                        <a:rPr lang="kk-KZ" sz="2400" i="1" dirty="0" smtClean="0">
                          <a:latin typeface="Times New Roman"/>
                          <a:ea typeface="Calibri"/>
                          <a:cs typeface="Times New Roman"/>
                        </a:rPr>
                        <a:t>қызықты </a:t>
                      </a:r>
                      <a:r>
                        <a:rPr lang="kk-KZ" sz="2400" i="1" dirty="0">
                          <a:latin typeface="Times New Roman"/>
                          <a:ea typeface="Calibri"/>
                          <a:cs typeface="Times New Roman"/>
                        </a:rPr>
                        <a:t>/ қызықсыз </a:t>
                      </a:r>
                      <a:endParaRPr lang="kk-KZ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38" marR="59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WordArt 2"/>
          <p:cNvSpPr>
            <a:spLocks noChangeArrowheads="1" noChangeShapeType="1" noTextEdit="1"/>
          </p:cNvSpPr>
          <p:nvPr/>
        </p:nvSpPr>
        <p:spPr bwMode="auto">
          <a:xfrm>
            <a:off x="642878" y="214290"/>
            <a:ext cx="8501122" cy="1290641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489"/>
              </a:avLst>
            </a:prstTxWarp>
          </a:bodyPr>
          <a:lstStyle/>
          <a:p>
            <a:pPr algn="ctr" rtl="0"/>
            <a:r>
              <a:rPr lang="kk-KZ" sz="3600" b="1" i="1" kern="10" spc="0" dirty="0" smtClean="0">
                <a:ln w="9525">
                  <a:solidFill>
                    <a:srgbClr val="0F243E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Келесі кестені толтырып, </a:t>
            </a:r>
          </a:p>
          <a:p>
            <a:pPr algn="ctr" rtl="0"/>
            <a:r>
              <a:rPr lang="kk-KZ" sz="3600" b="1" i="1" kern="10" spc="0" dirty="0" smtClean="0">
                <a:ln w="9525">
                  <a:solidFill>
                    <a:srgbClr val="0F243E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көңіл күйлеріңді анықтаңдар: </a:t>
            </a:r>
            <a:endParaRPr lang="kk-KZ" sz="3600" b="1" i="1" kern="10" spc="0" dirty="0">
              <a:ln w="9525">
                <a:solidFill>
                  <a:srgbClr val="0F243E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9999FF"/>
                  </a:gs>
                  <a:gs pos="100000">
                    <a:srgbClr val="009999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2214555"/>
            <a:ext cx="4572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k-KZ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Үй тапсырмасы :</a:t>
            </a:r>
            <a:r>
              <a:rPr lang="kk-KZ" sz="3600" dirty="0" smtClean="0"/>
              <a:t> </a:t>
            </a: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§14</a:t>
            </a:r>
            <a:endParaRPr lang="kk-KZ" sz="36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kk-KZ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№264(3,4); №265(3,4)</a:t>
            </a:r>
            <a:endParaRPr lang="kk-KZ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D:\КУЖАТТАР\Изображения\рисунки\Коллекция картинок (Microsoft)\j0428123.wm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500042"/>
            <a:ext cx="3929090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WordArt 23"/>
          <p:cNvSpPr>
            <a:spLocks noChangeArrowheads="1" noChangeShapeType="1" noTextEdit="1"/>
          </p:cNvSpPr>
          <p:nvPr/>
        </p:nvSpPr>
        <p:spPr bwMode="auto">
          <a:xfrm>
            <a:off x="3786182" y="3643314"/>
            <a:ext cx="5000660" cy="18573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8609"/>
              </a:avLst>
            </a:prstTxWarp>
          </a:bodyPr>
          <a:lstStyle/>
          <a:p>
            <a:pPr algn="ctr"/>
            <a:r>
              <a:rPr lang="kk-KZ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Сабақ аяқталды.</a:t>
            </a:r>
          </a:p>
          <a:p>
            <a:pPr algn="ctr"/>
            <a:r>
              <a:rPr lang="kk-KZ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Сау болыңыздар!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5" name="Oval 5"/>
          <p:cNvSpPr>
            <a:spLocks noChangeArrowheads="1"/>
          </p:cNvSpPr>
          <p:nvPr/>
        </p:nvSpPr>
        <p:spPr bwMode="auto">
          <a:xfrm>
            <a:off x="1643042" y="357166"/>
            <a:ext cx="6143668" cy="1571637"/>
          </a:xfrm>
          <a:prstGeom prst="ellipse">
            <a:avLst/>
          </a:prstGeom>
          <a:solidFill>
            <a:srgbClr val="FFFFFF"/>
          </a:solidFill>
          <a:ln w="76200">
            <a:solidFill>
              <a:srgbClr val="0070C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pic>
        <p:nvPicPr>
          <p:cNvPr id="51204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8794" y="428604"/>
            <a:ext cx="5667375" cy="1390650"/>
          </a:xfrm>
          <a:prstGeom prst="rect">
            <a:avLst/>
          </a:prstGeom>
          <a:noFill/>
        </p:spPr>
      </p:pic>
      <p:sp>
        <p:nvSpPr>
          <p:cNvPr id="51203" name="AutoShape 3"/>
          <p:cNvSpPr>
            <a:spLocks noChangeShapeType="1"/>
          </p:cNvSpPr>
          <p:nvPr/>
        </p:nvSpPr>
        <p:spPr bwMode="auto">
          <a:xfrm flipH="1">
            <a:off x="4500562" y="1928802"/>
            <a:ext cx="45719" cy="1857388"/>
          </a:xfrm>
          <a:prstGeom prst="straightConnector1">
            <a:avLst/>
          </a:prstGeom>
          <a:noFill/>
          <a:ln w="76200">
            <a:solidFill>
              <a:srgbClr val="0070C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51201" name="AutoShape 1"/>
          <p:cNvSpPr>
            <a:spLocks noChangeShapeType="1"/>
          </p:cNvSpPr>
          <p:nvPr/>
        </p:nvSpPr>
        <p:spPr bwMode="auto">
          <a:xfrm flipH="1">
            <a:off x="2285984" y="1857364"/>
            <a:ext cx="1082675" cy="1422400"/>
          </a:xfrm>
          <a:prstGeom prst="straightConnector1">
            <a:avLst/>
          </a:prstGeom>
          <a:noFill/>
          <a:ln w="76200">
            <a:solidFill>
              <a:srgbClr val="0070C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51202" name="AutoShape 2"/>
          <p:cNvSpPr>
            <a:spLocks noChangeShapeType="1"/>
          </p:cNvSpPr>
          <p:nvPr/>
        </p:nvSpPr>
        <p:spPr bwMode="auto">
          <a:xfrm>
            <a:off x="6000760" y="1857364"/>
            <a:ext cx="1095375" cy="1422400"/>
          </a:xfrm>
          <a:prstGeom prst="straightConnector1">
            <a:avLst/>
          </a:prstGeom>
          <a:noFill/>
          <a:ln w="76200">
            <a:solidFill>
              <a:srgbClr val="0070C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512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1207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1208" name="Rectangle 8"/>
          <p:cNvSpPr>
            <a:spLocks noChangeArrowheads="1"/>
          </p:cNvSpPr>
          <p:nvPr/>
        </p:nvSpPr>
        <p:spPr bwMode="auto">
          <a:xfrm>
            <a:off x="0" y="1847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1209" name="Rectangle 9"/>
          <p:cNvSpPr>
            <a:spLocks noChangeArrowheads="1"/>
          </p:cNvSpPr>
          <p:nvPr/>
        </p:nvSpPr>
        <p:spPr bwMode="auto">
          <a:xfrm>
            <a:off x="0" y="1847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kk-KZ"/>
          </a:p>
        </p:txBody>
      </p:sp>
      <p:sp>
        <p:nvSpPr>
          <p:cNvPr id="2055" name="Rectangle 5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kk-KZ"/>
          </a:p>
        </p:txBody>
      </p:sp>
      <p:sp>
        <p:nvSpPr>
          <p:cNvPr id="2056" name="Rectangle 6"/>
          <p:cNvSpPr>
            <a:spLocks noChangeArrowheads="1"/>
          </p:cNvSpPr>
          <p:nvPr/>
        </p:nvSpPr>
        <p:spPr bwMode="auto">
          <a:xfrm>
            <a:off x="152400" y="731838"/>
            <a:ext cx="2349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2970213" algn="ctr"/>
                <a:tab pos="4772025" algn="l"/>
              </a:tabLst>
            </a:pPr>
            <a:r>
              <a:rPr lang="kk-KZ" sz="1400">
                <a:latin typeface="Arial" charset="0"/>
                <a:cs typeface="Times New Roman" pitchFamily="18" charset="0"/>
              </a:rPr>
              <a:t> </a:t>
            </a:r>
            <a:endParaRPr lang="ru-RU" dirty="0">
              <a:latin typeface="Arial" charset="0"/>
              <a:cs typeface="Times New Roman" pitchFamily="18" charset="0"/>
            </a:endParaRPr>
          </a:p>
        </p:txBody>
      </p:sp>
      <p:pic>
        <p:nvPicPr>
          <p:cNvPr id="25611" name="Picture 1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571480"/>
            <a:ext cx="3000396" cy="852490"/>
          </a:xfrm>
          <a:prstGeom prst="rect">
            <a:avLst/>
          </a:prstGeom>
          <a:noFill/>
        </p:spPr>
      </p:pic>
      <p:pic>
        <p:nvPicPr>
          <p:cNvPr id="25610" name="Picture 10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86578" y="1428736"/>
            <a:ext cx="1714512" cy="681040"/>
          </a:xfrm>
          <a:prstGeom prst="rect">
            <a:avLst/>
          </a:prstGeom>
          <a:noFill/>
        </p:spPr>
      </p:pic>
      <p:sp>
        <p:nvSpPr>
          <p:cNvPr id="25612" name="Rectangle 12"/>
          <p:cNvSpPr>
            <a:spLocks noChangeArrowheads="1"/>
          </p:cNvSpPr>
          <p:nvPr/>
        </p:nvSpPr>
        <p:spPr bwMode="auto">
          <a:xfrm>
            <a:off x="285720" y="642918"/>
            <a:ext cx="6463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5.</a:t>
            </a:r>
            <a:endParaRPr kumimoji="0" lang="kk-KZ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13" name="Rectangle 13"/>
          <p:cNvSpPr>
            <a:spLocks noChangeArrowheads="1"/>
          </p:cNvSpPr>
          <p:nvPr/>
        </p:nvSpPr>
        <p:spPr bwMode="auto">
          <a:xfrm>
            <a:off x="-285784" y="1428736"/>
            <a:ext cx="686412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</a:t>
            </a:r>
            <a:r>
              <a:rPr kumimoji="0" lang="kk-KZ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функцияcының графигін </a:t>
            </a:r>
            <a:endParaRPr kumimoji="0" lang="kk-KZ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14" name="Rectangle 14"/>
          <p:cNvSpPr>
            <a:spLocks noChangeArrowheads="1"/>
          </p:cNvSpPr>
          <p:nvPr/>
        </p:nvSpPr>
        <p:spPr bwMode="auto">
          <a:xfrm>
            <a:off x="1000100" y="2143116"/>
            <a:ext cx="778674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графигінен </a:t>
            </a:r>
            <a:r>
              <a:rPr kumimoji="0" lang="kk-KZ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қалай алуға болады?</a:t>
            </a:r>
            <a:endParaRPr kumimoji="0" lang="kk-KZ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16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k-K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 flipH="1" flipV="1">
            <a:off x="4214810" y="785794"/>
            <a:ext cx="14288" cy="576897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stealth" w="med" len="med"/>
          </a:ln>
          <a:effectLst/>
        </p:spPr>
        <p:txBody>
          <a:bodyPr/>
          <a:lstStyle/>
          <a:p>
            <a:endParaRPr lang="kk-KZ"/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1857356" y="5500702"/>
            <a:ext cx="640873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kk-KZ"/>
          </a:p>
        </p:txBody>
      </p:sp>
      <p:sp>
        <p:nvSpPr>
          <p:cNvPr id="109572" name="Arc 4"/>
          <p:cNvSpPr>
            <a:spLocks/>
          </p:cNvSpPr>
          <p:nvPr/>
        </p:nvSpPr>
        <p:spPr bwMode="auto">
          <a:xfrm flipV="1">
            <a:off x="3500430" y="3000372"/>
            <a:ext cx="1420813" cy="2519362"/>
          </a:xfrm>
          <a:custGeom>
            <a:avLst/>
            <a:gdLst>
              <a:gd name="T0" fmla="*/ 0 w 43199"/>
              <a:gd name="T1" fmla="*/ 2147483647 h 21600"/>
              <a:gd name="T2" fmla="*/ 2147483647 w 43199"/>
              <a:gd name="T3" fmla="*/ 2147483647 h 21600"/>
              <a:gd name="T4" fmla="*/ 2147483647 w 43199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3199" h="21600" fill="none" extrusionOk="0">
                <a:moveTo>
                  <a:pt x="-1" y="21430"/>
                </a:moveTo>
                <a:cubicBezTo>
                  <a:pt x="92" y="9567"/>
                  <a:pt x="9735" y="-1"/>
                  <a:pt x="21599" y="0"/>
                </a:cubicBezTo>
                <a:cubicBezTo>
                  <a:pt x="33528" y="0"/>
                  <a:pt x="43199" y="9670"/>
                  <a:pt x="43199" y="21600"/>
                </a:cubicBezTo>
              </a:path>
              <a:path w="43199" h="21600" stroke="0" extrusionOk="0">
                <a:moveTo>
                  <a:pt x="-1" y="21430"/>
                </a:moveTo>
                <a:cubicBezTo>
                  <a:pt x="92" y="9567"/>
                  <a:pt x="9735" y="-1"/>
                  <a:pt x="21599" y="0"/>
                </a:cubicBezTo>
                <a:cubicBezTo>
                  <a:pt x="33528" y="0"/>
                  <a:pt x="43199" y="9670"/>
                  <a:pt x="43199" y="21600"/>
                </a:cubicBezTo>
                <a:lnTo>
                  <a:pt x="21599" y="21600"/>
                </a:lnTo>
                <a:lnTo>
                  <a:pt x="-1" y="21430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rot="10800000" wrap="none" anchor="ctr"/>
          <a:lstStyle/>
          <a:p>
            <a:endParaRPr lang="kk-KZ"/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3786182" y="5500702"/>
            <a:ext cx="36036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109574" name="Text Box 6"/>
          <p:cNvSpPr txBox="1">
            <a:spLocks noChangeArrowheads="1"/>
          </p:cNvSpPr>
          <p:nvPr/>
        </p:nvSpPr>
        <p:spPr bwMode="auto">
          <a:xfrm>
            <a:off x="3643306" y="2000240"/>
            <a:ext cx="50482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endParaRPr lang="ru-RU" sz="36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8143900" y="5500702"/>
            <a:ext cx="431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3714744" y="428604"/>
            <a:ext cx="431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</a:p>
        </p:txBody>
      </p:sp>
      <p:sp>
        <p:nvSpPr>
          <p:cNvPr id="109577" name="Line 9"/>
          <p:cNvSpPr>
            <a:spLocks noChangeShapeType="1"/>
          </p:cNvSpPr>
          <p:nvPr/>
        </p:nvSpPr>
        <p:spPr bwMode="auto">
          <a:xfrm>
            <a:off x="4071934" y="2428868"/>
            <a:ext cx="2873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kk-KZ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4214812" y="2428868"/>
            <a:ext cx="785813" cy="3046413"/>
            <a:chOff x="1565" y="2251"/>
            <a:chExt cx="495" cy="1361"/>
          </a:xfrm>
        </p:grpSpPr>
        <p:sp>
          <p:nvSpPr>
            <p:cNvPr id="5137" name="Line 11"/>
            <p:cNvSpPr>
              <a:spLocks noChangeShapeType="1"/>
            </p:cNvSpPr>
            <p:nvPr/>
          </p:nvSpPr>
          <p:spPr bwMode="auto">
            <a:xfrm flipV="1">
              <a:off x="1565" y="2251"/>
              <a:ext cx="0" cy="1361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kk-KZ"/>
            </a:p>
          </p:txBody>
        </p:sp>
        <p:sp>
          <p:nvSpPr>
            <p:cNvPr id="5138" name="Text Box 12"/>
            <p:cNvSpPr txBox="1">
              <a:spLocks noChangeArrowheads="1"/>
            </p:cNvSpPr>
            <p:nvPr/>
          </p:nvSpPr>
          <p:spPr bwMode="auto">
            <a:xfrm>
              <a:off x="1610" y="2570"/>
              <a:ext cx="450" cy="2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3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</a:t>
              </a:r>
              <a:endParaRPr lang="ru-RU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135" name="Rectangle 17"/>
          <p:cNvSpPr>
            <a:spLocks noChangeArrowheads="1"/>
          </p:cNvSpPr>
          <p:nvPr/>
        </p:nvSpPr>
        <p:spPr bwMode="auto">
          <a:xfrm>
            <a:off x="4943468" y="405225"/>
            <a:ext cx="363272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ru-RU" sz="4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у=ах</a:t>
            </a:r>
            <a:r>
              <a:rPr lang="ru-RU" sz="4800" b="1" i="1" baseline="30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4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n, n&gt;0</a:t>
            </a:r>
            <a:endParaRPr lang="ru-RU" sz="4800" b="1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Arc 4"/>
          <p:cNvSpPr>
            <a:spLocks/>
          </p:cNvSpPr>
          <p:nvPr/>
        </p:nvSpPr>
        <p:spPr bwMode="auto">
          <a:xfrm flipV="1">
            <a:off x="3500430" y="3000372"/>
            <a:ext cx="1420813" cy="2519362"/>
          </a:xfrm>
          <a:custGeom>
            <a:avLst/>
            <a:gdLst>
              <a:gd name="T0" fmla="*/ 0 w 43199"/>
              <a:gd name="T1" fmla="*/ 2147483647 h 21600"/>
              <a:gd name="T2" fmla="*/ 2147483647 w 43199"/>
              <a:gd name="T3" fmla="*/ 2147483647 h 21600"/>
              <a:gd name="T4" fmla="*/ 2147483647 w 43199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3199" h="21600" fill="none" extrusionOk="0">
                <a:moveTo>
                  <a:pt x="-1" y="21430"/>
                </a:moveTo>
                <a:cubicBezTo>
                  <a:pt x="92" y="9567"/>
                  <a:pt x="9735" y="-1"/>
                  <a:pt x="21599" y="0"/>
                </a:cubicBezTo>
                <a:cubicBezTo>
                  <a:pt x="33528" y="0"/>
                  <a:pt x="43199" y="9670"/>
                  <a:pt x="43199" y="21600"/>
                </a:cubicBezTo>
              </a:path>
              <a:path w="43199" h="21600" stroke="0" extrusionOk="0">
                <a:moveTo>
                  <a:pt x="-1" y="21430"/>
                </a:moveTo>
                <a:cubicBezTo>
                  <a:pt x="92" y="9567"/>
                  <a:pt x="9735" y="-1"/>
                  <a:pt x="21599" y="0"/>
                </a:cubicBezTo>
                <a:cubicBezTo>
                  <a:pt x="33528" y="0"/>
                  <a:pt x="43199" y="9670"/>
                  <a:pt x="43199" y="21600"/>
                </a:cubicBezTo>
                <a:lnTo>
                  <a:pt x="21599" y="21600"/>
                </a:lnTo>
                <a:lnTo>
                  <a:pt x="-1" y="21430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prstDash val="sysDash"/>
            <a:round/>
            <a:headEnd/>
            <a:tailEnd/>
          </a:ln>
          <a:effectLst/>
        </p:spPr>
        <p:txBody>
          <a:bodyPr rot="10800000" wrap="none" anchor="ctr"/>
          <a:lstStyle/>
          <a:p>
            <a:endParaRPr lang="kk-K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2.54335E-6 L 1.38889E-6 -0.4490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5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9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9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" presetID="35" presetClass="emph" presetSubtype="0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2" grpId="0" animBg="1"/>
      <p:bldP spid="109574" grpId="0"/>
      <p:bldP spid="10957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Line 2"/>
          <p:cNvSpPr>
            <a:spLocks noChangeShapeType="1"/>
          </p:cNvSpPr>
          <p:nvPr/>
        </p:nvSpPr>
        <p:spPr bwMode="auto">
          <a:xfrm flipH="1" flipV="1">
            <a:off x="2643174" y="428604"/>
            <a:ext cx="58738" cy="571976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stealth" w="med" len="med"/>
          </a:ln>
          <a:effectLst/>
        </p:spPr>
        <p:txBody>
          <a:bodyPr/>
          <a:lstStyle/>
          <a:p>
            <a:endParaRPr lang="kk-KZ"/>
          </a:p>
        </p:txBody>
      </p:sp>
      <p:sp>
        <p:nvSpPr>
          <p:cNvPr id="6147" name="Line 3"/>
          <p:cNvSpPr>
            <a:spLocks noChangeShapeType="1"/>
          </p:cNvSpPr>
          <p:nvPr/>
        </p:nvSpPr>
        <p:spPr bwMode="auto">
          <a:xfrm>
            <a:off x="500034" y="3714752"/>
            <a:ext cx="6408738" cy="15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kk-KZ"/>
          </a:p>
        </p:txBody>
      </p:sp>
      <p:sp>
        <p:nvSpPr>
          <p:cNvPr id="110596" name="Arc 4"/>
          <p:cNvSpPr>
            <a:spLocks/>
          </p:cNvSpPr>
          <p:nvPr/>
        </p:nvSpPr>
        <p:spPr bwMode="auto">
          <a:xfrm flipV="1">
            <a:off x="1928794" y="1214422"/>
            <a:ext cx="1420813" cy="2519362"/>
          </a:xfrm>
          <a:custGeom>
            <a:avLst/>
            <a:gdLst>
              <a:gd name="T0" fmla="*/ 0 w 43199"/>
              <a:gd name="T1" fmla="*/ 2147483647 h 21600"/>
              <a:gd name="T2" fmla="*/ 2147483647 w 43199"/>
              <a:gd name="T3" fmla="*/ 2147483647 h 21600"/>
              <a:gd name="T4" fmla="*/ 2147483647 w 43199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3199" h="21600" fill="none" extrusionOk="0">
                <a:moveTo>
                  <a:pt x="-1" y="21430"/>
                </a:moveTo>
                <a:cubicBezTo>
                  <a:pt x="92" y="9567"/>
                  <a:pt x="9735" y="-1"/>
                  <a:pt x="21599" y="0"/>
                </a:cubicBezTo>
                <a:cubicBezTo>
                  <a:pt x="33528" y="0"/>
                  <a:pt x="43199" y="9670"/>
                  <a:pt x="43199" y="21600"/>
                </a:cubicBezTo>
              </a:path>
              <a:path w="43199" h="21600" stroke="0" extrusionOk="0">
                <a:moveTo>
                  <a:pt x="-1" y="21430"/>
                </a:moveTo>
                <a:cubicBezTo>
                  <a:pt x="92" y="9567"/>
                  <a:pt x="9735" y="-1"/>
                  <a:pt x="21599" y="0"/>
                </a:cubicBezTo>
                <a:cubicBezTo>
                  <a:pt x="33528" y="0"/>
                  <a:pt x="43199" y="9670"/>
                  <a:pt x="43199" y="21600"/>
                </a:cubicBezTo>
                <a:lnTo>
                  <a:pt x="21599" y="21600"/>
                </a:lnTo>
                <a:lnTo>
                  <a:pt x="-1" y="21430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rot="10800000" wrap="none" anchor="ctr"/>
          <a:lstStyle/>
          <a:p>
            <a:endParaRPr lang="kk-KZ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2285984" y="3786190"/>
            <a:ext cx="36036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6786578" y="3714752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2786050" y="357166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2643174" y="3714752"/>
            <a:ext cx="620713" cy="2071702"/>
            <a:chOff x="1536" y="2296"/>
            <a:chExt cx="391" cy="1350"/>
          </a:xfrm>
        </p:grpSpPr>
        <p:sp>
          <p:nvSpPr>
            <p:cNvPr id="6161" name="Line 9"/>
            <p:cNvSpPr>
              <a:spLocks noChangeShapeType="1"/>
            </p:cNvSpPr>
            <p:nvPr/>
          </p:nvSpPr>
          <p:spPr bwMode="auto">
            <a:xfrm flipH="1" flipV="1">
              <a:off x="1536" y="2296"/>
              <a:ext cx="29" cy="135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arrow" w="med" len="med"/>
              <a:tailEnd/>
            </a:ln>
            <a:effectLst/>
          </p:spPr>
          <p:txBody>
            <a:bodyPr/>
            <a:lstStyle/>
            <a:p>
              <a:endParaRPr lang="kk-KZ"/>
            </a:p>
          </p:txBody>
        </p:sp>
        <p:sp>
          <p:nvSpPr>
            <p:cNvPr id="6162" name="Text Box 10"/>
            <p:cNvSpPr txBox="1">
              <a:spLocks noChangeArrowheads="1"/>
            </p:cNvSpPr>
            <p:nvPr/>
          </p:nvSpPr>
          <p:spPr bwMode="auto">
            <a:xfrm>
              <a:off x="1610" y="2659"/>
              <a:ext cx="317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</a:t>
              </a:r>
              <a:endParaRPr lang="ru-RU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10607" name="Text Box 15"/>
          <p:cNvSpPr txBox="1">
            <a:spLocks noChangeArrowheads="1"/>
          </p:cNvSpPr>
          <p:nvPr/>
        </p:nvSpPr>
        <p:spPr bwMode="auto">
          <a:xfrm>
            <a:off x="2857488" y="5715016"/>
            <a:ext cx="50323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endParaRPr lang="ru-RU" sz="36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0608" name="Line 16"/>
          <p:cNvSpPr>
            <a:spLocks noChangeShapeType="1"/>
          </p:cNvSpPr>
          <p:nvPr/>
        </p:nvSpPr>
        <p:spPr bwMode="auto">
          <a:xfrm>
            <a:off x="2571736" y="5786454"/>
            <a:ext cx="287338" cy="15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kk-KZ"/>
          </a:p>
        </p:txBody>
      </p:sp>
      <p:sp>
        <p:nvSpPr>
          <p:cNvPr id="6159" name="Rectangle 17"/>
          <p:cNvSpPr>
            <a:spLocks noChangeArrowheads="1"/>
          </p:cNvSpPr>
          <p:nvPr/>
        </p:nvSpPr>
        <p:spPr bwMode="auto">
          <a:xfrm>
            <a:off x="3603625" y="349250"/>
            <a:ext cx="332494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ru-RU" sz="4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у=х</a:t>
            </a:r>
            <a:r>
              <a:rPr lang="ru-RU" sz="4800" b="1" i="1" baseline="30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4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n, n&lt;0</a:t>
            </a:r>
            <a:endParaRPr lang="ru-RU" sz="4800" b="1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Arc 4"/>
          <p:cNvSpPr>
            <a:spLocks/>
          </p:cNvSpPr>
          <p:nvPr/>
        </p:nvSpPr>
        <p:spPr bwMode="auto">
          <a:xfrm flipV="1">
            <a:off x="1928794" y="1214422"/>
            <a:ext cx="1420813" cy="2519362"/>
          </a:xfrm>
          <a:custGeom>
            <a:avLst/>
            <a:gdLst>
              <a:gd name="T0" fmla="*/ 0 w 43199"/>
              <a:gd name="T1" fmla="*/ 2147483647 h 21600"/>
              <a:gd name="T2" fmla="*/ 2147483647 w 43199"/>
              <a:gd name="T3" fmla="*/ 2147483647 h 21600"/>
              <a:gd name="T4" fmla="*/ 2147483647 w 43199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3199" h="21600" fill="none" extrusionOk="0">
                <a:moveTo>
                  <a:pt x="-1" y="21430"/>
                </a:moveTo>
                <a:cubicBezTo>
                  <a:pt x="92" y="9567"/>
                  <a:pt x="9735" y="-1"/>
                  <a:pt x="21599" y="0"/>
                </a:cubicBezTo>
                <a:cubicBezTo>
                  <a:pt x="33528" y="0"/>
                  <a:pt x="43199" y="9670"/>
                  <a:pt x="43199" y="21600"/>
                </a:cubicBezTo>
              </a:path>
              <a:path w="43199" h="21600" stroke="0" extrusionOk="0">
                <a:moveTo>
                  <a:pt x="-1" y="21430"/>
                </a:moveTo>
                <a:cubicBezTo>
                  <a:pt x="92" y="9567"/>
                  <a:pt x="9735" y="-1"/>
                  <a:pt x="21599" y="0"/>
                </a:cubicBezTo>
                <a:cubicBezTo>
                  <a:pt x="33528" y="0"/>
                  <a:pt x="43199" y="9670"/>
                  <a:pt x="43199" y="21600"/>
                </a:cubicBezTo>
                <a:lnTo>
                  <a:pt x="21599" y="21600"/>
                </a:lnTo>
                <a:lnTo>
                  <a:pt x="-1" y="21430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prstDash val="sysDash"/>
            <a:round/>
            <a:headEnd/>
            <a:tailEnd/>
          </a:ln>
          <a:effectLst/>
        </p:spPr>
        <p:txBody>
          <a:bodyPr rot="10800000" wrap="none" anchor="ctr"/>
          <a:lstStyle/>
          <a:p>
            <a:endParaRPr lang="kk-K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85185E-6 L 0.00677 0.2967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" y="148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0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0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" presetID="35" presetClass="emph" presetSubtype="0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6" grpId="0" animBg="1"/>
      <p:bldP spid="110607" grpId="0"/>
      <p:bldP spid="11060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kk-KZ"/>
          </a:p>
        </p:txBody>
      </p:sp>
      <p:sp>
        <p:nvSpPr>
          <p:cNvPr id="2055" name="Rectangle 5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kk-KZ"/>
          </a:p>
        </p:txBody>
      </p:sp>
      <p:sp>
        <p:nvSpPr>
          <p:cNvPr id="2056" name="Rectangle 6"/>
          <p:cNvSpPr>
            <a:spLocks noChangeArrowheads="1"/>
          </p:cNvSpPr>
          <p:nvPr/>
        </p:nvSpPr>
        <p:spPr bwMode="auto">
          <a:xfrm>
            <a:off x="152400" y="731838"/>
            <a:ext cx="2349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2970213" algn="ctr"/>
                <a:tab pos="4772025" algn="l"/>
              </a:tabLst>
            </a:pPr>
            <a:r>
              <a:rPr lang="kk-KZ" sz="1400">
                <a:latin typeface="Arial" charset="0"/>
                <a:cs typeface="Times New Roman" pitchFamily="18" charset="0"/>
              </a:rPr>
              <a:t> </a:t>
            </a:r>
            <a:endParaRPr lang="ru-RU" dirty="0">
              <a:latin typeface="Arial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500034" y="785794"/>
            <a:ext cx="58862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</a:t>
            </a:r>
            <a:endParaRPr lang="kk-KZ" sz="3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16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k-KZ"/>
          </a:p>
        </p:txBody>
      </p:sp>
      <p:pic>
        <p:nvPicPr>
          <p:cNvPr id="25615" name="Picture 1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785794"/>
            <a:ext cx="3071834" cy="785818"/>
          </a:xfrm>
          <a:prstGeom prst="rect">
            <a:avLst/>
          </a:prstGeom>
          <a:noFill/>
        </p:spPr>
      </p:pic>
      <p:sp>
        <p:nvSpPr>
          <p:cNvPr id="25" name="Rectangle 13"/>
          <p:cNvSpPr>
            <a:spLocks noChangeArrowheads="1"/>
          </p:cNvSpPr>
          <p:nvPr/>
        </p:nvSpPr>
        <p:spPr bwMode="auto">
          <a:xfrm>
            <a:off x="0" y="1643050"/>
            <a:ext cx="686412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</a:t>
            </a:r>
            <a:r>
              <a:rPr kumimoji="0" lang="kk-KZ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функцияcының графигін </a:t>
            </a:r>
            <a:endParaRPr kumimoji="0" lang="kk-KZ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" name="Picture 10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16" y="1714488"/>
            <a:ext cx="1714512" cy="681040"/>
          </a:xfrm>
          <a:prstGeom prst="rect">
            <a:avLst/>
          </a:prstGeom>
          <a:noFill/>
        </p:spPr>
      </p:pic>
      <p:sp>
        <p:nvSpPr>
          <p:cNvPr id="27" name="Rectangle 14"/>
          <p:cNvSpPr>
            <a:spLocks noChangeArrowheads="1"/>
          </p:cNvSpPr>
          <p:nvPr/>
        </p:nvSpPr>
        <p:spPr bwMode="auto">
          <a:xfrm>
            <a:off x="1142976" y="2500306"/>
            <a:ext cx="778674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графигінен </a:t>
            </a:r>
            <a:r>
              <a:rPr kumimoji="0" lang="kk-KZ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қалай алуға болады?</a:t>
            </a:r>
            <a:endParaRPr kumimoji="0" lang="kk-KZ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Line 3"/>
          <p:cNvSpPr>
            <a:spLocks noChangeShapeType="1"/>
          </p:cNvSpPr>
          <p:nvPr/>
        </p:nvSpPr>
        <p:spPr bwMode="auto">
          <a:xfrm flipV="1">
            <a:off x="2352675" y="1628775"/>
            <a:ext cx="0" cy="446405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stealth" w="med" len="med"/>
          </a:ln>
          <a:effectLst/>
        </p:spPr>
        <p:txBody>
          <a:bodyPr/>
          <a:lstStyle/>
          <a:p>
            <a:endParaRPr lang="kk-KZ"/>
          </a:p>
        </p:txBody>
      </p:sp>
      <p:sp>
        <p:nvSpPr>
          <p:cNvPr id="8195" name="Line 4"/>
          <p:cNvSpPr>
            <a:spLocks noChangeShapeType="1"/>
          </p:cNvSpPr>
          <p:nvPr/>
        </p:nvSpPr>
        <p:spPr bwMode="auto">
          <a:xfrm>
            <a:off x="192088" y="5084763"/>
            <a:ext cx="6408737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kk-KZ"/>
          </a:p>
        </p:txBody>
      </p:sp>
      <p:sp>
        <p:nvSpPr>
          <p:cNvPr id="90117" name="Arc 5"/>
          <p:cNvSpPr>
            <a:spLocks/>
          </p:cNvSpPr>
          <p:nvPr/>
        </p:nvSpPr>
        <p:spPr bwMode="auto">
          <a:xfrm flipV="1">
            <a:off x="1285852" y="2571744"/>
            <a:ext cx="2016125" cy="2519363"/>
          </a:xfrm>
          <a:custGeom>
            <a:avLst/>
            <a:gdLst>
              <a:gd name="T0" fmla="*/ 0 w 43199"/>
              <a:gd name="T1" fmla="*/ 2147483647 h 21600"/>
              <a:gd name="T2" fmla="*/ 2147483647 w 43199"/>
              <a:gd name="T3" fmla="*/ 2147483647 h 21600"/>
              <a:gd name="T4" fmla="*/ 2147483647 w 43199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3199" h="21600" fill="none" extrusionOk="0">
                <a:moveTo>
                  <a:pt x="-1" y="21430"/>
                </a:moveTo>
                <a:cubicBezTo>
                  <a:pt x="92" y="9567"/>
                  <a:pt x="9735" y="-1"/>
                  <a:pt x="21599" y="0"/>
                </a:cubicBezTo>
                <a:cubicBezTo>
                  <a:pt x="33528" y="0"/>
                  <a:pt x="43199" y="9670"/>
                  <a:pt x="43199" y="21600"/>
                </a:cubicBezTo>
              </a:path>
              <a:path w="43199" h="21600" stroke="0" extrusionOk="0">
                <a:moveTo>
                  <a:pt x="-1" y="21430"/>
                </a:moveTo>
                <a:cubicBezTo>
                  <a:pt x="92" y="9567"/>
                  <a:pt x="9735" y="-1"/>
                  <a:pt x="21599" y="0"/>
                </a:cubicBezTo>
                <a:cubicBezTo>
                  <a:pt x="33528" y="0"/>
                  <a:pt x="43199" y="9670"/>
                  <a:pt x="43199" y="21600"/>
                </a:cubicBezTo>
                <a:lnTo>
                  <a:pt x="21599" y="21600"/>
                </a:lnTo>
                <a:lnTo>
                  <a:pt x="-1" y="21430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k-KZ"/>
          </a:p>
        </p:txBody>
      </p:sp>
      <p:sp>
        <p:nvSpPr>
          <p:cNvPr id="8197" name="Text Box 6"/>
          <p:cNvSpPr txBox="1">
            <a:spLocks noChangeArrowheads="1"/>
          </p:cNvSpPr>
          <p:nvPr/>
        </p:nvSpPr>
        <p:spPr bwMode="auto">
          <a:xfrm>
            <a:off x="1928794" y="5072074"/>
            <a:ext cx="36036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90119" name="Line 7"/>
          <p:cNvSpPr>
            <a:spLocks noChangeShapeType="1"/>
          </p:cNvSpPr>
          <p:nvPr/>
        </p:nvSpPr>
        <p:spPr bwMode="auto">
          <a:xfrm>
            <a:off x="3871913" y="5013325"/>
            <a:ext cx="0" cy="1444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kk-KZ"/>
          </a:p>
        </p:txBody>
      </p:sp>
      <p:sp>
        <p:nvSpPr>
          <p:cNvPr id="90120" name="Text Box 8"/>
          <p:cNvSpPr txBox="1">
            <a:spLocks noChangeArrowheads="1"/>
          </p:cNvSpPr>
          <p:nvPr/>
        </p:nvSpPr>
        <p:spPr bwMode="auto">
          <a:xfrm>
            <a:off x="3671888" y="5129213"/>
            <a:ext cx="36036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 i="1" dirty="0">
                <a:solidFill>
                  <a:srgbClr val="000000"/>
                </a:solidFill>
                <a:latin typeface="Times New Roman" pitchFamily="18" charset="0"/>
              </a:rPr>
              <a:t>m</a:t>
            </a:r>
            <a:endParaRPr lang="ru-RU" sz="3600" b="1" i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2352675" y="5081586"/>
            <a:ext cx="1535113" cy="657224"/>
            <a:chOff x="1565" y="3339"/>
            <a:chExt cx="1360" cy="414"/>
          </a:xfrm>
        </p:grpSpPr>
        <p:sp>
          <p:nvSpPr>
            <p:cNvPr id="8208" name="Line 10"/>
            <p:cNvSpPr>
              <a:spLocks noChangeShapeType="1"/>
            </p:cNvSpPr>
            <p:nvPr/>
          </p:nvSpPr>
          <p:spPr bwMode="auto">
            <a:xfrm>
              <a:off x="1565" y="3339"/>
              <a:ext cx="136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kk-KZ"/>
            </a:p>
          </p:txBody>
        </p:sp>
        <p:sp>
          <p:nvSpPr>
            <p:cNvPr id="8209" name="Text Box 11"/>
            <p:cNvSpPr txBox="1">
              <a:spLocks noChangeArrowheads="1"/>
            </p:cNvSpPr>
            <p:nvPr/>
          </p:nvSpPr>
          <p:spPr bwMode="auto">
            <a:xfrm>
              <a:off x="2109" y="3385"/>
              <a:ext cx="227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3200" b="1" i="1" dirty="0">
                  <a:solidFill>
                    <a:srgbClr val="FF0000"/>
                  </a:solidFill>
                  <a:latin typeface="Times New Roman" pitchFamily="18" charset="0"/>
                </a:rPr>
                <a:t>m</a:t>
              </a:r>
              <a:endParaRPr lang="ru-RU" sz="3200" b="1" i="1" dirty="0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8201" name="Text Box 12"/>
          <p:cNvSpPr txBox="1">
            <a:spLocks noChangeArrowheads="1"/>
          </p:cNvSpPr>
          <p:nvPr/>
        </p:nvSpPr>
        <p:spPr bwMode="auto">
          <a:xfrm>
            <a:off x="6384925" y="5084763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</a:p>
        </p:txBody>
      </p:sp>
      <p:sp>
        <p:nvSpPr>
          <p:cNvPr id="8202" name="Text Box 13"/>
          <p:cNvSpPr txBox="1">
            <a:spLocks noChangeArrowheads="1"/>
          </p:cNvSpPr>
          <p:nvPr/>
        </p:nvSpPr>
        <p:spPr bwMode="auto">
          <a:xfrm>
            <a:off x="1919288" y="1557338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</a:p>
        </p:txBody>
      </p:sp>
      <p:sp>
        <p:nvSpPr>
          <p:cNvPr id="8207" name="Rectangle 18"/>
          <p:cNvSpPr>
            <a:spLocks noChangeArrowheads="1"/>
          </p:cNvSpPr>
          <p:nvPr/>
        </p:nvSpPr>
        <p:spPr bwMode="auto">
          <a:xfrm>
            <a:off x="3603625" y="352425"/>
            <a:ext cx="241604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ru-RU" sz="4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у=</a:t>
            </a:r>
            <a:r>
              <a:rPr lang="en-US" sz="4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4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4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-m)</a:t>
            </a:r>
            <a:r>
              <a:rPr lang="ru-RU" sz="4800" b="1" i="1" baseline="30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4800" b="1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786578" y="714356"/>
            <a:ext cx="147668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 &gt;0</a:t>
            </a:r>
            <a:endParaRPr lang="kk-KZ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Arc 5"/>
          <p:cNvSpPr>
            <a:spLocks/>
          </p:cNvSpPr>
          <p:nvPr/>
        </p:nvSpPr>
        <p:spPr bwMode="auto">
          <a:xfrm flipV="1">
            <a:off x="1285852" y="2571744"/>
            <a:ext cx="2016125" cy="2519363"/>
          </a:xfrm>
          <a:custGeom>
            <a:avLst/>
            <a:gdLst>
              <a:gd name="T0" fmla="*/ 0 w 43199"/>
              <a:gd name="T1" fmla="*/ 2147483647 h 21600"/>
              <a:gd name="T2" fmla="*/ 2147483647 w 43199"/>
              <a:gd name="T3" fmla="*/ 2147483647 h 21600"/>
              <a:gd name="T4" fmla="*/ 2147483647 w 43199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3199" h="21600" fill="none" extrusionOk="0">
                <a:moveTo>
                  <a:pt x="-1" y="21430"/>
                </a:moveTo>
                <a:cubicBezTo>
                  <a:pt x="92" y="9567"/>
                  <a:pt x="9735" y="-1"/>
                  <a:pt x="21599" y="0"/>
                </a:cubicBezTo>
                <a:cubicBezTo>
                  <a:pt x="33528" y="0"/>
                  <a:pt x="43199" y="9670"/>
                  <a:pt x="43199" y="21600"/>
                </a:cubicBezTo>
              </a:path>
              <a:path w="43199" h="21600" stroke="0" extrusionOk="0">
                <a:moveTo>
                  <a:pt x="-1" y="21430"/>
                </a:moveTo>
                <a:cubicBezTo>
                  <a:pt x="92" y="9567"/>
                  <a:pt x="9735" y="-1"/>
                  <a:pt x="21599" y="0"/>
                </a:cubicBezTo>
                <a:cubicBezTo>
                  <a:pt x="33528" y="0"/>
                  <a:pt x="43199" y="9670"/>
                  <a:pt x="43199" y="21600"/>
                </a:cubicBezTo>
                <a:lnTo>
                  <a:pt x="21599" y="21600"/>
                </a:lnTo>
                <a:lnTo>
                  <a:pt x="-1" y="21430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prstDash val="sys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kk-K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4.21965E-6 L 0.16459 -4.21965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01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0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0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8" presetID="35" presetClass="emph" presetSubtype="0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7" grpId="0" animBg="1"/>
      <p:bldP spid="90119" grpId="0" animBg="1"/>
      <p:bldP spid="901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Line 3"/>
          <p:cNvSpPr>
            <a:spLocks noChangeShapeType="1"/>
          </p:cNvSpPr>
          <p:nvPr/>
        </p:nvSpPr>
        <p:spPr bwMode="auto">
          <a:xfrm flipV="1">
            <a:off x="5095875" y="1657350"/>
            <a:ext cx="0" cy="446405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stealth" w="med" len="med"/>
          </a:ln>
          <a:effectLst/>
        </p:spPr>
        <p:txBody>
          <a:bodyPr/>
          <a:lstStyle/>
          <a:p>
            <a:endParaRPr lang="kk-KZ"/>
          </a:p>
        </p:txBody>
      </p:sp>
      <p:sp>
        <p:nvSpPr>
          <p:cNvPr id="7171" name="Line 4"/>
          <p:cNvSpPr>
            <a:spLocks noChangeShapeType="1"/>
          </p:cNvSpPr>
          <p:nvPr/>
        </p:nvSpPr>
        <p:spPr bwMode="auto">
          <a:xfrm flipV="1">
            <a:off x="1366838" y="5099050"/>
            <a:ext cx="5900737" cy="1428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kk-KZ"/>
          </a:p>
        </p:txBody>
      </p:sp>
      <p:sp>
        <p:nvSpPr>
          <p:cNvPr id="91141" name="Arc 5"/>
          <p:cNvSpPr>
            <a:spLocks/>
          </p:cNvSpPr>
          <p:nvPr/>
        </p:nvSpPr>
        <p:spPr bwMode="auto">
          <a:xfrm flipV="1">
            <a:off x="4071934" y="2571744"/>
            <a:ext cx="2016125" cy="2519363"/>
          </a:xfrm>
          <a:custGeom>
            <a:avLst/>
            <a:gdLst>
              <a:gd name="T0" fmla="*/ 0 w 43199"/>
              <a:gd name="T1" fmla="*/ 2147483647 h 21600"/>
              <a:gd name="T2" fmla="*/ 2147483647 w 43199"/>
              <a:gd name="T3" fmla="*/ 2147483647 h 21600"/>
              <a:gd name="T4" fmla="*/ 2147483647 w 43199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3199" h="21600" fill="none" extrusionOk="0">
                <a:moveTo>
                  <a:pt x="-1" y="21430"/>
                </a:moveTo>
                <a:cubicBezTo>
                  <a:pt x="92" y="9567"/>
                  <a:pt x="9735" y="-1"/>
                  <a:pt x="21599" y="0"/>
                </a:cubicBezTo>
                <a:cubicBezTo>
                  <a:pt x="33528" y="0"/>
                  <a:pt x="43199" y="9670"/>
                  <a:pt x="43199" y="21600"/>
                </a:cubicBezTo>
              </a:path>
              <a:path w="43199" h="21600" stroke="0" extrusionOk="0">
                <a:moveTo>
                  <a:pt x="-1" y="21430"/>
                </a:moveTo>
                <a:cubicBezTo>
                  <a:pt x="92" y="9567"/>
                  <a:pt x="9735" y="-1"/>
                  <a:pt x="21599" y="0"/>
                </a:cubicBezTo>
                <a:cubicBezTo>
                  <a:pt x="33528" y="0"/>
                  <a:pt x="43199" y="9670"/>
                  <a:pt x="43199" y="21600"/>
                </a:cubicBezTo>
                <a:lnTo>
                  <a:pt x="21599" y="21600"/>
                </a:lnTo>
                <a:lnTo>
                  <a:pt x="-1" y="21430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k-KZ"/>
          </a:p>
        </p:txBody>
      </p: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4643438" y="5072074"/>
            <a:ext cx="36036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91143" name="Line 7"/>
          <p:cNvSpPr>
            <a:spLocks noChangeShapeType="1"/>
          </p:cNvSpPr>
          <p:nvPr/>
        </p:nvSpPr>
        <p:spPr bwMode="auto">
          <a:xfrm>
            <a:off x="3262313" y="5013325"/>
            <a:ext cx="0" cy="144463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kk-KZ"/>
          </a:p>
        </p:txBody>
      </p:sp>
      <p:sp>
        <p:nvSpPr>
          <p:cNvPr id="91144" name="Text Box 8"/>
          <p:cNvSpPr txBox="1">
            <a:spLocks noChangeArrowheads="1"/>
          </p:cNvSpPr>
          <p:nvPr/>
        </p:nvSpPr>
        <p:spPr bwMode="auto">
          <a:xfrm>
            <a:off x="3005138" y="5172075"/>
            <a:ext cx="4762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 i="1" dirty="0">
                <a:solidFill>
                  <a:srgbClr val="000000"/>
                </a:solidFill>
                <a:latin typeface="Times New Roman" pitchFamily="18" charset="0"/>
              </a:rPr>
              <a:t>m</a:t>
            </a:r>
            <a:endParaRPr lang="ru-RU" sz="2400" b="1" i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3281363" y="5095878"/>
            <a:ext cx="1825625" cy="659527"/>
            <a:chOff x="1565" y="3339"/>
            <a:chExt cx="1360" cy="402"/>
          </a:xfrm>
        </p:grpSpPr>
        <p:sp>
          <p:nvSpPr>
            <p:cNvPr id="7184" name="Line 10"/>
            <p:cNvSpPr>
              <a:spLocks noChangeShapeType="1"/>
            </p:cNvSpPr>
            <p:nvPr/>
          </p:nvSpPr>
          <p:spPr bwMode="auto">
            <a:xfrm>
              <a:off x="1565" y="3339"/>
              <a:ext cx="136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arrow" w="med" len="med"/>
              <a:tailEnd/>
            </a:ln>
            <a:effectLst/>
          </p:spPr>
          <p:txBody>
            <a:bodyPr/>
            <a:lstStyle/>
            <a:p>
              <a:endParaRPr lang="kk-KZ"/>
            </a:p>
          </p:txBody>
        </p:sp>
        <p:sp>
          <p:nvSpPr>
            <p:cNvPr id="7185" name="Text Box 11"/>
            <p:cNvSpPr txBox="1">
              <a:spLocks noChangeArrowheads="1"/>
            </p:cNvSpPr>
            <p:nvPr/>
          </p:nvSpPr>
          <p:spPr bwMode="auto">
            <a:xfrm>
              <a:off x="2109" y="3385"/>
              <a:ext cx="227" cy="3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3200" b="1" i="1" dirty="0">
                  <a:solidFill>
                    <a:srgbClr val="FF0000"/>
                  </a:solidFill>
                  <a:latin typeface="Times New Roman" pitchFamily="18" charset="0"/>
                </a:rPr>
                <a:t>m</a:t>
              </a:r>
              <a:endParaRPr lang="ru-RU" sz="3200" b="1" i="1" dirty="0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7177" name="Text Box 12"/>
          <p:cNvSpPr txBox="1">
            <a:spLocks noChangeArrowheads="1"/>
          </p:cNvSpPr>
          <p:nvPr/>
        </p:nvSpPr>
        <p:spPr bwMode="auto">
          <a:xfrm>
            <a:off x="6950075" y="5157788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</a:p>
        </p:txBody>
      </p:sp>
      <p:sp>
        <p:nvSpPr>
          <p:cNvPr id="7178" name="Text Box 13"/>
          <p:cNvSpPr txBox="1">
            <a:spLocks noChangeArrowheads="1"/>
          </p:cNvSpPr>
          <p:nvPr/>
        </p:nvSpPr>
        <p:spPr bwMode="auto">
          <a:xfrm>
            <a:off x="4662488" y="1585913"/>
            <a:ext cx="431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</a:p>
        </p:txBody>
      </p:sp>
      <p:sp>
        <p:nvSpPr>
          <p:cNvPr id="7183" name="Rectangle 18"/>
          <p:cNvSpPr>
            <a:spLocks noChangeArrowheads="1"/>
          </p:cNvSpPr>
          <p:nvPr/>
        </p:nvSpPr>
        <p:spPr bwMode="auto">
          <a:xfrm>
            <a:off x="3603625" y="352425"/>
            <a:ext cx="256192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ru-RU" sz="4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у=</a:t>
            </a:r>
            <a:r>
              <a:rPr lang="en-US" sz="4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4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4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+m)</a:t>
            </a:r>
            <a:r>
              <a:rPr lang="ru-RU" sz="4800" b="1" i="1" baseline="30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4800" b="1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786578" y="714356"/>
            <a:ext cx="163057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 &lt; 0</a:t>
            </a:r>
            <a:endParaRPr lang="kk-KZ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Arc 5"/>
          <p:cNvSpPr>
            <a:spLocks/>
          </p:cNvSpPr>
          <p:nvPr/>
        </p:nvSpPr>
        <p:spPr bwMode="auto">
          <a:xfrm flipV="1">
            <a:off x="4071934" y="2571744"/>
            <a:ext cx="2016125" cy="2519363"/>
          </a:xfrm>
          <a:custGeom>
            <a:avLst/>
            <a:gdLst>
              <a:gd name="T0" fmla="*/ 0 w 43199"/>
              <a:gd name="T1" fmla="*/ 2147483647 h 21600"/>
              <a:gd name="T2" fmla="*/ 2147483647 w 43199"/>
              <a:gd name="T3" fmla="*/ 2147483647 h 21600"/>
              <a:gd name="T4" fmla="*/ 2147483647 w 43199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3199" h="21600" fill="none" extrusionOk="0">
                <a:moveTo>
                  <a:pt x="-1" y="21430"/>
                </a:moveTo>
                <a:cubicBezTo>
                  <a:pt x="92" y="9567"/>
                  <a:pt x="9735" y="-1"/>
                  <a:pt x="21599" y="0"/>
                </a:cubicBezTo>
                <a:cubicBezTo>
                  <a:pt x="33528" y="0"/>
                  <a:pt x="43199" y="9670"/>
                  <a:pt x="43199" y="21600"/>
                </a:cubicBezTo>
              </a:path>
              <a:path w="43199" h="21600" stroke="0" extrusionOk="0">
                <a:moveTo>
                  <a:pt x="-1" y="21430"/>
                </a:moveTo>
                <a:cubicBezTo>
                  <a:pt x="92" y="9567"/>
                  <a:pt x="9735" y="-1"/>
                  <a:pt x="21599" y="0"/>
                </a:cubicBezTo>
                <a:cubicBezTo>
                  <a:pt x="33528" y="0"/>
                  <a:pt x="43199" y="9670"/>
                  <a:pt x="43199" y="21600"/>
                </a:cubicBezTo>
                <a:lnTo>
                  <a:pt x="21599" y="21600"/>
                </a:lnTo>
                <a:lnTo>
                  <a:pt x="-1" y="21430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prstDash val="sys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kk-K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93064E-6 L -0.20208 3.93064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11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1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1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1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8" presetID="35" presetClass="emph" presetSubtype="0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41" grpId="0" animBg="1"/>
      <p:bldP spid="91143" grpId="0" animBg="1"/>
      <p:bldP spid="91144" grpId="0"/>
    </p:bldLst>
  </p:timing>
</p:sld>
</file>

<file path=ppt/theme/theme1.xml><?xml version="1.0" encoding="utf-8"?>
<a:theme xmlns:a="http://schemas.openxmlformats.org/drawingml/2006/main" name="TS101908700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BB2780C3CC07BD4BAA623FF9571645580400D1570604EA743043A2641365C0E91715" ma:contentTypeVersion="30" ma:contentTypeDescription="Create a new document." ma:contentTypeScope="" ma:versionID="dbcf0f450ab99b1f534105340ddde851"/>
</file>

<file path=customXml/itemProps1.xml><?xml version="1.0" encoding="utf-8"?>
<ds:datastoreItem xmlns:ds="http://schemas.openxmlformats.org/officeDocument/2006/customXml" ds:itemID="{E15783FE-50CA-484F-AF57-29198C702E4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02C614C-32F0-4E99-98B1-0567D4414F16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443BDFD5-AF7D-47DD-944F-0A9E24D59CF6}">
  <ds:schemaRefs>
    <ds:schemaRef ds:uri="http://schemas.microsoft.com/office/2006/metadata/contentType"/>
    <ds:schemaRef ds:uri="http://schemas.microsoft.com/office/2006/metadata/properties/metaAttribut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TS101908700</Template>
  <TotalTime>391</TotalTime>
  <Words>508</Words>
  <Application>Microsoft Office PowerPoint</Application>
  <PresentationFormat>Экран (4:3)</PresentationFormat>
  <Paragraphs>175</Paragraphs>
  <Slides>26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26</vt:i4>
      </vt:variant>
    </vt:vector>
  </HeadingPairs>
  <TitlesOfParts>
    <vt:vector size="29" baseType="lpstr">
      <vt:lpstr>TS101908700</vt:lpstr>
      <vt:lpstr>GraphC</vt:lpstr>
      <vt:lpstr>Формула</vt:lpstr>
      <vt:lpstr>Қош  келдіңіздер!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у=а(х-m)2+n функциясының графигін салу үшін у=ах2 функциясының  графигін  </vt:lpstr>
      <vt:lpstr>Слайд 15</vt:lpstr>
      <vt:lpstr>Слайд 16</vt:lpstr>
      <vt:lpstr>Слайд 17</vt:lpstr>
      <vt:lpstr>Санмен алмастыр</vt:lpstr>
      <vt:lpstr>Жауаптары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</vt:vector>
  </TitlesOfParts>
  <Company>AD-Team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Қош  келдіңіздер!</dc:title>
  <dc:subject/>
  <dc:creator>AD-Team-user</dc:creator>
  <cp:keywords/>
  <dc:description/>
  <cp:lastModifiedBy>AD-Team-user</cp:lastModifiedBy>
  <cp:revision>46</cp:revision>
  <dcterms:created xsi:type="dcterms:W3CDTF">2013-02-19T15:46:49Z</dcterms:created>
  <dcterms:modified xsi:type="dcterms:W3CDTF">2013-02-24T15:21:30Z</dcterms:modified>
  <cp:category>Шаблон оформления</cp:category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TC019087009991</vt:lpwstr>
  </property>
</Properties>
</file>