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85" r:id="rId7"/>
    <p:sldId id="267" r:id="rId8"/>
    <p:sldId id="273" r:id="rId9"/>
    <p:sldId id="274" r:id="rId10"/>
    <p:sldId id="281" r:id="rId11"/>
    <p:sldId id="282" r:id="rId12"/>
    <p:sldId id="275" r:id="rId13"/>
    <p:sldId id="280" r:id="rId14"/>
    <p:sldId id="270" r:id="rId15"/>
    <p:sldId id="271" r:id="rId16"/>
    <p:sldId id="277" r:id="rId17"/>
    <p:sldId id="284" r:id="rId18"/>
    <p:sldId id="288" r:id="rId19"/>
    <p:sldId id="292" r:id="rId20"/>
    <p:sldId id="293" r:id="rId21"/>
    <p:sldId id="286" r:id="rId22"/>
    <p:sldId id="287" r:id="rId23"/>
    <p:sldId id="289" r:id="rId24"/>
    <p:sldId id="290" r:id="rId25"/>
    <p:sldId id="279" r:id="rId26"/>
    <p:sldId id="291" r:id="rId27"/>
    <p:sldId id="266" r:id="rId28"/>
    <p:sldId id="283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19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3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 rot="20602766">
            <a:off x="663904" y="621975"/>
            <a:ext cx="7316092" cy="321348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889"/>
              </a:avLst>
            </a:prstTxWarp>
          </a:bodyPr>
          <a:lstStyle/>
          <a:p>
            <a:pPr algn="ctr"/>
            <a:r>
              <a:rPr lang="kk-KZ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Қош </a:t>
            </a:r>
          </a:p>
          <a:p>
            <a:pPr algn="ctr"/>
            <a:r>
              <a:rPr lang="kk-KZ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келдіңіздер!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3674" y="285728"/>
            <a:ext cx="6050326" cy="57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215074" y="14285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8715372" y="2928934"/>
            <a:ext cx="428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00042"/>
            <a:ext cx="1685925" cy="495300"/>
          </a:xfrm>
          <a:prstGeom prst="rect">
            <a:avLst/>
          </a:prstGeom>
          <a:noFill/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736"/>
            <a:ext cx="2028825" cy="495300"/>
          </a:xfrm>
          <a:prstGeom prst="rect">
            <a:avLst/>
          </a:prstGeom>
          <a:noFill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214554"/>
            <a:ext cx="2324100" cy="495300"/>
          </a:xfrm>
          <a:prstGeom prst="rect">
            <a:avLst/>
          </a:prstGeom>
          <a:noFill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71810"/>
            <a:ext cx="1981200" cy="495300"/>
          </a:xfrm>
          <a:prstGeom prst="rect">
            <a:avLst/>
          </a:prstGeom>
          <a:noFill/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2857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357158" y="3214686"/>
            <a:ext cx="36302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функцияларының </a:t>
            </a: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графигін салыңдар: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357422" y="3143248"/>
          <a:ext cx="3416827" cy="2643206"/>
        </p:xfrm>
        <a:graphic>
          <a:graphicData uri="http://schemas.openxmlformats.org/presentationml/2006/ole">
            <p:oleObj spid="_x0000_s27651" name="GraphC" r:id="rId3" imgW="4171950" imgH="4810125" progId="">
              <p:embed/>
            </p:oleObj>
          </a:graphicData>
        </a:graphic>
      </p:graphicFrame>
      <p:sp>
        <p:nvSpPr>
          <p:cNvPr id="1028" name="Прямоугольник 1"/>
          <p:cNvSpPr>
            <a:spLocks noChangeArrowheads="1"/>
          </p:cNvSpPr>
          <p:nvPr/>
        </p:nvSpPr>
        <p:spPr bwMode="auto">
          <a:xfrm>
            <a:off x="2428860" y="2500306"/>
            <a:ext cx="6215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функциясының графигі.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Объект 2"/>
          <p:cNvGraphicFramePr>
            <a:graphicFrameLocks noChangeAspect="1"/>
          </p:cNvGraphicFramePr>
          <p:nvPr/>
        </p:nvGraphicFramePr>
        <p:xfrm>
          <a:off x="1643042" y="1428736"/>
          <a:ext cx="5572125" cy="1071563"/>
        </p:xfrm>
        <a:graphic>
          <a:graphicData uri="http://schemas.openxmlformats.org/presentationml/2006/ole">
            <p:oleObj spid="_x0000_s27650" name="Формула" r:id="rId4" imgW="1104900" imgH="2413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24" y="500042"/>
            <a:ext cx="762271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</a:t>
            </a:r>
            <a:r>
              <a:rPr lang="kk-KZ" sz="54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қтың тақырыбы:</a:t>
            </a:r>
            <a:endParaRPr lang="ru-RU" sz="5400" b="1" dirty="0">
              <a:ln w="19050">
                <a:solidFill>
                  <a:srgbClr val="FFFF00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572132" y="4286256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kk-KZ" sz="2400" b="1" dirty="0">
                <a:latin typeface="Times New Roman" pitchFamily="18" charset="0"/>
              </a:rPr>
              <a:t>8-сынып,Алгебра  </a:t>
            </a:r>
            <a:endParaRPr lang="kk-KZ" sz="2400" b="1" dirty="0"/>
          </a:p>
          <a:p>
            <a:pPr algn="ctr" eaLnBrk="0" hangingPunct="0"/>
            <a:r>
              <a:rPr lang="kk-KZ" sz="2400" b="1" dirty="0">
                <a:latin typeface="Times New Roman" pitchFamily="18" charset="0"/>
              </a:rPr>
              <a:t>авт.:А.Әбілқасымова</a:t>
            </a:r>
          </a:p>
          <a:p>
            <a:pPr algn="ctr" eaLnBrk="0" hangingPunct="0"/>
            <a:r>
              <a:rPr lang="kk-KZ" sz="2400" b="1" dirty="0">
                <a:latin typeface="Times New Roman" pitchFamily="18" charset="0"/>
              </a:rPr>
              <a:t>2012ж. </a:t>
            </a:r>
            <a:endParaRPr lang="kk-K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64" y="1142984"/>
            <a:ext cx="871543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у = аx</a:t>
            </a:r>
            <a:r>
              <a:rPr lang="kk-KZ" sz="2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, у = аx</a:t>
            </a:r>
            <a:r>
              <a:rPr lang="kk-KZ" sz="2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 + n, y = a (x –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m)</a:t>
            </a:r>
            <a:r>
              <a:rPr lang="kk-KZ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функцияларының графиктерін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у=a (x –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m)</a:t>
            </a:r>
            <a:r>
              <a:rPr lang="kk-KZ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функциясының графигін салуда тиімді пайдалану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Квадраттық функцияның графигінің жалпы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тү-рін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,оны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салудың алгоритмін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және графигін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салуды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Өз бетінше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жұмыс жасауда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білік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дағдыны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жауапкершілікке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баулу.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500034" y="214290"/>
            <a:ext cx="7358088" cy="10191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06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kk-KZ" sz="3600" b="1" i="1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Сабақтың  мақсаты: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28596" y="214290"/>
            <a:ext cx="89646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у=а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х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ru-RU" sz="4800" b="1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</a:rPr>
              <a:t> функциясының графигін сал</a:t>
            </a:r>
            <a:r>
              <a:rPr lang="kk-KZ" sz="4800" b="1" i="1" dirty="0" smtClean="0">
                <a:solidFill>
                  <a:srgbClr val="0000FF"/>
                </a:solidFill>
                <a:latin typeface="Times New Roman" pitchFamily="18" charset="0"/>
              </a:rPr>
              <a:t>у</a:t>
            </a:r>
            <a:endParaRPr lang="ru-RU" sz="4800" i="1" dirty="0">
              <a:latin typeface="Times New Roman" pitchFamily="18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659062" y="2071677"/>
            <a:ext cx="55549" cy="460534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57158" y="5214950"/>
            <a:ext cx="6408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112645" name="Arc 5"/>
          <p:cNvSpPr>
            <a:spLocks/>
          </p:cNvSpPr>
          <p:nvPr/>
        </p:nvSpPr>
        <p:spPr bwMode="auto">
          <a:xfrm flipV="1">
            <a:off x="1928794" y="2643182"/>
            <a:ext cx="1420812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5984" y="5214950"/>
            <a:ext cx="360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143108" y="2786058"/>
            <a:ext cx="504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86578" y="5214950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57488" y="1785926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2571736" y="3071810"/>
            <a:ext cx="287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57620" y="3071810"/>
            <a:ext cx="574675" cy="2146300"/>
            <a:chOff x="1565" y="2251"/>
            <a:chExt cx="362" cy="1361"/>
          </a:xfrm>
        </p:grpSpPr>
        <p:sp>
          <p:nvSpPr>
            <p:cNvPr id="9237" name="Line 12"/>
            <p:cNvSpPr>
              <a:spLocks noChangeShapeType="1"/>
            </p:cNvSpPr>
            <p:nvPr/>
          </p:nvSpPr>
          <p:spPr bwMode="auto">
            <a:xfrm flipV="1">
              <a:off x="1565" y="2251"/>
              <a:ext cx="0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9238" name="Text Box 13"/>
            <p:cNvSpPr txBox="1">
              <a:spLocks noChangeArrowheads="1"/>
            </p:cNvSpPr>
            <p:nvPr/>
          </p:nvSpPr>
          <p:spPr bwMode="auto">
            <a:xfrm>
              <a:off x="1610" y="2659"/>
              <a:ext cx="31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3857620" y="5072074"/>
            <a:ext cx="0" cy="246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3714744" y="5214950"/>
            <a:ext cx="34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643174" y="857232"/>
            <a:ext cx="1201737" cy="4368614"/>
            <a:chOff x="1565" y="3385"/>
            <a:chExt cx="1360" cy="5297284"/>
          </a:xfrm>
        </p:grpSpPr>
        <p:sp>
          <p:nvSpPr>
            <p:cNvPr id="9235" name="Line 21"/>
            <p:cNvSpPr>
              <a:spLocks noChangeShapeType="1"/>
            </p:cNvSpPr>
            <p:nvPr/>
          </p:nvSpPr>
          <p:spPr bwMode="auto">
            <a:xfrm>
              <a:off x="1565" y="5300669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9236" name="Text Box 22"/>
            <p:cNvSpPr txBox="1">
              <a:spLocks noChangeArrowheads="1"/>
            </p:cNvSpPr>
            <p:nvPr/>
          </p:nvSpPr>
          <p:spPr bwMode="auto">
            <a:xfrm>
              <a:off x="2109" y="3385"/>
              <a:ext cx="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Arc 5"/>
          <p:cNvSpPr>
            <a:spLocks/>
          </p:cNvSpPr>
          <p:nvPr/>
        </p:nvSpPr>
        <p:spPr bwMode="auto">
          <a:xfrm flipV="1">
            <a:off x="1928794" y="2643182"/>
            <a:ext cx="1420812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208 L 0.13264 -3.4682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64 -2.54335E-6 L 0.13264 -0.3093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/>
      <p:bldP spid="112645" grpId="1" animBg="1"/>
      <p:bldP spid="112647" grpId="0"/>
      <p:bldP spid="112650" grpId="0" animBg="1"/>
      <p:bldP spid="112658" grpId="0" animBg="1"/>
      <p:bldP spid="1126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86320"/>
          </a:xfrm>
        </p:spPr>
        <p:txBody>
          <a:bodyPr>
            <a:noAutofit/>
          </a:bodyPr>
          <a:lstStyle/>
          <a:p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 осі бойымен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m&gt;0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болғанда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бірлікке оңға 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m&lt;0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болғанда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бірлікке солға </a:t>
            </a:r>
          </a:p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Оу 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осі бойымен 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n&gt;0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болғанда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бірлікке жоғары 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n&lt;0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болғанда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бірлікке төмен  жылжытамыз.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Парабола тармағы 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болғанда  жоғары 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болғанда  төмен   қарайды.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Графигі төбесі 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m;n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болатын парабола  шығады.</a:t>
            </a:r>
            <a:endParaRPr lang="kk-K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у=а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х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ru-RU" sz="3600" b="1" i="1" u="sng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функциясының графигін сал</a:t>
            </a:r>
            <a:r>
              <a:rPr lang="kk-KZ" sz="3600" b="1" i="1" dirty="0" smtClean="0">
                <a:solidFill>
                  <a:srgbClr val="0000FF"/>
                </a:solidFill>
                <a:latin typeface="Times New Roman" pitchFamily="18" charset="0"/>
              </a:rPr>
              <a:t>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kk-KZ" sz="3600" b="1" i="1" dirty="0" smtClean="0">
                <a:solidFill>
                  <a:srgbClr val="0000FF"/>
                </a:solidFill>
                <a:latin typeface="Times New Roman" pitchFamily="18" charset="0"/>
              </a:rPr>
              <a:t>үшін </a:t>
            </a:r>
            <a:r>
              <a:rPr lang="ru-RU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у=ах</a:t>
            </a:r>
            <a:r>
              <a:rPr lang="ru-RU" sz="3600" b="1" i="1" u="sng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функциясының  графигін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ru-RU" sz="36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2" name="Text Box 21"/>
          <p:cNvSpPr txBox="1">
            <a:spLocks noChangeArrowheads="1"/>
          </p:cNvSpPr>
          <p:nvPr/>
        </p:nvSpPr>
        <p:spPr bwMode="auto">
          <a:xfrm>
            <a:off x="3414520" y="3879233"/>
            <a:ext cx="224034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kk-KZ" sz="50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1" name="Рисунок 30" descr="D:\КУЖАТТАР\Изображения\рисунки\Коллекция картинок (Microsoft)\j042811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31432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428992" y="2643182"/>
            <a:ext cx="50006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Оқулықпен </a:t>
            </a:r>
          </a:p>
          <a:p>
            <a:pPr algn="ctr"/>
            <a:r>
              <a:rPr lang="kk-KZ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жұмыс</a:t>
            </a:r>
          </a:p>
          <a:p>
            <a:pPr algn="ctr"/>
            <a:r>
              <a:rPr lang="kk-KZ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№</a:t>
            </a:r>
            <a:r>
              <a:rPr lang="kk-KZ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264</a:t>
            </a:r>
            <a:endParaRPr lang="kk-KZ" sz="6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/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№264</a:t>
            </a:r>
            <a:endParaRPr lang="kk-KZ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функцияның графигін  </a:t>
            </a: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у=х</a:t>
            </a:r>
            <a:r>
              <a:rPr kumimoji="0" lang="kk-KZ" sz="36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функциясының  графигінен қалай алуға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болады?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у=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ә)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у=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(х+1)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у=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6" y="714357"/>
          <a:ext cx="7858178" cy="5286410"/>
        </p:xfrm>
        <a:graphic>
          <a:graphicData uri="http://schemas.openxmlformats.org/drawingml/2006/table">
            <a:tbl>
              <a:tblPr/>
              <a:tblGrid>
                <a:gridCol w="785141"/>
                <a:gridCol w="785141"/>
                <a:gridCol w="787174"/>
                <a:gridCol w="784800"/>
                <a:gridCol w="785987"/>
                <a:gridCol w="785987"/>
                <a:gridCol w="785987"/>
                <a:gridCol w="786329"/>
                <a:gridCol w="785818"/>
                <a:gridCol w="785814"/>
              </a:tblGrid>
              <a:tr h="796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№264</a:t>
                      </a:r>
                      <a:endParaRPr lang="kk-KZ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у=(х-</a:t>
                      </a:r>
                      <a:r>
                        <a:rPr lang="kk-KZ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100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kk-KZ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endParaRPr lang="kk-KZ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-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-1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3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kk-K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  <a:endParaRPr lang="kk-KZ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kk-K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у=(х+1)</a:t>
                      </a:r>
                      <a:r>
                        <a:rPr lang="ru-RU" sz="1000" b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 </a:t>
                      </a:r>
                      <a:endParaRPr lang="kk-KZ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у=(х-</a:t>
                      </a:r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1000" b="1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endParaRPr lang="kk-KZ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reeform 2"/>
          <p:cNvSpPr>
            <a:spLocks/>
          </p:cNvSpPr>
          <p:nvPr/>
        </p:nvSpPr>
        <p:spPr bwMode="auto">
          <a:xfrm rot="758309">
            <a:off x="5601770" y="444417"/>
            <a:ext cx="984250" cy="168592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85918" y="2786058"/>
            <a:ext cx="614366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2143108" y="3571876"/>
            <a:ext cx="50006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2"/>
          <p:cNvSpPr>
            <a:spLocks/>
          </p:cNvSpPr>
          <p:nvPr/>
        </p:nvSpPr>
        <p:spPr bwMode="auto">
          <a:xfrm rot="758309">
            <a:off x="3315755" y="3659128"/>
            <a:ext cx="984250" cy="168592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 rot="758309">
            <a:off x="6387588" y="3659127"/>
            <a:ext cx="984250" cy="168592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Санмен алмастыр</a:t>
            </a:r>
            <a:endParaRPr lang="kk-K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.....лік                         жел .....</a:t>
            </a: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.....ік                           .....ген</a:t>
            </a: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т.....                           к......лік</a:t>
            </a: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.......аяқ                       .....ік</a:t>
            </a: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......қазан                    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.......қабат</a:t>
            </a:r>
            <a:endParaRPr lang="kk-KZ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.......құмалақ              .....кір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Жауаптары</a:t>
            </a:r>
            <a:endParaRPr lang="kk-K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000200" y="1357298"/>
            <a:ext cx="6715204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1                                 90</a:t>
            </a: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5                                  7</a:t>
            </a: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10                                2</a:t>
            </a: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40;8                            100</a:t>
            </a: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1                                  40</a:t>
            </a: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9                                   3</a:t>
            </a:r>
          </a:p>
          <a:p>
            <a:pPr>
              <a:buNone/>
            </a:pPr>
            <a:endParaRPr lang="kk-KZ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4282" y="571480"/>
            <a:ext cx="8929718" cy="12192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kk-KZ" sz="3600" b="1" i="1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928662" y="1000108"/>
            <a:ext cx="7358114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91"/>
              </a:avLst>
            </a:prstTxWarp>
          </a:bodyPr>
          <a:lstStyle/>
          <a:p>
            <a:pPr algn="ctr" rtl="0"/>
            <a:r>
              <a:rPr lang="kk-KZ" sz="36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Ой шақыру</a:t>
            </a:r>
            <a:endParaRPr lang="kk-KZ" sz="3600" b="1" i="1" kern="10" spc="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2071670" y="4214818"/>
            <a:ext cx="4929222" cy="1143009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kk-KZ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Сәттілік тілеймін! </a:t>
            </a:r>
            <a:endParaRPr lang="kk-KZ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6" name="Рисунок 5" descr="D:\КУЖАТТАР\Изображения\рисунки\Коллекция картинок (Microsoft)\j0428105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071810"/>
            <a:ext cx="19335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57158" y="500042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№265.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Математикалық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диктант</a:t>
            </a: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36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у=х</a:t>
            </a:r>
            <a:r>
              <a:rPr kumimoji="0" lang="kk-KZ" sz="3600" b="0" i="1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функциясының  графигін коорди-наталық оське параллель жылжытып,әрбір жағдай үшін берілген функцияны жазыңдар.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а)  3 бірлік оңға және 2 бірлік жоғары;   </a:t>
            </a:r>
            <a:endParaRPr kumimoji="0" lang="kk-KZ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ә)  1 бірлік солға және 3 бірлік жоғары;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kk-KZ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б)  5 бірлік оңға және 4 бірлік төмен.</a:t>
            </a:r>
            <a:endParaRPr kumimoji="0" lang="kk-KZ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Тексеру: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(х-3)</a:t>
            </a:r>
            <a:r>
              <a:rPr lang="ru-RU" sz="6000" b="1" i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               </a:t>
            </a: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(х+1)</a:t>
            </a:r>
            <a:r>
              <a:rPr lang="ru-RU" sz="6000" b="1" i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</a:t>
            </a: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(х-5)</a:t>
            </a:r>
            <a:r>
              <a:rPr lang="ru-RU" sz="6000" b="1" i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</a:t>
            </a: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6" y="714357"/>
          <a:ext cx="7858178" cy="5286410"/>
        </p:xfrm>
        <a:graphic>
          <a:graphicData uri="http://schemas.openxmlformats.org/drawingml/2006/table">
            <a:tbl>
              <a:tblPr/>
              <a:tblGrid>
                <a:gridCol w="785141"/>
                <a:gridCol w="785141"/>
                <a:gridCol w="785987"/>
                <a:gridCol w="785987"/>
                <a:gridCol w="785987"/>
                <a:gridCol w="785987"/>
                <a:gridCol w="785987"/>
                <a:gridCol w="785987"/>
                <a:gridCol w="785987"/>
                <a:gridCol w="785987"/>
              </a:tblGrid>
              <a:tr h="796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-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-1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3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47" name="AutoShape 3"/>
          <p:cNvSpPr>
            <a:spLocks noChangeShapeType="1"/>
          </p:cNvSpPr>
          <p:nvPr/>
        </p:nvSpPr>
        <p:spPr bwMode="auto">
          <a:xfrm flipH="1" flipV="1">
            <a:off x="4643433" y="1357298"/>
            <a:ext cx="45719" cy="4286280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57346" name="Freeform 2"/>
          <p:cNvSpPr>
            <a:spLocks/>
          </p:cNvSpPr>
          <p:nvPr/>
        </p:nvSpPr>
        <p:spPr bwMode="auto">
          <a:xfrm rot="758309">
            <a:off x="5673210" y="1730302"/>
            <a:ext cx="984250" cy="168592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57345" name="Freeform 1"/>
          <p:cNvSpPr>
            <a:spLocks/>
          </p:cNvSpPr>
          <p:nvPr/>
        </p:nvSpPr>
        <p:spPr bwMode="auto">
          <a:xfrm rot="758309">
            <a:off x="1678933" y="1015229"/>
            <a:ext cx="984250" cy="174307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6" name="AutoShape 3"/>
          <p:cNvSpPr>
            <a:spLocks noChangeShapeType="1"/>
          </p:cNvSpPr>
          <p:nvPr/>
        </p:nvSpPr>
        <p:spPr bwMode="auto">
          <a:xfrm flipV="1">
            <a:off x="1643042" y="4046223"/>
            <a:ext cx="6215106" cy="45719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7" name="Freeform 2"/>
          <p:cNvSpPr>
            <a:spLocks/>
          </p:cNvSpPr>
          <p:nvPr/>
        </p:nvSpPr>
        <p:spPr bwMode="auto">
          <a:xfrm rot="758309">
            <a:off x="3244316" y="3659127"/>
            <a:ext cx="984250" cy="168592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245" y="2010"/>
              </a:cxn>
              <a:cxn ang="0">
                <a:pos x="1575" y="0"/>
              </a:cxn>
            </a:cxnLst>
            <a:rect l="0" t="0" r="r" b="b"/>
            <a:pathLst>
              <a:path w="1575" h="2063">
                <a:moveTo>
                  <a:pt x="0" y="315"/>
                </a:moveTo>
                <a:cubicBezTo>
                  <a:pt x="491" y="1189"/>
                  <a:pt x="982" y="2063"/>
                  <a:pt x="1245" y="2010"/>
                </a:cubicBezTo>
                <a:cubicBezTo>
                  <a:pt x="1508" y="1957"/>
                  <a:pt x="1528" y="345"/>
                  <a:pt x="1575" y="0"/>
                </a:cubicBezTo>
              </a:path>
            </a:pathLst>
          </a:custGeom>
          <a:noFill/>
          <a:ln w="5715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k-KZ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0034" y="0"/>
            <a:ext cx="82881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Графигі бойынша формулаларды жазыңдар: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Тексеру:</a:t>
            </a:r>
            <a:r>
              <a:rPr lang="kk-KZ" sz="5400" dirty="0" smtClean="0"/>
              <a:t> </a:t>
            </a:r>
            <a:endParaRPr lang="kk-KZ" sz="5400" dirty="0" smtClean="0"/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(х+3)</a:t>
            </a:r>
            <a:r>
              <a:rPr lang="ru-RU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2             </a:t>
            </a:r>
            <a:endParaRPr lang="kk-KZ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(х-2)</a:t>
            </a:r>
            <a:r>
              <a:rPr lang="ru-RU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+1               </a:t>
            </a: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(х+1)</a:t>
            </a:r>
            <a:r>
              <a:rPr lang="ru-RU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5400" b="1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571611"/>
          <a:ext cx="8603079" cy="4462272"/>
        </p:xfrm>
        <a:graphic>
          <a:graphicData uri="http://schemas.openxmlformats.org/drawingml/2006/table">
            <a:tbl>
              <a:tblPr/>
              <a:tblGrid>
                <a:gridCol w="5531245"/>
                <a:gridCol w="3071834"/>
              </a:tblGrid>
              <a:tr h="41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Мен бүгінгі  сабаққа ..... қатыстым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>
                          <a:latin typeface="Times New Roman"/>
                          <a:ea typeface="Calibri"/>
                          <a:cs typeface="Times New Roman"/>
                        </a:rPr>
                        <a:t>өте </a:t>
                      </a: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жақсы,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жақсы</a:t>
                      </a:r>
                      <a:r>
                        <a:rPr lang="ru-RU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нашар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latin typeface="Times New Roman"/>
                          <a:ea typeface="Calibri"/>
                          <a:cs typeface="Times New Roman"/>
                        </a:rPr>
                        <a:t>Бүгінгі сабақтағы нәтижеме...... </a:t>
                      </a:r>
                      <a:endParaRPr lang="kk-K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ризамын</a:t>
                      </a:r>
                      <a:r>
                        <a:rPr lang="ru-RU" sz="2400" i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endParaRPr lang="ru-RU" sz="2400" i="1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риза </a:t>
                      </a:r>
                      <a:r>
                        <a:rPr lang="kk-KZ" sz="2400" i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емеспін</a:t>
                      </a:r>
                      <a:r>
                        <a:rPr lang="kk-KZ" sz="2400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latin typeface="Times New Roman"/>
                          <a:ea typeface="Calibri"/>
                          <a:cs typeface="Times New Roman"/>
                        </a:rPr>
                        <a:t>Мен үшін сабақ .... болды </a:t>
                      </a:r>
                      <a:endParaRPr lang="kk-K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>
                          <a:latin typeface="Times New Roman"/>
                          <a:ea typeface="Calibri"/>
                          <a:cs typeface="Times New Roman"/>
                        </a:rPr>
                        <a:t>қысқа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ұзақ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latin typeface="Times New Roman"/>
                          <a:ea typeface="Calibri"/>
                          <a:cs typeface="Times New Roman"/>
                        </a:rPr>
                        <a:t>Сабақ үстінде мен... </a:t>
                      </a:r>
                      <a:endParaRPr lang="kk-K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>
                          <a:latin typeface="Times New Roman"/>
                          <a:ea typeface="Calibri"/>
                          <a:cs typeface="Times New Roman"/>
                        </a:rPr>
                        <a:t>шаршамадым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шаршадым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Сабақта өтілген м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атериал </a:t>
                      </a: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мен үшін....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i="1" dirty="0">
                          <a:latin typeface="Times New Roman"/>
                          <a:ea typeface="Calibri"/>
                          <a:cs typeface="Times New Roman"/>
                        </a:rPr>
                        <a:t>түсінікті / түсініксіз </a:t>
                      </a:r>
                      <a:r>
                        <a:rPr lang="kk-KZ" sz="24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kk-KZ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қызықты </a:t>
                      </a:r>
                      <a:r>
                        <a:rPr lang="kk-KZ" sz="2400" i="1" dirty="0">
                          <a:latin typeface="Times New Roman"/>
                          <a:ea typeface="Calibri"/>
                          <a:cs typeface="Times New Roman"/>
                        </a:rPr>
                        <a:t>/ қызықсыз </a:t>
                      </a:r>
                      <a:endParaRPr lang="kk-K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8" marR="59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642878" y="214290"/>
            <a:ext cx="8501122" cy="129064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489"/>
              </a:avLst>
            </a:prstTxWarp>
          </a:bodyPr>
          <a:lstStyle/>
          <a:p>
            <a:pPr algn="ctr" rtl="0"/>
            <a:r>
              <a:rPr lang="kk-KZ" sz="3600" b="1" i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Келесі кестені толтырып, </a:t>
            </a:r>
          </a:p>
          <a:p>
            <a:pPr algn="ctr" rtl="0"/>
            <a:r>
              <a:rPr lang="kk-KZ" sz="3600" b="1" i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көңіл күйлеріңді анықтаңдар: </a:t>
            </a:r>
            <a:endParaRPr lang="kk-KZ" sz="3600" b="1" i="1" kern="10" spc="0" dirty="0">
              <a:ln w="9525">
                <a:solidFill>
                  <a:srgbClr val="0F243E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4555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k-K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Үй тапсырмасы :</a:t>
            </a:r>
            <a:r>
              <a:rPr lang="kk-KZ" sz="3600" dirty="0" smtClean="0"/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§14</a:t>
            </a:r>
            <a:endParaRPr lang="kk-KZ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k-K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№264(3,4); №265(3,4)</a:t>
            </a:r>
            <a:endParaRPr lang="kk-K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КУЖАТТАР\Изображения\рисунки\Коллекция картинок (Microsoft)\j04281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23"/>
          <p:cNvSpPr>
            <a:spLocks noChangeArrowheads="1" noChangeShapeType="1" noTextEdit="1"/>
          </p:cNvSpPr>
          <p:nvPr/>
        </p:nvSpPr>
        <p:spPr bwMode="auto">
          <a:xfrm>
            <a:off x="3786182" y="3643314"/>
            <a:ext cx="5000660" cy="185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09"/>
              </a:avLst>
            </a:prstTxWarp>
          </a:bodyPr>
          <a:lstStyle/>
          <a:p>
            <a:pPr algn="ctr"/>
            <a:r>
              <a:rPr lang="kk-KZ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Сабақ аяқталды.</a:t>
            </a:r>
          </a:p>
          <a:p>
            <a:pPr algn="ctr"/>
            <a:r>
              <a:rPr lang="kk-KZ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Сау болыңыздар!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643042" y="357166"/>
            <a:ext cx="6143668" cy="1571637"/>
          </a:xfrm>
          <a:prstGeom prst="ellipse">
            <a:avLst/>
          </a:prstGeom>
          <a:solidFill>
            <a:srgbClr val="FFFFFF"/>
          </a:solidFill>
          <a:ln w="762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28604"/>
            <a:ext cx="5667375" cy="1390650"/>
          </a:xfrm>
          <a:prstGeom prst="rect">
            <a:avLst/>
          </a:prstGeom>
          <a:noFill/>
        </p:spPr>
      </p:pic>
      <p:sp>
        <p:nvSpPr>
          <p:cNvPr id="51203" name="AutoShape 3"/>
          <p:cNvSpPr>
            <a:spLocks noChangeShapeType="1"/>
          </p:cNvSpPr>
          <p:nvPr/>
        </p:nvSpPr>
        <p:spPr bwMode="auto">
          <a:xfrm flipH="1">
            <a:off x="4500562" y="1928802"/>
            <a:ext cx="45719" cy="1857388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201" name="AutoShape 1"/>
          <p:cNvSpPr>
            <a:spLocks noChangeShapeType="1"/>
          </p:cNvSpPr>
          <p:nvPr/>
        </p:nvSpPr>
        <p:spPr bwMode="auto">
          <a:xfrm flipH="1">
            <a:off x="2285984" y="1857364"/>
            <a:ext cx="1082675" cy="14224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202" name="AutoShape 2"/>
          <p:cNvSpPr>
            <a:spLocks noChangeShapeType="1"/>
          </p:cNvSpPr>
          <p:nvPr/>
        </p:nvSpPr>
        <p:spPr bwMode="auto">
          <a:xfrm>
            <a:off x="6000760" y="1857364"/>
            <a:ext cx="1095375" cy="14224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52400" y="731838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70213" algn="ctr"/>
                <a:tab pos="4772025" algn="l"/>
              </a:tabLst>
            </a:pPr>
            <a:r>
              <a:rPr lang="kk-KZ" sz="1400">
                <a:latin typeface="Arial" charset="0"/>
                <a:cs typeface="Times New Roman" pitchFamily="18" charset="0"/>
              </a:rPr>
              <a:t> </a:t>
            </a:r>
            <a:endParaRPr lang="ru-RU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71480"/>
            <a:ext cx="3000396" cy="852490"/>
          </a:xfrm>
          <a:prstGeom prst="rect">
            <a:avLst/>
          </a:prstGeom>
          <a:noFill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428736"/>
            <a:ext cx="1714512" cy="68104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85720" y="642918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-285784" y="1428736"/>
            <a:ext cx="6864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функцияcының графигін 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1000100" y="2143116"/>
            <a:ext cx="77867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графигінен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қалай алуға болады?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 flipH="1" flipV="1">
            <a:off x="4214810" y="785794"/>
            <a:ext cx="14288" cy="5768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857356" y="5500702"/>
            <a:ext cx="6408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109572" name="Arc 4"/>
          <p:cNvSpPr>
            <a:spLocks/>
          </p:cNvSpPr>
          <p:nvPr/>
        </p:nvSpPr>
        <p:spPr bwMode="auto">
          <a:xfrm flipV="1">
            <a:off x="3500430" y="3000372"/>
            <a:ext cx="1420813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86182" y="5500702"/>
            <a:ext cx="360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643306" y="2000240"/>
            <a:ext cx="504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143900" y="5500702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714744" y="428604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4071934" y="2428868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14812" y="2428868"/>
            <a:ext cx="785813" cy="3046413"/>
            <a:chOff x="1565" y="2251"/>
            <a:chExt cx="495" cy="1361"/>
          </a:xfrm>
        </p:grpSpPr>
        <p:sp>
          <p:nvSpPr>
            <p:cNvPr id="5137" name="Line 11"/>
            <p:cNvSpPr>
              <a:spLocks noChangeShapeType="1"/>
            </p:cNvSpPr>
            <p:nvPr/>
          </p:nvSpPr>
          <p:spPr bwMode="auto">
            <a:xfrm flipV="1">
              <a:off x="1565" y="2251"/>
              <a:ext cx="0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5138" name="Text Box 12"/>
            <p:cNvSpPr txBox="1">
              <a:spLocks noChangeArrowheads="1"/>
            </p:cNvSpPr>
            <p:nvPr/>
          </p:nvSpPr>
          <p:spPr bwMode="auto">
            <a:xfrm>
              <a:off x="1610" y="2570"/>
              <a:ext cx="45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4943468" y="405225"/>
            <a:ext cx="36327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у=ах</a:t>
            </a:r>
            <a:r>
              <a:rPr lang="ru-RU" sz="4800" b="1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n, n&gt;0</a:t>
            </a:r>
            <a:endParaRPr lang="ru-RU" sz="4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rc 4"/>
          <p:cNvSpPr>
            <a:spLocks/>
          </p:cNvSpPr>
          <p:nvPr/>
        </p:nvSpPr>
        <p:spPr bwMode="auto">
          <a:xfrm flipV="1">
            <a:off x="3500430" y="3000372"/>
            <a:ext cx="1420813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4335E-6 L 1.38889E-6 -0.44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4" grpId="0"/>
      <p:bldP spid="1095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H="1" flipV="1">
            <a:off x="2643174" y="428604"/>
            <a:ext cx="58738" cy="571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500034" y="3714752"/>
            <a:ext cx="640873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110596" name="Arc 4"/>
          <p:cNvSpPr>
            <a:spLocks/>
          </p:cNvSpPr>
          <p:nvPr/>
        </p:nvSpPr>
        <p:spPr bwMode="auto">
          <a:xfrm flipV="1">
            <a:off x="1928794" y="1214422"/>
            <a:ext cx="1420813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5984" y="3786190"/>
            <a:ext cx="360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786578" y="3714752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786050" y="357166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43174" y="3714752"/>
            <a:ext cx="620713" cy="2071702"/>
            <a:chOff x="1536" y="2296"/>
            <a:chExt cx="391" cy="1350"/>
          </a:xfrm>
        </p:grpSpPr>
        <p:sp>
          <p:nvSpPr>
            <p:cNvPr id="6161" name="Line 9"/>
            <p:cNvSpPr>
              <a:spLocks noChangeShapeType="1"/>
            </p:cNvSpPr>
            <p:nvPr/>
          </p:nvSpPr>
          <p:spPr bwMode="auto">
            <a:xfrm flipH="1" flipV="1">
              <a:off x="1536" y="2296"/>
              <a:ext cx="29" cy="13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6162" name="Text Box 10"/>
            <p:cNvSpPr txBox="1">
              <a:spLocks noChangeArrowheads="1"/>
            </p:cNvSpPr>
            <p:nvPr/>
          </p:nvSpPr>
          <p:spPr bwMode="auto">
            <a:xfrm>
              <a:off x="1610" y="2659"/>
              <a:ext cx="3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2857488" y="5715016"/>
            <a:ext cx="5032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2571736" y="5786454"/>
            <a:ext cx="2873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3603625" y="349250"/>
            <a:ext cx="33249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у=х</a:t>
            </a:r>
            <a:r>
              <a:rPr lang="ru-RU" sz="4800" b="1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n, n&lt;0</a:t>
            </a:r>
            <a:endParaRPr lang="ru-RU" sz="4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rc 4"/>
          <p:cNvSpPr>
            <a:spLocks/>
          </p:cNvSpPr>
          <p:nvPr/>
        </p:nvSpPr>
        <p:spPr bwMode="auto">
          <a:xfrm flipV="1">
            <a:off x="1928794" y="1214422"/>
            <a:ext cx="1420813" cy="251936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00677 0.29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607" grpId="0"/>
      <p:bldP spid="1106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52400" y="731838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70213" algn="ctr"/>
                <a:tab pos="4772025" algn="l"/>
              </a:tabLst>
            </a:pPr>
            <a:r>
              <a:rPr lang="kk-KZ" sz="1400">
                <a:latin typeface="Arial" charset="0"/>
                <a:cs typeface="Times New Roman" pitchFamily="18" charset="0"/>
              </a:rPr>
              <a:t> </a:t>
            </a:r>
            <a:endParaRPr lang="ru-RU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785794"/>
            <a:ext cx="588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785794"/>
            <a:ext cx="3071834" cy="785818"/>
          </a:xfrm>
          <a:prstGeom prst="rect">
            <a:avLst/>
          </a:prstGeom>
          <a:noFill/>
        </p:spPr>
      </p:pic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0" y="1643050"/>
            <a:ext cx="6864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функцияcының графигін 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714488"/>
            <a:ext cx="1714512" cy="681040"/>
          </a:xfrm>
          <a:prstGeom prst="rect">
            <a:avLst/>
          </a:prstGeom>
          <a:noFill/>
        </p:spPr>
      </p:pic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1142976" y="2500306"/>
            <a:ext cx="77867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графигінен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қалай алуға болады?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/>
          <p:cNvSpPr>
            <a:spLocks noChangeShapeType="1"/>
          </p:cNvSpPr>
          <p:nvPr/>
        </p:nvSpPr>
        <p:spPr bwMode="auto">
          <a:xfrm flipV="1">
            <a:off x="2352675" y="1628775"/>
            <a:ext cx="0" cy="4464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92088" y="5084763"/>
            <a:ext cx="64087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90117" name="Arc 5"/>
          <p:cNvSpPr>
            <a:spLocks/>
          </p:cNvSpPr>
          <p:nvPr/>
        </p:nvSpPr>
        <p:spPr bwMode="auto">
          <a:xfrm flipV="1">
            <a:off x="1285852" y="2571744"/>
            <a:ext cx="2016125" cy="2519363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k-KZ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928794" y="5072074"/>
            <a:ext cx="360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3871913" y="50133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671888" y="5129213"/>
            <a:ext cx="360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52675" y="5081586"/>
            <a:ext cx="1535113" cy="657224"/>
            <a:chOff x="1565" y="3339"/>
            <a:chExt cx="1360" cy="414"/>
          </a:xfrm>
        </p:grpSpPr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>
              <a:off x="1565" y="3339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2109" y="3385"/>
              <a:ext cx="22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  <a:endParaRPr lang="ru-RU" sz="3200" b="1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6384925" y="50847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1919288" y="15573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8207" name="Rectangle 18"/>
          <p:cNvSpPr>
            <a:spLocks noChangeArrowheads="1"/>
          </p:cNvSpPr>
          <p:nvPr/>
        </p:nvSpPr>
        <p:spPr bwMode="auto">
          <a:xfrm>
            <a:off x="3603625" y="352425"/>
            <a:ext cx="24160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-m)</a:t>
            </a:r>
            <a:r>
              <a:rPr lang="ru-RU" sz="4800" b="1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714356"/>
            <a:ext cx="14766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&gt;0</a:t>
            </a:r>
            <a:endParaRPr lang="kk-KZ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rc 5"/>
          <p:cNvSpPr>
            <a:spLocks/>
          </p:cNvSpPr>
          <p:nvPr/>
        </p:nvSpPr>
        <p:spPr bwMode="auto">
          <a:xfrm flipV="1">
            <a:off x="1285852" y="2571744"/>
            <a:ext cx="2016125" cy="2519363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21965E-6 L 0.16459 -4.2196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9" grpId="0" animBg="1"/>
      <p:bldP spid="901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 flipV="1">
            <a:off x="5095875" y="1657350"/>
            <a:ext cx="0" cy="4464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1366838" y="5099050"/>
            <a:ext cx="5900737" cy="14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91141" name="Arc 5"/>
          <p:cNvSpPr>
            <a:spLocks/>
          </p:cNvSpPr>
          <p:nvPr/>
        </p:nvSpPr>
        <p:spPr bwMode="auto">
          <a:xfrm flipV="1">
            <a:off x="4071934" y="2571744"/>
            <a:ext cx="2016125" cy="2519363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k-KZ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643438" y="5072074"/>
            <a:ext cx="360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3262313" y="5013325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k-KZ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005138" y="5172075"/>
            <a:ext cx="47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ru-RU" sz="24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81363" y="5095878"/>
            <a:ext cx="1825625" cy="659527"/>
            <a:chOff x="1565" y="3339"/>
            <a:chExt cx="1360" cy="402"/>
          </a:xfrm>
        </p:grpSpPr>
        <p:sp>
          <p:nvSpPr>
            <p:cNvPr id="7184" name="Line 10"/>
            <p:cNvSpPr>
              <a:spLocks noChangeShapeType="1"/>
            </p:cNvSpPr>
            <p:nvPr/>
          </p:nvSpPr>
          <p:spPr bwMode="auto">
            <a:xfrm>
              <a:off x="1565" y="3339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kk-KZ"/>
            </a:p>
          </p:txBody>
        </p:sp>
        <p:sp>
          <p:nvSpPr>
            <p:cNvPr id="7185" name="Text Box 11"/>
            <p:cNvSpPr txBox="1">
              <a:spLocks noChangeArrowheads="1"/>
            </p:cNvSpPr>
            <p:nvPr/>
          </p:nvSpPr>
          <p:spPr bwMode="auto">
            <a:xfrm>
              <a:off x="2109" y="3385"/>
              <a:ext cx="22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  <a:endParaRPr lang="ru-RU" sz="3200" b="1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6950075" y="51577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4662488" y="1585913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3603625" y="352425"/>
            <a:ext cx="2561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+m)</a:t>
            </a:r>
            <a:r>
              <a:rPr lang="ru-RU" sz="4800" b="1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714356"/>
            <a:ext cx="1630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&lt; 0</a:t>
            </a:r>
            <a:endParaRPr lang="kk-KZ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5"/>
          <p:cNvSpPr>
            <a:spLocks/>
          </p:cNvSpPr>
          <p:nvPr/>
        </p:nvSpPr>
        <p:spPr bwMode="auto">
          <a:xfrm flipV="1">
            <a:off x="4071934" y="2571744"/>
            <a:ext cx="2016125" cy="2519363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93064E-6 L -0.20208 3.9306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3" grpId="0" animBg="1"/>
      <p:bldP spid="91144" grpId="0"/>
    </p:bld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391</TotalTime>
  <Words>508</Words>
  <Application>Microsoft Office PowerPoint</Application>
  <PresentationFormat>Экран (4:3)</PresentationFormat>
  <Paragraphs>175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TS101908700</vt:lpstr>
      <vt:lpstr>GraphC</vt:lpstr>
      <vt:lpstr>Формула</vt:lpstr>
      <vt:lpstr>Қош  келдіңіздер!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у=а(х-m)2+n функциясының графигін салу үшін у=ах2 функциясының  графигін  </vt:lpstr>
      <vt:lpstr>Слайд 15</vt:lpstr>
      <vt:lpstr>Слайд 16</vt:lpstr>
      <vt:lpstr>Слайд 17</vt:lpstr>
      <vt:lpstr>Санмен алмастыр</vt:lpstr>
      <vt:lpstr>Жауаптары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AD-Team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Қош  келдіңіздер!</dc:title>
  <dc:subject/>
  <dc:creator>AD-Team-user</dc:creator>
  <cp:keywords/>
  <dc:description/>
  <cp:lastModifiedBy>AD-Team-user</cp:lastModifiedBy>
  <cp:revision>46</cp:revision>
  <dcterms:created xsi:type="dcterms:W3CDTF">2013-02-19T15:46:49Z</dcterms:created>
  <dcterms:modified xsi:type="dcterms:W3CDTF">2013-02-24T15:21:30Z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