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62" r:id="rId3"/>
    <p:sldId id="257" r:id="rId4"/>
    <p:sldId id="258" r:id="rId5"/>
    <p:sldId id="272" r:id="rId6"/>
    <p:sldId id="273" r:id="rId7"/>
    <p:sldId id="259" r:id="rId8"/>
    <p:sldId id="260" r:id="rId9"/>
    <p:sldId id="261" r:id="rId10"/>
    <p:sldId id="263" r:id="rId11"/>
    <p:sldId id="269" r:id="rId12"/>
    <p:sldId id="270" r:id="rId13"/>
    <p:sldId id="265" r:id="rId14"/>
    <p:sldId id="264" r:id="rId15"/>
    <p:sldId id="266" r:id="rId16"/>
    <p:sldId id="267" r:id="rId17"/>
    <p:sldId id="268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3423A92-1494-481E-B811-9D74A67DD2E0}">
          <p14:sldIdLst>
            <p14:sldId id="256"/>
            <p14:sldId id="262"/>
            <p14:sldId id="257"/>
            <p14:sldId id="258"/>
            <p14:sldId id="272"/>
            <p14:sldId id="273"/>
            <p14:sldId id="259"/>
            <p14:sldId id="260"/>
            <p14:sldId id="261"/>
            <p14:sldId id="263"/>
            <p14:sldId id="269"/>
            <p14:sldId id="270"/>
            <p14:sldId id="265"/>
            <p14:sldId id="264"/>
            <p14:sldId id="266"/>
            <p14:sldId id="267"/>
            <p14:sldId id="26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752" autoAdjust="0"/>
  </p:normalViewPr>
  <p:slideViewPr>
    <p:cSldViewPr>
      <p:cViewPr varScale="1">
        <p:scale>
          <a:sx n="88" d="100"/>
          <a:sy n="88" d="100"/>
        </p:scale>
        <p:origin x="-1464" y="-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05.04.2013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05.04.2013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05.04.2013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05.04.2013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05.04.2013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05.04.2013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05.04.2013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05.04.2013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t>05.04.2013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ru.wikipedia.org/wiki/%D0%91%D0%B5%D0%BB%D0%BE%D1%80%D1%83%D1%81%D1%8B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204864"/>
            <a:ext cx="6400800" cy="3433936"/>
          </a:xfrm>
        </p:spPr>
        <p:txBody>
          <a:bodyPr>
            <a:normAutofit/>
          </a:bodyPr>
          <a:lstStyle/>
          <a:p>
            <a:r>
              <a:rPr lang="ru-RU" dirty="0"/>
              <a:t>Белорусы (самоназвания — бел. </a:t>
            </a:r>
            <a:r>
              <a:rPr lang="ru-RU" dirty="0" err="1"/>
              <a:t>беларусы</a:t>
            </a:r>
            <a:r>
              <a:rPr lang="ru-RU" dirty="0"/>
              <a:t>, </a:t>
            </a:r>
            <a:r>
              <a:rPr lang="ru-RU" dirty="0" err="1"/>
              <a:t>крывічы</a:t>
            </a:r>
            <a:r>
              <a:rPr lang="ru-RU" dirty="0"/>
              <a:t>, </a:t>
            </a:r>
            <a:r>
              <a:rPr lang="ru-RU" dirty="0" err="1"/>
              <a:t>літвіны</a:t>
            </a:r>
            <a:r>
              <a:rPr lang="ru-RU" dirty="0"/>
              <a:t>, </a:t>
            </a:r>
            <a:r>
              <a:rPr lang="ru-RU" dirty="0" err="1"/>
              <a:t>ліцьвіны</a:t>
            </a:r>
            <a:r>
              <a:rPr lang="ru-RU" dirty="0"/>
              <a:t>, </a:t>
            </a:r>
            <a:r>
              <a:rPr lang="ru-RU" dirty="0" err="1"/>
              <a:t>тутэйшыя</a:t>
            </a:r>
            <a:r>
              <a:rPr lang="ru-RU" dirty="0"/>
              <a:t>) — восточнославянская народность общей численностью около 15 млн. человек, основное население Белоруссии.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38317" y="980728"/>
            <a:ext cx="34673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Беларусы</a:t>
            </a:r>
            <a:r>
              <a:rPr lang="ru-RU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! 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30353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:\раб стол\istoriya-belorusskoj-kultur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44824"/>
            <a:ext cx="4646440" cy="464644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sp>
        <p:nvSpPr>
          <p:cNvPr id="4" name="Прямоугольник 3"/>
          <p:cNvSpPr/>
          <p:nvPr/>
        </p:nvSpPr>
        <p:spPr>
          <a:xfrm>
            <a:off x="5292080" y="131147"/>
            <a:ext cx="391230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Даже несмотря на многовековое господство христианства, как православного, так и католического, в Беларуси сохранились отголоски множества древних ритуалов, начиная с Масленицы и Купалы, "</a:t>
            </a:r>
            <a:r>
              <a:rPr lang="ru-RU" sz="2400" dirty="0" err="1"/>
              <a:t>Громницы</a:t>
            </a:r>
            <a:r>
              <a:rPr lang="ru-RU" sz="2400" dirty="0"/>
              <a:t>" и "</a:t>
            </a:r>
            <a:r>
              <a:rPr lang="ru-RU" sz="2400" dirty="0" err="1"/>
              <a:t>Гуканне</a:t>
            </a:r>
            <a:r>
              <a:rPr lang="ru-RU" sz="2400" dirty="0"/>
              <a:t> весны" (перелом года от зимы к лету), "Сороки" и "Деды", "</a:t>
            </a:r>
            <a:r>
              <a:rPr lang="ru-RU" sz="2400" dirty="0" err="1"/>
              <a:t>Коляд</a:t>
            </a:r>
            <a:r>
              <a:rPr lang="ru-RU" sz="2400" dirty="0"/>
              <a:t>" и "Дожинок" (праздник окончания жатвы), "</a:t>
            </a:r>
            <a:r>
              <a:rPr lang="ru-RU" sz="2400" dirty="0" err="1"/>
              <a:t>талаки</a:t>
            </a:r>
            <a:r>
              <a:rPr lang="ru-RU" sz="2400" dirty="0"/>
              <a:t>" и "</a:t>
            </a:r>
            <a:r>
              <a:rPr lang="ru-RU" sz="2400" dirty="0" err="1"/>
              <a:t>сябрына</a:t>
            </a:r>
            <a:r>
              <a:rPr lang="ru-RU" sz="2400" dirty="0"/>
              <a:t>" </a:t>
            </a:r>
            <a:r>
              <a:rPr lang="ru-RU" sz="2400" dirty="0" smtClean="0"/>
              <a:t>(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57694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Национальные игры</a:t>
            </a:r>
            <a:endParaRPr lang="ru-RU" dirty="0"/>
          </a:p>
        </p:txBody>
      </p:sp>
      <p:pic>
        <p:nvPicPr>
          <p:cNvPr id="13314" name="Picture 2" descr="D:\раб стол\00007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88640"/>
            <a:ext cx="7348715" cy="4905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9788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58846"/>
            <a:ext cx="468052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Михасик</a:t>
            </a:r>
            <a:endParaRPr lang="ru-RU" dirty="0"/>
          </a:p>
          <a:p>
            <a:r>
              <a:rPr lang="ru-RU" dirty="0"/>
              <a:t> </a:t>
            </a:r>
          </a:p>
          <a:p>
            <a:r>
              <a:rPr lang="ru-RU" dirty="0"/>
              <a:t>Для проведения игры шесть пар лаптей ставятся по кругу. Семь участников игры располагаются вокруг лаптей. После произнесенных ведущим слов:</a:t>
            </a:r>
          </a:p>
          <a:p>
            <a:r>
              <a:rPr lang="ru-RU" dirty="0"/>
              <a:t>Ты, </a:t>
            </a:r>
            <a:r>
              <a:rPr lang="ru-RU" dirty="0" err="1"/>
              <a:t>Михасик</a:t>
            </a:r>
            <a:r>
              <a:rPr lang="ru-RU" dirty="0"/>
              <a:t>, не зевай, не зевай!</a:t>
            </a:r>
          </a:p>
          <a:p>
            <a:r>
              <a:rPr lang="ru-RU" dirty="0" err="1"/>
              <a:t>Лапоточки</a:t>
            </a:r>
            <a:r>
              <a:rPr lang="ru-RU" dirty="0"/>
              <a:t> обувай, обувай! —</a:t>
            </a:r>
          </a:p>
          <a:p>
            <a:r>
              <a:rPr lang="ru-RU" dirty="0"/>
              <a:t>звучит белорусская народная мелодия. Все подскоками или шагом белорусской польки движутся по кругу. С окончанием музыки все останавливаются и каждый старается быстрее обуть лапти. Ребенок, оставшийся без лаптей, выбывает из игры. Убирается одна пара лаптей, и игра продолжается до тех пор, пока останется один игрок. Он и считается победителем. Правила игры. Игроки обувают лапти только по окончании музыки. Двигаться по кругу, составленному из лаптей, надо с его наружной стороны.</a:t>
            </a:r>
          </a:p>
          <a:p>
            <a:r>
              <a:rPr lang="ru-RU" dirty="0"/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148064" y="58846"/>
            <a:ext cx="39959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Заяц-месяц (Зайка-</a:t>
            </a:r>
            <a:r>
              <a:rPr lang="ru-RU" dirty="0" err="1"/>
              <a:t>маладзик</a:t>
            </a:r>
            <a:r>
              <a:rPr lang="ru-RU" dirty="0"/>
              <a:t>)</a:t>
            </a:r>
          </a:p>
          <a:p>
            <a:r>
              <a:rPr lang="ru-RU" dirty="0"/>
              <a:t> </a:t>
            </a:r>
          </a:p>
          <a:p>
            <a:r>
              <a:rPr lang="ru-RU" dirty="0"/>
              <a:t>Играющие стоят по кругу. Ведущий и дети начинают перекличку:</a:t>
            </a:r>
          </a:p>
          <a:p>
            <a:r>
              <a:rPr lang="ru-RU" dirty="0"/>
              <a:t>— Заяц-месяц, где был?</a:t>
            </a:r>
          </a:p>
          <a:p>
            <a:r>
              <a:rPr lang="ru-RU" dirty="0"/>
              <a:t>— В лесу.</a:t>
            </a:r>
          </a:p>
          <a:p>
            <a:r>
              <a:rPr lang="ru-RU" dirty="0"/>
              <a:t>— Что делал?</a:t>
            </a:r>
          </a:p>
          <a:p>
            <a:r>
              <a:rPr lang="ru-RU" dirty="0"/>
              <a:t>— Сено, косил.</a:t>
            </a:r>
          </a:p>
          <a:p>
            <a:r>
              <a:rPr lang="ru-RU" dirty="0"/>
              <a:t>— Куда клал?</a:t>
            </a:r>
          </a:p>
          <a:p>
            <a:r>
              <a:rPr lang="ru-RU" dirty="0"/>
              <a:t>— Под колоду.</a:t>
            </a:r>
          </a:p>
          <a:p>
            <a:r>
              <a:rPr lang="ru-RU" dirty="0"/>
              <a:t>— Кто украл?</a:t>
            </a:r>
          </a:p>
          <a:p>
            <a:r>
              <a:rPr lang="ru-RU" dirty="0"/>
              <a:t>— Чур.</a:t>
            </a:r>
          </a:p>
          <a:p>
            <a:r>
              <a:rPr lang="ru-RU" dirty="0"/>
              <a:t>На кого падает слово чур, тот догоняет детей, а они разбегаются врассыпную. Правила игры. Бежать можно только после слова чур. Пойманным считается тот, кого коснулся </a:t>
            </a:r>
            <a:r>
              <a:rPr lang="ru-RU" dirty="0" err="1"/>
              <a:t>ловишка</a:t>
            </a:r>
            <a:r>
              <a:rPr lang="ru-RU" dirty="0"/>
              <a:t>.</a:t>
            </a:r>
          </a:p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35331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Национальная кухня</a:t>
            </a:r>
            <a:endParaRPr lang="ru-RU" dirty="0"/>
          </a:p>
        </p:txBody>
      </p:sp>
      <p:pic>
        <p:nvPicPr>
          <p:cNvPr id="8194" name="Picture 2" descr="D:\раб стол\nacionalnaya-kuhnya-belarus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733" y="0"/>
            <a:ext cx="7259960" cy="4839973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564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0"/>
            <a:ext cx="9036496" cy="6857999"/>
          </a:xfrm>
        </p:spPr>
        <p:txBody>
          <a:bodyPr>
            <a:normAutofit/>
          </a:bodyPr>
          <a:lstStyle/>
          <a:p>
            <a:r>
              <a:rPr lang="ru-RU" sz="2000" dirty="0"/>
              <a:t>Современная кухня Беларуси разнообразна. Она сформировалась под влиянием двух основных аспектов:</a:t>
            </a:r>
          </a:p>
          <a:p>
            <a:endParaRPr lang="ru-RU" sz="2000" dirty="0"/>
          </a:p>
          <a:p>
            <a:r>
              <a:rPr lang="ru-RU" sz="2000" dirty="0"/>
              <a:t>активное земледелие и широкое использование местных продуктов</a:t>
            </a:r>
          </a:p>
          <a:p>
            <a:r>
              <a:rPr lang="ru-RU" sz="2000" dirty="0"/>
              <a:t>влияние соседних стран и переселенцев</a:t>
            </a:r>
          </a:p>
          <a:p>
            <a:r>
              <a:rPr lang="ru-RU" sz="2000" dirty="0"/>
              <a:t>По этим причинам белорусская кухня сходна с кухней России, Литвы, Украины и Польши. Еврейское сообщество также привнесло многое в современную белорусскую кухню.</a:t>
            </a:r>
          </a:p>
          <a:p>
            <a:endParaRPr lang="ru-RU" sz="2000" dirty="0"/>
          </a:p>
          <a:p>
            <a:r>
              <a:rPr lang="ru-RU" sz="2000" dirty="0"/>
              <a:t>В белорусских блюдах, как правило, используются местные овощи и злаки, особенно:</a:t>
            </a:r>
          </a:p>
          <a:p>
            <a:endParaRPr lang="ru-RU" sz="2000" dirty="0"/>
          </a:p>
          <a:p>
            <a:r>
              <a:rPr lang="ru-RU" sz="2000" dirty="0"/>
              <a:t>картофель</a:t>
            </a:r>
          </a:p>
          <a:p>
            <a:r>
              <a:rPr lang="ru-RU" sz="2000" dirty="0"/>
              <a:t>свекла</a:t>
            </a:r>
          </a:p>
          <a:p>
            <a:r>
              <a:rPr lang="ru-RU" sz="2000" dirty="0"/>
              <a:t>грибы</a:t>
            </a:r>
          </a:p>
          <a:p>
            <a:r>
              <a:rPr lang="ru-RU" sz="2000" dirty="0"/>
              <a:t>ягоды</a:t>
            </a:r>
          </a:p>
          <a:p>
            <a:r>
              <a:rPr lang="ru-RU" sz="2000" dirty="0"/>
              <a:t>ячмень</a:t>
            </a:r>
          </a:p>
        </p:txBody>
      </p:sp>
    </p:spTree>
    <p:extLst>
      <p:ext uri="{BB962C8B-B14F-4D97-AF65-F5344CB8AC3E}">
        <p14:creationId xmlns:p14="http://schemas.microsoft.com/office/powerpoint/2010/main" val="373474765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5" name="Picture 5" descr="D:\раб стол\42_11_03_10_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88036"/>
            <a:ext cx="4680520" cy="34300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0246" name="Picture 6" descr="D:\раб стол\965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284983"/>
            <a:ext cx="3672583" cy="3672583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0" y="-39545"/>
            <a:ext cx="378008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Картошка, по местному </a:t>
            </a:r>
            <a:r>
              <a:rPr lang="ru-RU" dirty="0" err="1"/>
              <a:t>бульба</a:t>
            </a:r>
            <a:r>
              <a:rPr lang="ru-RU" dirty="0"/>
              <a:t>, - самая популярная ассоциация с белорусской кухней. Только лично побывав в Белоруссии, вы сможете оценить не разнообразие блюд из картофеля и способов его приготовления. Жарка, варение, томление и тушение умело комбинируются между собой в целую палитру вкусов. Даже пюре, к которому мы так привыкли, покажется «манной небесной».</a:t>
            </a:r>
          </a:p>
        </p:txBody>
      </p:sp>
    </p:spTree>
    <p:extLst>
      <p:ext uri="{BB962C8B-B14F-4D97-AF65-F5344CB8AC3E}">
        <p14:creationId xmlns:p14="http://schemas.microsoft.com/office/powerpoint/2010/main" val="768983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260648"/>
            <a:ext cx="4427984" cy="640871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effectLst/>
              </a:rPr>
              <a:t>Вопреки </a:t>
            </a:r>
            <a:r>
              <a:rPr lang="ru-RU" dirty="0">
                <a:effectLst/>
              </a:rPr>
              <a:t>широко распространенному мнению, что белорусская кухня - это только картошка и овощи, местная кулинария является одной из самых разнообразных традиций на континенте. Здесь слились славянские, балтийские и еврейские, а отчасти и немецкие кулинарные традиции, а во времена социализма на белорусскую землю пришли рецептуры всех народов СССР. При этом традиционная народная кухня восточных районов (Витебск и Могилев) до сих пор заметно отличается от кухни западных районов (Гродно и др.) или Полесья. Главное отличие белорусских блюд от других славянских традиций заключается в самом процессе обработки продуктов, часто самих по себе довольно простых. Обычно продукты подвергаются довольно сложной и длительной обработке, причем часто разные виды обработки (жарка, варка, тушение и др.) чередуются и комбинируются друг с другом. Характерной чертой белорусской кухни можно также считать сильное </a:t>
            </a:r>
            <a:r>
              <a:rPr lang="ru-RU" dirty="0" err="1">
                <a:effectLst/>
              </a:rPr>
              <a:t>разваривание</a:t>
            </a:r>
            <a:r>
              <a:rPr lang="ru-RU" dirty="0">
                <a:effectLst/>
              </a:rPr>
              <a:t> продуктов в процессе длительной варки или томления, придающее многим блюдам вид густой каши.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1268" name="Picture 4" descr="D:\раб стол\328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50017"/>
            <a:ext cx="3185989" cy="318598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1270" name="Picture 6" descr="D:\раб стол\254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717032"/>
            <a:ext cx="2952328" cy="295232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914983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3" descr="D:\раб стол\1118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411020"/>
            <a:ext cx="3417966" cy="3417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952" y="367166"/>
            <a:ext cx="40968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Красочное и сытное летнее блюдо из куриного мяса и овощей. Готовить фрикасе можно из любого мяса и любых овощей – в буквальном переводе это слово означает «всякая всячина». Гарнир к этому блюду не нужен, но при желании его подают с рисом, гречкой или перловкой, с картофельным пюре.</a:t>
            </a:r>
          </a:p>
        </p:txBody>
      </p:sp>
      <p:pic>
        <p:nvPicPr>
          <p:cNvPr id="12293" name="Picture 5" descr="D:\раб стол\1066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67166"/>
            <a:ext cx="3672408" cy="329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67543" y="4085353"/>
            <a:ext cx="348678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Принято считать, что солянка – это первое блюдо, к разряду которых его и относят довольно часто. Однако это не так, солянка очень густа, а посему вернее будет отнести её ко вторым блюдам.</a:t>
            </a:r>
          </a:p>
        </p:txBody>
      </p:sp>
    </p:spTree>
    <p:extLst>
      <p:ext uri="{BB962C8B-B14F-4D97-AF65-F5344CB8AC3E}">
        <p14:creationId xmlns:p14="http://schemas.microsoft.com/office/powerpoint/2010/main" val="598670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50" autoRev="1" fill="remove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250" autoRev="1" fill="remove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250" autoRev="1" fill="remove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64096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Белоруссия</a:t>
            </a:r>
            <a:endParaRPr lang="ru-RU" sz="2000" dirty="0"/>
          </a:p>
          <a:p>
            <a:r>
              <a:rPr lang="ru-RU" sz="2000" dirty="0"/>
              <a:t>   Традиции и обряды Беларуси имеют много общего с таковыми у своих славянских соседней. Белорусы </a:t>
            </a:r>
            <a:r>
              <a:rPr lang="ru-RU" sz="2000" dirty="0" smtClean="0"/>
              <a:t> </a:t>
            </a:r>
            <a:r>
              <a:rPr lang="ru-RU" sz="2000" dirty="0"/>
              <a:t>относятся к восточноевропейскому типу среднеевропейской расы, их предками были восточнославянские племена дреговичей, кривичей, радимичей, отчасти древляне, северяне и волыняне. Предки белорусов вобрали в себя множество черт древнейшего населения этого края - летто-литовских племен ятвягов, а также некоторые черты польской, литовской, украинской, русской и еврейской культуры, сохранив при этом, несмотря на многочисленные опустошительные войны, не раз прокатывавшиеся по этой земле, свои главные национальные черты. Сам белорусский этнос неоднороден и включает в себя несколько </a:t>
            </a:r>
            <a:r>
              <a:rPr lang="ru-RU" sz="2000" dirty="0" err="1"/>
              <a:t>субэтнических</a:t>
            </a:r>
            <a:r>
              <a:rPr lang="ru-RU" sz="2000" dirty="0"/>
              <a:t> групп - в Полесье живут "</a:t>
            </a:r>
            <a:r>
              <a:rPr lang="ru-RU" sz="2000" dirty="0" err="1"/>
              <a:t>полещуки</a:t>
            </a:r>
            <a:r>
              <a:rPr lang="ru-RU" sz="2000" dirty="0"/>
              <a:t>", в районе </a:t>
            </a:r>
            <a:r>
              <a:rPr lang="ru-RU" sz="2000" dirty="0" err="1"/>
              <a:t>Пинских</a:t>
            </a:r>
            <a:r>
              <a:rPr lang="ru-RU" sz="2000" dirty="0"/>
              <a:t> болот - "</a:t>
            </a:r>
            <a:r>
              <a:rPr lang="ru-RU" sz="2000" dirty="0" err="1"/>
              <a:t>пинчуки</a:t>
            </a:r>
            <a:r>
              <a:rPr lang="ru-RU" sz="2000" dirty="0"/>
              <a:t>", вдоль верхнего течения Днепра можно наблюдать </a:t>
            </a:r>
            <a:r>
              <a:rPr lang="ru-RU" sz="2000" dirty="0" err="1"/>
              <a:t>верхнеприднепровский</a:t>
            </a:r>
            <a:r>
              <a:rPr lang="ru-RU" sz="2000" dirty="0"/>
              <a:t> антропологический тип, а на юге страны заметно украинское влияние. Даже в языке можно выделить два диалекта - юго-западный и северо-восточный. Также здесь проживало и проживает множество представителей еврейской, татарской, украинской, польской, русской и других культур, каждая из которых имеет полную свободу самовыражения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303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047" y="1735155"/>
            <a:ext cx="3835602" cy="3816424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Герб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355976" y="1700808"/>
            <a:ext cx="44644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Герб утвержден 7 июня 1995 года.</a:t>
            </a:r>
          </a:p>
          <a:p>
            <a:endParaRPr lang="ru-RU" dirty="0"/>
          </a:p>
          <a:p>
            <a:r>
              <a:rPr lang="ru-RU" dirty="0"/>
              <a:t>На серебряном круглом щите герба изображен зеленый контур страны, расположенный поверх золотых лучей восходящего над земным шаром солнца. В главе находится пятиконечная красная звезда. Щит окружен венком из золотых колосьев, переплетенных справа цветками клевера, слева — цветками льна.</a:t>
            </a:r>
          </a:p>
          <a:p>
            <a:endParaRPr lang="ru-RU" dirty="0"/>
          </a:p>
          <a:p>
            <a:r>
              <a:rPr lang="ru-RU" dirty="0"/>
              <a:t>Венок трижды перевит с каждой стороны красно-зеленой лентой, в средней части которой в основании герба в две строки надпись золотыми буквами «</a:t>
            </a:r>
            <a:r>
              <a:rPr lang="ru-RU" dirty="0" err="1"/>
              <a:t>Рэспублiка</a:t>
            </a:r>
            <a:r>
              <a:rPr lang="ru-RU" dirty="0"/>
              <a:t> Беларусь»</a:t>
            </a:r>
          </a:p>
        </p:txBody>
      </p:sp>
    </p:spTree>
    <p:extLst>
      <p:ext uri="{BB962C8B-B14F-4D97-AF65-F5344CB8AC3E}">
        <p14:creationId xmlns:p14="http://schemas.microsoft.com/office/powerpoint/2010/main" val="194025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Флаг</a:t>
            </a:r>
            <a:endParaRPr lang="ru-RU" dirty="0"/>
          </a:p>
        </p:txBody>
      </p:sp>
      <p:pic>
        <p:nvPicPr>
          <p:cNvPr id="1026" name="Picture 2" descr="D:\раб стол\Belaru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376" y="1988840"/>
            <a:ext cx="4824536" cy="2729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508104" y="0"/>
            <a:ext cx="363589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Флаг республики Беларусь был принят на основе народного референдума. Красный цвет на флаге Белоруссии имеет сразу несколько значений: символ победы в </a:t>
            </a:r>
            <a:r>
              <a:rPr lang="ru-RU" dirty="0" err="1"/>
              <a:t>Грюнвальдской</a:t>
            </a:r>
            <a:r>
              <a:rPr lang="ru-RU" dirty="0"/>
              <a:t> битве белорусских полков с крестоносцами, цвет знамени Красной Армии и знамен белорусских партизан второй Мировой войны. Зеленый цвет - символ весны, надежды, возрождения, природы. Возле древка находится полоса с национальным белорусским орнаментом - символ древней культуры народа, его духовного богатства. Флаг крепится на флагштоке, окрашенном в золотистый цвет.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2017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Население</a:t>
            </a:r>
            <a:endParaRPr lang="ru-RU" dirty="0"/>
          </a:p>
        </p:txBody>
      </p:sp>
      <p:pic>
        <p:nvPicPr>
          <p:cNvPr id="15363" name="Picture 3" descr="D:\раб стол\search_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50989"/>
            <a:ext cx="5256584" cy="452523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92610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113584" y="0"/>
            <a:ext cx="603041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Численность населения Белоруссии на 14 октября 2009 года составила 9,489 млн. человек и сократилась по сравнению с 1999 годом на 5,5%, свидетельствуют предварительные итоги переписи населения. Как сообщил в четверг на брифинге в Минске председатель Национального статистического комитета (</a:t>
            </a:r>
            <a:r>
              <a:rPr lang="ru-RU" dirty="0" err="1"/>
              <a:t>Белстат</a:t>
            </a:r>
            <a:r>
              <a:rPr lang="ru-RU" dirty="0"/>
              <a:t>) Белоруссии Владимир </a:t>
            </a:r>
            <a:r>
              <a:rPr lang="ru-RU" dirty="0" err="1"/>
              <a:t>Зиновский</a:t>
            </a:r>
            <a:r>
              <a:rPr lang="ru-RU" dirty="0"/>
              <a:t>, по предварительным данным, численность городского населения Белоруссии составила 7,052 млн. человек или 74% общей численности населения, сельского - 2,437 млн. человек (26%).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3613959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Численность населения Белоруссии на 14 октября 2009 года составила 9,489 млн. человек и сократилась по сравнению с 1999 годом на 5,5%, свидетельствуют предварительные итоги переписи населения.</a:t>
            </a:r>
          </a:p>
          <a:p>
            <a:endParaRPr lang="ru-RU" dirty="0"/>
          </a:p>
        </p:txBody>
      </p:sp>
      <p:pic>
        <p:nvPicPr>
          <p:cNvPr id="14338" name="Picture 2" descr="D:\раб стол\globu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97" y="332656"/>
            <a:ext cx="2993087" cy="2512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39" name="Picture 3" descr="D:\раб стол\pogoda-v-evrop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5584" y="3416320"/>
            <a:ext cx="4175527" cy="2818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661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Национальная одежда</a:t>
            </a:r>
            <a:endParaRPr lang="ru-RU" dirty="0"/>
          </a:p>
        </p:txBody>
      </p:sp>
      <p:pic>
        <p:nvPicPr>
          <p:cNvPr id="2050" name="Picture 2" descr="D:\раб стол\0_43125_7a83202e_X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18771"/>
            <a:ext cx="4176464" cy="468599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pic>
        <p:nvPicPr>
          <p:cNvPr id="2051" name="Picture 3" descr="D:\раб стол\0_4312a_b3074bb9_X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88639"/>
            <a:ext cx="3705317" cy="489691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635338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0031"/>
            <a:ext cx="413995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/>
              </a:rPr>
              <a:t>Белорусский национальный костюм</a:t>
            </a:r>
            <a:r>
              <a:rPr lang="ru-RU" dirty="0">
                <a:latin typeface="Arial"/>
              </a:rPr>
              <a:t> — сложившийся на протяжении веков комплекс одежды, обуви и аксессуаров, который </a:t>
            </a:r>
            <a:r>
              <a:rPr lang="ru-RU" dirty="0" smtClean="0">
                <a:latin typeface="Arial"/>
              </a:rPr>
              <a:t>использовался </a:t>
            </a:r>
            <a:r>
              <a:rPr lang="ru-RU" dirty="0" smtClean="0">
                <a:latin typeface="Arial"/>
                <a:hlinkClick r:id="rId2" tooltip="Белорусы"/>
              </a:rPr>
              <a:t>белорусами</a:t>
            </a:r>
            <a:r>
              <a:rPr lang="ru-RU" dirty="0">
                <a:latin typeface="Arial"/>
              </a:rPr>
              <a:t> в повседневном и праздничном обиходе.</a:t>
            </a:r>
          </a:p>
          <a:p>
            <a:r>
              <a:rPr lang="ru-RU" dirty="0">
                <a:latin typeface="Arial"/>
              </a:rPr>
              <a:t>Белорусский костюм, имея общие корни с украинским и русским национальными костюмами и формируясь на основе взаимовлияния литовской, польской, русской и украинской традиций, тем не менее отличается самобытностью и является самостоятельным явлением</a:t>
            </a:r>
            <a:r>
              <a:rPr lang="ru-RU" dirty="0" smtClean="0">
                <a:latin typeface="Arial"/>
              </a:rPr>
              <a:t>.</a:t>
            </a:r>
            <a:r>
              <a:rPr lang="ru-RU" dirty="0">
                <a:latin typeface="Arial"/>
              </a:rPr>
              <a:t> Кроме этого, он вбирал в себя тенденции интернационального городского костюма и таким образом вписывался в общеевропейский контекст</a:t>
            </a:r>
            <a:r>
              <a:rPr lang="ru-RU" dirty="0" smtClean="0">
                <a:latin typeface="Arial"/>
              </a:rPr>
              <a:t>.</a:t>
            </a:r>
            <a:endParaRPr lang="ru-RU" b="0" i="0" dirty="0">
              <a:effectLst/>
              <a:latin typeface="Arial"/>
            </a:endParaRPr>
          </a:p>
        </p:txBody>
      </p:sp>
      <p:pic>
        <p:nvPicPr>
          <p:cNvPr id="3074" name="Picture 2" descr="D:\раб стол\0_43128_c4533eb7_X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071" y="649195"/>
            <a:ext cx="4705587" cy="5289079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0576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 descr="D:\раб стол\p3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8256" y="3099133"/>
            <a:ext cx="4974224" cy="355301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3" name="Прямоугольник 2"/>
          <p:cNvSpPr/>
          <p:nvPr/>
        </p:nvSpPr>
        <p:spPr>
          <a:xfrm>
            <a:off x="43132" y="0"/>
            <a:ext cx="4572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Обычай — это реализация традиции в повседневной жизни. Мир обычаев весьма разнообразен и охватывает все стороны жизни человека. Здесь и производство, и поведение за столом, и гостеприимство. Многие обычаи, канонизированные в том или ином обществе, превращаются в ритуал — чисто знаковую форму поведения, утратившую свой первоначальный практический смысл. Все действия в ритуале строго </a:t>
            </a:r>
            <a:r>
              <a:rPr lang="ru-RU" dirty="0" smtClean="0"/>
              <a:t>регламентированы</a:t>
            </a:r>
          </a:p>
          <a:p>
            <a:r>
              <a:rPr lang="ru-RU" dirty="0" smtClean="0"/>
              <a:t> </a:t>
            </a:r>
            <a:r>
              <a:rPr lang="ru-RU" dirty="0"/>
              <a:t>и за время существования </a:t>
            </a:r>
            <a:r>
              <a:rPr lang="ru-RU" dirty="0" err="1" smtClean="0"/>
              <a:t>традиц</a:t>
            </a:r>
            <a:endParaRPr lang="ru-RU" dirty="0" smtClean="0"/>
          </a:p>
          <a:p>
            <a:r>
              <a:rPr lang="ru-RU" dirty="0" err="1" smtClean="0"/>
              <a:t>ии</a:t>
            </a:r>
            <a:r>
              <a:rPr lang="ru-RU" dirty="0" smtClean="0"/>
              <a:t> </a:t>
            </a:r>
            <a:r>
              <a:rPr lang="ru-RU" dirty="0"/>
              <a:t>практически не подвержены изменениям. Однако обычай как </a:t>
            </a:r>
            <a:endParaRPr lang="ru-RU" dirty="0" smtClean="0"/>
          </a:p>
          <a:p>
            <a:r>
              <a:rPr lang="ru-RU" dirty="0" smtClean="0"/>
              <a:t>форма </a:t>
            </a:r>
            <a:r>
              <a:rPr lang="ru-RU" dirty="0"/>
              <a:t>реализации традиции не остается неизменным</a:t>
            </a:r>
          </a:p>
        </p:txBody>
      </p:sp>
    </p:spTree>
    <p:extLst>
      <p:ext uri="{BB962C8B-B14F-4D97-AF65-F5344CB8AC3E}">
        <p14:creationId xmlns:p14="http://schemas.microsoft.com/office/powerpoint/2010/main" val="1567172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122</TotalTime>
  <Words>1061</Words>
  <Application>Microsoft Office PowerPoint</Application>
  <PresentationFormat>Экран (4:3)</PresentationFormat>
  <Paragraphs>63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Базовая</vt:lpstr>
      <vt:lpstr>Презентация PowerPoint</vt:lpstr>
      <vt:lpstr>Презентация PowerPoint</vt:lpstr>
      <vt:lpstr>Герб</vt:lpstr>
      <vt:lpstr>Флаг</vt:lpstr>
      <vt:lpstr>Население</vt:lpstr>
      <vt:lpstr>Презентация PowerPoint</vt:lpstr>
      <vt:lpstr>Национальная одежда</vt:lpstr>
      <vt:lpstr>Презентация PowerPoint</vt:lpstr>
      <vt:lpstr>Презентация PowerPoint</vt:lpstr>
      <vt:lpstr>Презентация PowerPoint</vt:lpstr>
      <vt:lpstr>Национальные игры</vt:lpstr>
      <vt:lpstr>Презентация PowerPoint</vt:lpstr>
      <vt:lpstr>Национальная кухня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 Павловна</dc:creator>
  <cp:lastModifiedBy>111</cp:lastModifiedBy>
  <cp:revision>16</cp:revision>
  <dcterms:created xsi:type="dcterms:W3CDTF">2013-03-15T02:34:36Z</dcterms:created>
  <dcterms:modified xsi:type="dcterms:W3CDTF">2013-04-05T05:48:06Z</dcterms:modified>
</cp:coreProperties>
</file>