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8" r:id="rId3"/>
    <p:sldId id="259" r:id="rId4"/>
    <p:sldId id="260" r:id="rId5"/>
    <p:sldId id="266" r:id="rId6"/>
    <p:sldId id="261" r:id="rId7"/>
    <p:sldId id="263" r:id="rId8"/>
    <p:sldId id="264" r:id="rId9"/>
    <p:sldId id="265" r:id="rId10"/>
    <p:sldId id="262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66"/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FF0000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68DB3-685A-455E-A9D5-789A06D6DDEC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17E91-0EAA-4D21-92EE-C88D0AD2B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366CA-8FCF-4BEF-8F51-CF4BA7C333D0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2B72B-59BB-4B17-9186-940AC3EF2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715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15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365020-F7D0-4EA5-906E-3E541AC227DE}" type="datetimeFigureOut">
              <a:rPr lang="en-US"/>
              <a:pPr>
                <a:defRPr/>
              </a:pPr>
              <a:t>11/27/2012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932541-77ED-4243-A413-FF56BD92C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1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Arial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hyperlink" Target="&#1050;&#1086;&#1085;&#1090;&#1088;&#1086;&#1083;&#1100;%20&#1079;&#1072;%20&#1074;&#1099;&#1087;&#1086;&#1083;&#1085;&#1077;&#1085;&#1080;&#1077;&#1084;%20&#1096;&#1082;&#1086;&#1083;&#1100;&#1085;&#1080;&#1082;&#1086;&#1084;%20&#1076;&#1086;&#1084;&#1072;&#1096;&#1085;&#1080;&#1093;%20&#1079;&#1072;&#1076;&#1072;&#1085;&#1080;&#1081;.doc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2"/>
          <p:cNvSpPr>
            <a:spLocks noGrp="1"/>
          </p:cNvSpPr>
          <p:nvPr>
            <p:ph type="subTitle" idx="1"/>
          </p:nvPr>
        </p:nvSpPr>
        <p:spPr>
          <a:xfrm>
            <a:off x="1258888" y="4005263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400" b="1" i="1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dirty="0" smtClean="0"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0201545">
            <a:off x="615381" y="1290488"/>
            <a:ext cx="3461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Родительское собрание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268760"/>
            <a:ext cx="2786063" cy="261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115616" y="2204864"/>
            <a:ext cx="38884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Роль</a:t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домашнего задания в самообразовании школьника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79712" y="5229200"/>
            <a:ext cx="49685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Зарубаева Лилия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Елеухановна</a:t>
            </a:r>
            <a:endParaRPr lang="ru-RU" sz="20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5" descr="1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619672" y="1196752"/>
            <a:ext cx="5544616" cy="2664296"/>
          </a:xfrm>
          <a:prstGeom prst="rect">
            <a:avLst/>
          </a:prstGeom>
          <a:noFill/>
          <a:ln w="88900" cap="sq" cmpd="thickThin">
            <a:solidFill>
              <a:srgbClr val="FFC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051720" y="1412776"/>
            <a:ext cx="48600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Овладение навыками учебного труда, выраженное в различных способах учебной работы;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Формирование умения добывать  необходимую информацию из различных  справочников, пособий, словарей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animo2.ucoz.ru/_ph/56/1/320200767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149080"/>
            <a:ext cx="2160240" cy="2376264"/>
          </a:xfrm>
          <a:prstGeom prst="teardrop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196752"/>
            <a:ext cx="64807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6213" algn="ctr" eaLnBrk="0" hangingPunct="0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Формирование исследовательских  умений ученика (сопоставление, сравнение, предположение, построение гипотезы и т.д.).</a:t>
            </a:r>
          </a:p>
          <a:p>
            <a:pPr indent="176213" algn="ctr" eaLnBrk="0" hangingPunct="0"/>
            <a:endParaRPr lang="ru-RU" sz="2400" b="1" dirty="0">
              <a:solidFill>
                <a:srgbClr val="604A7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&amp;shcy;&amp;kcy;&amp;ocy;&amp;lcy;&amp;softcy;&amp;ncy;&amp;ycy;&amp;iecy; &amp;kcy;&amp;acy;&amp;rcy;&amp;tcy;&amp;icy;&amp;ncy;&amp;kcy;&amp;icy; &amp;kcy; &amp;pcy;&amp;rcy;&amp;iecy;&amp;zcy;&amp;iecy;&amp;ncy;&amp;tcy;&amp;acy;&amp;tscy;&amp;icy;&amp;icy;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852936"/>
            <a:ext cx="3744416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>
            <a:spLocks noChangeArrowheads="1"/>
          </p:cNvSpPr>
          <p:nvPr/>
        </p:nvSpPr>
        <p:spPr bwMode="auto">
          <a:xfrm>
            <a:off x="785813" y="428625"/>
            <a:ext cx="785812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Все эти проблемы решаемы, необходимо только внимание и терпение взрослых.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 t="214" b="214"/>
          <a:stretch>
            <a:fillRect/>
          </a:stretch>
        </p:blipFill>
        <p:spPr>
          <a:xfrm>
            <a:off x="1835696" y="2420888"/>
            <a:ext cx="5688632" cy="29352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3068960"/>
            <a:ext cx="61206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Системная работа ученика дома приводит к тому, что процесс учения его не отягощает, он получает навыки поиска информации, учится выполнять  работу  качественно и в срок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http://klub-drug.ru/wp-content/uploads/2011/04/7996677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692696"/>
            <a:ext cx="3600400" cy="1944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620688"/>
            <a:ext cx="49685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Для устранения причин плохой учебы необходимо внимание и терпение взрослых</a:t>
            </a:r>
            <a:endParaRPr lang="ru-RU" sz="2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467544" y="1700808"/>
            <a:ext cx="828675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-нужно помогать ребенку в учебе, чтобы он понял все детали трудного задания и сам мог выполнить аналогичное, подробно объясняя свои действия.</a:t>
            </a: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-необходимо чаще играть с ребенком в развивающие игры, чтобы тренировать его память, внимание и мышление. Разгадывать шарады, кроссворды, головоломки.</a:t>
            </a: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 нужно приучать ребенка к режиму дня, тем самым развивая его волю и собранность.</a:t>
            </a: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-помогать ему стремиться совершенствовать свои способности не только в учебе, но и в других делах. Что касается учебы, то пусть ребенок научится в первую очередь добросовестно выполнять домашнее задание.</a:t>
            </a:r>
          </a:p>
        </p:txBody>
      </p:sp>
      <p:pic>
        <p:nvPicPr>
          <p:cNvPr id="17410" name="Picture 2" descr="http://gif-deti.ucoz.ru/_ph/25/1/521527266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941168"/>
            <a:ext cx="2160240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572286" flipH="1">
            <a:off x="663293" y="1036489"/>
            <a:ext cx="59189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spc="50" dirty="0" smtClean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Нужны ли домашние задания?</a:t>
            </a:r>
            <a:endParaRPr lang="ru-RU" sz="28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2276872"/>
            <a:ext cx="61926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домашние задания сводятся только к заучиванию того, о чем говорилось в классе учителем, к чтению параграфа учебника, решению нескольких задач по типу решаемых в классе учителем, выполнению всевозможных упражнений на одно и то же правил и т. п., если домашние задания  приводят к перегрузкам детей, ухудшению состояния  здоровья ребенка, вводят их в состояние стресса, то такой домашней работе нет места в системе обучения в современной школе.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://burmak2.edu.yar.ru/images/risunki_animashki/shkola_w150_h14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869160"/>
            <a:ext cx="3168352" cy="1872208"/>
          </a:xfrm>
          <a:prstGeom prst="ellipse">
            <a:avLst/>
          </a:prstGeom>
          <a:ln>
            <a:solidFill>
              <a:schemeClr val="bg1"/>
            </a:solidFill>
          </a:ln>
          <a:effectLst>
            <a:softEdge rad="112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548680"/>
            <a:ext cx="52565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Как помочь ребенку в подготовке домашнего задания?</a:t>
            </a: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http://animo2.ucoz.ru/_ph/56/1/239685387.jpg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852936"/>
            <a:ext cx="3672408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476672"/>
            <a:ext cx="46805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Рекомендации для родителей по подготовке домашних заданий </a:t>
            </a:r>
            <a:r>
              <a:rPr lang="ru-RU" sz="28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1988840"/>
            <a:ext cx="64807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-необходимо создавать условия для двигательной активности детей между выполнением домашнего задания.</a:t>
            </a:r>
          </a:p>
          <a:p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-наблюдайте за правильной позой во время выполнения домашних заданий, правильностью светового режима.</a:t>
            </a:r>
          </a:p>
          <a:p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-обязательно введите в рацион ребенка витаминные препараты, фрукты и овощи. Следите за организацией правильного питания.</a:t>
            </a:r>
          </a:p>
          <a:p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-организуйте обоснованный контроль за учебной деятельностью ребенка.</a:t>
            </a:r>
          </a:p>
          <a:p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-развивайте самоконтроль ребенка.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4" name="Picture 4" descr="http://animo2.ucoz.ru/_ph/56/1/13820928.jpg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2708920"/>
            <a:ext cx="1872208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340768"/>
            <a:ext cx="67687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800" b="1" i="1" dirty="0" smtClean="0">
                <a:solidFill>
                  <a:srgbClr val="4A452A"/>
                </a:solidFill>
                <a:latin typeface="Times New Roman" pitchFamily="18" charset="0"/>
                <a:cs typeface="Times New Roman" pitchFamily="18" charset="0"/>
              </a:rPr>
              <a:t>Занятие в школе может только  доставить ограниченному рассудку  и как бы вдолбить  в него  все правила, добытые чужим пониманием, но способность правильно пользоваться ими  разовьет только домашний самостоятельный труд.        </a:t>
            </a:r>
          </a:p>
          <a:p>
            <a:pPr algn="ctr" eaLnBrk="0" hangingPunct="0"/>
            <a:r>
              <a:rPr lang="ru-RU" sz="2800" b="1" i="1" dirty="0" smtClean="0">
                <a:solidFill>
                  <a:srgbClr val="4A452A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      </a:t>
            </a:r>
          </a:p>
          <a:p>
            <a:pPr algn="ctr" eaLnBrk="0" hangingPunct="0"/>
            <a:r>
              <a:rPr lang="ru-RU" sz="2800" b="1" i="1" dirty="0" smtClean="0">
                <a:solidFill>
                  <a:srgbClr val="4A452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4A452A"/>
                </a:solidFill>
                <a:latin typeface="Times New Roman" pitchFamily="18" charset="0"/>
                <a:cs typeface="Times New Roman" pitchFamily="18" charset="0"/>
              </a:rPr>
              <a:t>                                    И.Кант</a:t>
            </a:r>
            <a:r>
              <a:rPr lang="ru-RU" sz="2800" b="1" i="1" dirty="0" smtClean="0">
                <a:solidFill>
                  <a:srgbClr val="4A452A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4A452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http://i.gehki13.ru/u/3d/bb28fb3fbf0cccd9ba5812539b2cb2/-/ANIMASHKI_29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05064"/>
            <a:ext cx="2520280" cy="28529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908720"/>
            <a:ext cx="73448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None/>
              <a:defRPr/>
            </a:pPr>
            <a:r>
              <a:rPr lang="ru-RU" sz="4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2" name="Picture 4" descr="http://jokeroro.narod.ru/11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132856"/>
            <a:ext cx="4536504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5" descr="111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928814" y="1844824"/>
            <a:ext cx="7865602" cy="2448272"/>
          </a:xfrm>
          <a:prstGeom prst="rect">
            <a:avLst/>
          </a:prstGeom>
          <a:noFill/>
          <a:ln w="190500" cap="sq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Прямоугольник 4"/>
          <p:cNvSpPr/>
          <p:nvPr/>
        </p:nvSpPr>
        <p:spPr>
          <a:xfrm>
            <a:off x="1835696" y="2204864"/>
            <a:ext cx="59766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6213" algn="ctr" eaLnBrk="0" hangingPunct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Знание составляется из мелких крупинок ежедневного опыта.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99992" y="4725144"/>
            <a:ext cx="28083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Д.И Писарев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78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BF9FC"/>
              </a:clrFrom>
              <a:clrTo>
                <a:srgbClr val="FBF9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4365104"/>
            <a:ext cx="1928812" cy="24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4" descr="34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1052736"/>
            <a:ext cx="1584176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 descr="111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1484784"/>
            <a:ext cx="7776864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971600" y="1916832"/>
            <a:ext cx="712879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8913" algn="just" eaLnBrk="0" hangingPunct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наши дети хотят быть людьми, в самом деле, образованными, они должны приобретать образование самостоятельными занятиями</a:t>
            </a:r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95936" y="4941168"/>
            <a:ext cx="293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Н. Г. Чернышевский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&amp;shcy;&amp;kcy;&amp;ocy;&amp;lcy;&amp;softcy;&amp;ncy;&amp;ycy;&amp;iecy; &amp;kcy;&amp;acy;&amp;rcy;&amp;tcy;&amp;icy;&amp;ncy;&amp;kcy;&amp;icy; &amp;kcy; &amp;pcy;&amp;rcy;&amp;iecy;&amp;zcy;&amp;iecy;&amp;ncy;&amp;tcy;&amp;acy;&amp;tscy;&amp;icy;&amp;icy;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05064"/>
            <a:ext cx="2016224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612845"/>
            <a:ext cx="7200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И.П.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Подласый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считает, что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домашняя работа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учащихся – это «составная часть процесса обучения. Главная цель ее – расширить и углубить знания, умения, полученные на уроке, предотвратить их забывание, развить индивидуальные склонности и способности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Домашняя учебная работа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И.П. Харламова – это «самостоятельное выполнение учащимися заданий учителя по повторению и более глубокому усвоению изучаемого материала и его применению на практике, развитию творческих способностей и дарований,  совершенствованию учебных умений и навыков»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&amp;shcy;&amp;kcy;&amp;ocy;&amp;lcy;&amp;softcy;&amp;ncy;&amp;ycy;&amp;iecy; &amp;kcy;&amp;acy;&amp;rcy;&amp;tcy;&amp;icy;&amp;ncy;&amp;kcy;&amp;icy; &amp;kcy; &amp;pcy;&amp;rcy;&amp;iecy;&amp;zcy;&amp;iecy;&amp;ncy;&amp;tcy;&amp;acy;&amp;tscy;&amp;icy;&amp;icy;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844824"/>
            <a:ext cx="1728192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151454"/>
            <a:ext cx="648072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собрания: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1.Показать  родителям значение учебной домашней  работы школьника.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2.Обсудить проблемы подготовки домашних заданий учащимися класса, определить  возможные пути  решения  данной проблемы.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Предложить  родителям рекомендации по контролю выполнения домашних заданий школьником.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4.Дать рекомендации родителям по организации самообразования школьника.</a:t>
            </a:r>
            <a:b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&amp;shcy;&amp;kcy;&amp;ocy;&amp;lcy;&amp;softcy;&amp;ncy;&amp;ycy;&amp;iecy; &amp;kcy;&amp;acy;&amp;rcy;&amp;tcy;&amp;icy;&amp;ncy;&amp;kcy;&amp;icy; &amp;kcy; &amp;pcy;&amp;rcy;&amp;iecy;&amp;zcy;&amp;iecy;&amp;ncy;&amp;tcy;&amp;acy;&amp;tscy;&amp;icy;&amp;icy;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2492896"/>
            <a:ext cx="1579240" cy="15121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5736" y="476672"/>
            <a:ext cx="4320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Функции домашнего задания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&amp;shcy;&amp;kcy;&amp;ocy;&amp;lcy;&amp;softcy;&amp;ncy;&amp;ycy;&amp;iecy; &amp;kcy;&amp;acy;&amp;rcy;&amp;tcy;&amp;icy;&amp;ncy;&amp;kcy;&amp;icy; &amp;kcy; &amp;pcy;&amp;rcy;&amp;iecy;&amp;zcy;&amp;iecy;&amp;ncy;&amp;tcy;&amp;acy;&amp;tscy;&amp;icy;&amp;icy;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5589240"/>
            <a:ext cx="1512168" cy="1143001"/>
          </a:xfrm>
          <a:prstGeom prst="flowChartPreparation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403648" y="1166843"/>
            <a:ext cx="66247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домашние задания способствуют переходу знаний обучающихся из оперативной памяти  в долговременную;</a:t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функция выравнивания знаний и умений ребенка, его навыков в том случае, если он долго болел и много пропустил;</a:t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стимулирование познавательного интереса учащихся, желания знать как можно больше по предмету или по теме;</a:t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развитие самостоятельности ученика, его усидчивости и ответственности за выполняемое учебное задание.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42938" y="1125428"/>
            <a:ext cx="760147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92088" algn="ctr" eaLnBrk="0" hangingPunct="0"/>
            <a:r>
              <a:rPr lang="ru-RU" sz="3600" b="1" dirty="0">
                <a:solidFill>
                  <a:srgbClr val="953735"/>
                </a:solidFill>
                <a:cs typeface="Times New Roman" pitchFamily="18" charset="0"/>
              </a:rPr>
              <a:t>«Фактически постепенно должна стираться грань между классными, домашними заданиями с переходом к непрерывной, индивидуальной самостоятельной учебной деятельности школьника».</a:t>
            </a:r>
            <a:endParaRPr lang="ru-RU" sz="3600" b="1" dirty="0">
              <a:solidFill>
                <a:srgbClr val="953735"/>
              </a:solidFill>
            </a:endParaRPr>
          </a:p>
        </p:txBody>
      </p:sp>
      <p:pic>
        <p:nvPicPr>
          <p:cNvPr id="4098" name="Picture 2" descr="&amp;shcy;&amp;kcy;&amp;ocy;&amp;lcy;&amp;softcy;&amp;ncy;&amp;ycy;&amp;iecy; &amp;kcy;&amp;acy;&amp;rcy;&amp;tcy;&amp;icy;&amp;ncy;&amp;kcy;&amp;icy; &amp;kcy; &amp;pcy;&amp;rcy;&amp;iecy;&amp;zcy;&amp;iecy;&amp;ncy;&amp;tcy;&amp;acy;&amp;tscy;&amp;icy;&amp;icy;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5013176"/>
            <a:ext cx="1296144" cy="1371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07704" y="548680"/>
            <a:ext cx="46805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09575" algn="ctr">
              <a:buClr>
                <a:srgbClr val="FF0000"/>
              </a:buClr>
            </a:pPr>
            <a:r>
              <a:rPr lang="ru-RU" sz="40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Назначение домашнего задания</a:t>
            </a:r>
            <a:endParaRPr lang="ru-RU" sz="4000" b="1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7" name="Рисунок 3" descr="6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2348880"/>
            <a:ext cx="4392488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1340768"/>
            <a:ext cx="66967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8913" algn="ctr" eaLnBrk="0" hangingPunct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Воспитание волевых усилий ребенка и самостоятельности, его усидчивости и  ответственности за выполняемое учебное задание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&amp;shcy;&amp;kcy;&amp;ocy;&amp;lcy;&amp;softcy;&amp;ncy;&amp;ycy;&amp;iecy; &amp;kcy;&amp;acy;&amp;rcy;&amp;tcy;&amp;icy;&amp;ncy;&amp;kcy;&amp;icy; &amp;kcy; &amp;pcy;&amp;rcy;&amp;iecy;&amp;zcy;&amp;iecy;&amp;ncy;&amp;tcy;&amp;acy;&amp;tscy;&amp;icy;&amp;icy;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293096"/>
            <a:ext cx="2952328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S10190870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9_elementarysch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TS101908704</Template>
  <TotalTime>64</TotalTime>
  <Words>529</Words>
  <Application>Microsoft Office PowerPoint</Application>
  <PresentationFormat>Экран (4:3)</PresentationFormat>
  <Paragraphs>45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TS101908704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лилия</dc:title>
  <dc:creator>dell</dc:creator>
  <dc:description>Шаблон оформления
Корпорация Майкрософт</dc:description>
  <cp:lastModifiedBy>dell</cp:lastModifiedBy>
  <cp:revision>8</cp:revision>
  <dcterms:created xsi:type="dcterms:W3CDTF">2012-11-26T18:18:06Z</dcterms:created>
  <dcterms:modified xsi:type="dcterms:W3CDTF">2012-11-26T19:38:02Z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TC019087049991</vt:lpwstr>
  </property>
</Properties>
</file>