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8" r:id="rId3"/>
    <p:sldId id="259" r:id="rId4"/>
    <p:sldId id="260" r:id="rId5"/>
    <p:sldId id="266" r:id="rId6"/>
    <p:sldId id="261" r:id="rId7"/>
    <p:sldId id="263" r:id="rId8"/>
    <p:sldId id="264" r:id="rId9"/>
    <p:sldId id="265" r:id="rId10"/>
    <p:sldId id="262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8DB3-685A-455E-A9D5-789A06D6DDEC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7E91-0EAA-4D21-92EE-C88D0AD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366CA-8FCF-4BEF-8F51-CF4BA7C333D0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B72B-59BB-4B17-9186-940AC3EF2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15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365020-F7D0-4EA5-906E-3E541AC227DE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32541-77ED-4243-A413-FF56BD92C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hyperlink" Target="&#1050;&#1086;&#1085;&#1090;&#1088;&#1086;&#1083;&#1100;%20&#1079;&#1072;%20&#1074;&#1099;&#1087;&#1086;&#1083;&#1085;&#1077;&#1085;&#1080;&#1077;&#1084;%20&#1096;&#1082;&#1086;&#1083;&#1100;&#1085;&#1080;&#1082;&#1086;&#1084;%20&#1076;&#1086;&#1084;&#1072;&#1096;&#1085;&#1080;&#1093;%20&#1079;&#1072;&#1076;&#1072;&#1085;&#1080;&#1081;.do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258888" y="400526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b="1" i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201545">
            <a:off x="615381" y="1290488"/>
            <a:ext cx="3461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Родительское собрание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268760"/>
            <a:ext cx="2786063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15616" y="2204864"/>
            <a:ext cx="38884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Роль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домашнего задания в самообразовании школьника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5229200"/>
            <a:ext cx="4968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Зарубаева Лилия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Елеухановна</a:t>
            </a:r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5" descr="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19672" y="1196752"/>
            <a:ext cx="5544616" cy="2664296"/>
          </a:xfrm>
          <a:prstGeom prst="rect">
            <a:avLst/>
          </a:prstGeom>
          <a:noFill/>
          <a:ln w="88900" cap="sq" cmpd="thickThin">
            <a:solidFill>
              <a:srgbClr val="FFC000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051720" y="1412776"/>
            <a:ext cx="4860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Овладение навыками учебного труда, выраженное в различных способах учебной работы;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умения добывать  необходимую информацию из различных  справочников, пособий, словарей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animo2.ucoz.ru/_ph/56/1/320200767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149080"/>
            <a:ext cx="2160240" cy="2376264"/>
          </a:xfrm>
          <a:prstGeom prst="teardrop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96752"/>
            <a:ext cx="64807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6213" algn="ctr" eaLnBrk="0" hangingPunct="0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исследовательских  умений ученика (сопоставление, сравнение, предположение, построение гипотезы и т.д.).</a:t>
            </a:r>
          </a:p>
          <a:p>
            <a:pPr indent="176213" algn="ctr" eaLnBrk="0" hangingPunct="0"/>
            <a:endParaRPr lang="ru-RU" sz="2400" b="1" dirty="0">
              <a:solidFill>
                <a:srgbClr val="604A7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&amp;shcy;&amp;kcy;&amp;ocy;&amp;lcy;&amp;softcy;&amp;ncy;&amp;ycy;&amp;iecy; &amp;kcy;&amp;acy;&amp;rcy;&amp;tcy;&amp;icy;&amp;ncy;&amp;kcy;&amp;icy; &amp;kcy; &amp;pcy;&amp;rcy;&amp;iecy;&amp;zcy;&amp;iecy;&amp;ncy;&amp;tcy;&amp;acy;&amp;tscy;&amp;icy;&amp;i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852936"/>
            <a:ext cx="374441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785813" y="428625"/>
            <a:ext cx="78581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 эти проблемы решаемы, необходимо только внимание и терпение взрослых.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214" b="214"/>
          <a:stretch>
            <a:fillRect/>
          </a:stretch>
        </p:blipFill>
        <p:spPr>
          <a:xfrm>
            <a:off x="1835696" y="2420888"/>
            <a:ext cx="5688632" cy="29352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068960"/>
            <a:ext cx="6120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Системная работа ученика дома приводит к тому, что процесс учения его не отягощает, он получает навыки поиска информации, учится выполнять  работу  качественно и в срок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http://klub-drug.ru/wp-content/uploads/2011/04/7996677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692696"/>
            <a:ext cx="3600400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620688"/>
            <a:ext cx="4968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Для устранения причин плохой учебы необходимо внимание и терпение взрослых</a:t>
            </a:r>
            <a:endParaRPr lang="ru-RU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467544" y="1700808"/>
            <a:ext cx="828675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-нужно помогать ребенку в учебе, чтобы он понял все детали трудного задания и сам мог выполнить аналогичное, подробно объясняя свои действия.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-необходимо чаще играть с ребенком в развивающие игры, чтобы тренировать его память, внимание и мышление. Разгадывать шарады, кроссворды, головоломки.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 нужно приучать ребенка к режиму дня, тем самым развивая его волю и собранность.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-помогать ему стремиться совершенствовать свои способности не только в учебе, но и в других делах. Что касается учебы, то пусть ребенок научится в первую очередь добросовестно выполнять домашнее задание.</a:t>
            </a:r>
          </a:p>
        </p:txBody>
      </p:sp>
      <p:pic>
        <p:nvPicPr>
          <p:cNvPr id="17410" name="Picture 2" descr="http://gif-deti.ucoz.ru/_ph/25/1/521527266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941168"/>
            <a:ext cx="216024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572286" flipH="1">
            <a:off x="663293" y="1036489"/>
            <a:ext cx="5918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Нужны ли домашние задания?</a:t>
            </a:r>
            <a:endParaRPr lang="ru-RU" sz="28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276872"/>
            <a:ext cx="61926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домашние задания сводятся только к заучиванию того, о чем говорилось в классе учителем, к чтению параграфа учебника, решению нескольких задач по типу решаемых в классе учителем, выполнению всевозможных упражнений на одно и то же правил и т. п., если домашние задания  приводят к перегрузкам детей, ухудшению состояния  здоровья ребенка, вводят их в состояние стресса, то такой домашней работе нет места в системе обучения в современной школе.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burmak2.edu.yar.ru/images/risunki_animashki/shkola_w150_h14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869160"/>
            <a:ext cx="3168352" cy="1872208"/>
          </a:xfrm>
          <a:prstGeom prst="ellipse">
            <a:avLst/>
          </a:prstGeom>
          <a:ln>
            <a:solidFill>
              <a:schemeClr val="bg1"/>
            </a:solidFill>
          </a:ln>
          <a:effectLst>
            <a:softEdge rad="112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548680"/>
            <a:ext cx="5256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Как помочь ребенку в подготовке домашнего задания?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animo2.ucoz.ru/_ph/56/1/239685387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852936"/>
            <a:ext cx="367240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6672"/>
            <a:ext cx="4680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Рекомендации для родителей по подготовке домашних заданий </a:t>
            </a:r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988840"/>
            <a:ext cx="64807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-необходимо создавать условия для двигательной активности детей между выполнением домашнего задания.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-наблюдайте за правильной позой во время выполнения домашних заданий, правильностью светового режима.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-обязательно введите в рацион ребенка витаминные препараты, фрукты и овощи. Следите за организацией правильного питания.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-организуйте обоснованный контроль за учебной деятельностью ребенка.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-развивайте самоконтроль ребенка.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http://animo2.ucoz.ru/_ph/56/1/13820928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708920"/>
            <a:ext cx="187220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40768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i="1" dirty="0" smtClean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Занятие в школе может только  доставить ограниченному рассудку  и как бы вдолбить  в него  все правила, добытые чужим пониманием, но способность правильно пользоваться ими  разовьет только домашний самостоятельный труд.        </a:t>
            </a:r>
          </a:p>
          <a:p>
            <a:pPr algn="ctr" eaLnBrk="0" hangingPunct="0"/>
            <a:r>
              <a:rPr lang="ru-RU" sz="2800" b="1" i="1" dirty="0" smtClean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</a:t>
            </a:r>
          </a:p>
          <a:p>
            <a:pPr algn="ctr" eaLnBrk="0" hangingPunct="0"/>
            <a:r>
              <a:rPr lang="ru-RU" sz="2800" b="1" i="1" dirty="0" smtClean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                                    И.Кант</a:t>
            </a:r>
            <a:r>
              <a:rPr lang="ru-RU" sz="2800" b="1" i="1" dirty="0" smtClean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4A45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i.gehki13.ru/u/3d/bb28fb3fbf0cccd9ba5812539b2cb2/-/ANIMASHKI_29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5064"/>
            <a:ext cx="2520280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734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http://jokeroro.narod.ru/1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132856"/>
            <a:ext cx="4536504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5" descr="1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28814" y="1844824"/>
            <a:ext cx="7865602" cy="2448272"/>
          </a:xfrm>
          <a:prstGeom prst="rect">
            <a:avLst/>
          </a:prstGeom>
          <a:noFill/>
          <a:ln w="190500" cap="sq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1835696" y="2204864"/>
            <a:ext cx="59766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6213" algn="ctr" eaLnBrk="0" hangingPunct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Знание составляется из мелких крупинок ежедневного опыта.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4725144"/>
            <a:ext cx="2808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Д.И Писарев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7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9FC"/>
              </a:clrFrom>
              <a:clrTo>
                <a:srgbClr val="FBF9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365104"/>
            <a:ext cx="1928812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4" descr="3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052736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 descr="1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1484784"/>
            <a:ext cx="7776864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971600" y="1916832"/>
            <a:ext cx="7128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8913" algn="just" eaLnBrk="0" hangingPunct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наши дети хотят быть людьми, в самом деле, образованными, они должны приобретать образование самостоятельными занятиями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4941168"/>
            <a:ext cx="293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Г. Чернышевский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&amp;shcy;&amp;kcy;&amp;ocy;&amp;lcy;&amp;softcy;&amp;ncy;&amp;ycy;&amp;iecy; &amp;kcy;&amp;acy;&amp;rcy;&amp;tcy;&amp;icy;&amp;ncy;&amp;kcy;&amp;icy; &amp;kcy; &amp;pcy;&amp;rcy;&amp;iecy;&amp;zcy;&amp;iecy;&amp;ncy;&amp;tcy;&amp;acy;&amp;tscy;&amp;icy;&amp;i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5064"/>
            <a:ext cx="201622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12845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И.П.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Подласый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считает, что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домашняя работа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учащихся – это «составная часть процесса обучения. Главная цель ее – расширить и углубить знания, умения, полученные на уроке, предотвратить их забывание, развить индивидуальные склонности и способности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Домашняя учебная работа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И.П. Харламова – это «самостоятельное выполнение учащимися заданий учителя по повторению и более глубокому усвоению изучаемого материала и его применению на практике, развитию творческих способностей и дарований,  совершенствованию учебных умений и навыков»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&amp;shcy;&amp;kcy;&amp;ocy;&amp;lcy;&amp;softcy;&amp;ncy;&amp;ycy;&amp;iecy; &amp;kcy;&amp;acy;&amp;rcy;&amp;tcy;&amp;icy;&amp;ncy;&amp;kcy;&amp;icy; &amp;kcy; &amp;pcy;&amp;rcy;&amp;iecy;&amp;zcy;&amp;iecy;&amp;ncy;&amp;tcy;&amp;acy;&amp;tscy;&amp;icy;&amp;i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44824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51454"/>
            <a:ext cx="64807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собрания: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1.Показать  родителям значение учебной домашней  работы школьника.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2.Обсудить проблемы подготовки домашних заданий учащимися класса, определить  возможные пути  решения  данной проблемы.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Предложить  родителям рекомендации по контролю выполнения домашних заданий школьником.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4.Дать рекомендации родителям по организации самообразования школьника.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&amp;shcy;&amp;kcy;&amp;ocy;&amp;lcy;&amp;softcy;&amp;ncy;&amp;ycy;&amp;iecy; &amp;kcy;&amp;acy;&amp;rcy;&amp;tcy;&amp;icy;&amp;ncy;&amp;kcy;&amp;icy; &amp;kcy; &amp;pcy;&amp;rcy;&amp;iecy;&amp;zcy;&amp;iecy;&amp;ncy;&amp;tcy;&amp;acy;&amp;tscy;&amp;icy;&amp;i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492896"/>
            <a:ext cx="1579240" cy="15121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476672"/>
            <a:ext cx="4320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Функции домашнего задания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&amp;shcy;&amp;kcy;&amp;ocy;&amp;lcy;&amp;softcy;&amp;ncy;&amp;ycy;&amp;iecy; &amp;kcy;&amp;acy;&amp;rcy;&amp;tcy;&amp;icy;&amp;ncy;&amp;kcy;&amp;icy; &amp;kcy; &amp;pcy;&amp;rcy;&amp;iecy;&amp;zcy;&amp;iecy;&amp;ncy;&amp;tcy;&amp;acy;&amp;tscy;&amp;icy;&amp;i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589240"/>
            <a:ext cx="1512168" cy="1143001"/>
          </a:xfrm>
          <a:prstGeom prst="flowChartPreparati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03648" y="1166843"/>
            <a:ext cx="66247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домашние задания способствуют переходу знаний обучающихся из оперативной памяти  в долговременную;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функция выравнивания знаний и умений ребенка, его навыков в том случае, если он долго болел и много пропустил;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стимулирование познавательного интереса учащихся, желания знать как можно больше по предмету или по теме;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развитие самостоятельности ученика, его усидчивости и ответственности за выполняемое учебное задание.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42938" y="1125428"/>
            <a:ext cx="760147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92088" algn="ctr" eaLnBrk="0" hangingPunct="0"/>
            <a:r>
              <a:rPr lang="ru-RU" sz="3600" b="1" dirty="0">
                <a:solidFill>
                  <a:srgbClr val="953735"/>
                </a:solidFill>
                <a:cs typeface="Times New Roman" pitchFamily="18" charset="0"/>
              </a:rPr>
              <a:t>«Фактически постепенно должна стираться грань между классными, домашними заданиями с переходом к непрерывной, индивидуальной самостоятельной учебной деятельности школьника».</a:t>
            </a:r>
            <a:endParaRPr lang="ru-RU" sz="3600" b="1" dirty="0">
              <a:solidFill>
                <a:srgbClr val="953735"/>
              </a:solidFill>
            </a:endParaRPr>
          </a:p>
        </p:txBody>
      </p:sp>
      <p:pic>
        <p:nvPicPr>
          <p:cNvPr id="4098" name="Picture 2" descr="&amp;shcy;&amp;kcy;&amp;ocy;&amp;lcy;&amp;softcy;&amp;ncy;&amp;ycy;&amp;iecy; &amp;kcy;&amp;acy;&amp;rcy;&amp;tcy;&amp;icy;&amp;ncy;&amp;kcy;&amp;icy; &amp;kcy; &amp;pcy;&amp;rcy;&amp;iecy;&amp;zcy;&amp;iecy;&amp;ncy;&amp;tcy;&amp;acy;&amp;tscy;&amp;icy;&amp;i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5013176"/>
            <a:ext cx="1296144" cy="137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07704" y="548680"/>
            <a:ext cx="4680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9575" algn="ctr">
              <a:buClr>
                <a:srgbClr val="FF0000"/>
              </a:buClr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Назначение домашнего задания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Рисунок 3" descr="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348880"/>
            <a:ext cx="43924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340768"/>
            <a:ext cx="6696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8913" algn="ctr" eaLnBrk="0" hangingPunct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Воспитание волевых усилий ребенка и самостоятельности, его усидчивости и  ответственности за выполняемое учебное задание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&amp;shcy;&amp;kcy;&amp;ocy;&amp;lcy;&amp;softcy;&amp;ncy;&amp;ycy;&amp;iecy; &amp;kcy;&amp;acy;&amp;rcy;&amp;tcy;&amp;icy;&amp;ncy;&amp;kcy;&amp;icy; &amp;kcy; &amp;pcy;&amp;rcy;&amp;iecy;&amp;zcy;&amp;iecy;&amp;ncy;&amp;tcy;&amp;acy;&amp;tscy;&amp;icy;&amp;i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293096"/>
            <a:ext cx="295232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S1019087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9_elementarysc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TS101908704</Template>
  <TotalTime>64</TotalTime>
  <Words>529</Words>
  <Application>Microsoft Office PowerPoint</Application>
  <PresentationFormat>Экран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TS101908704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лилия</dc:title>
  <dc:creator>dell</dc:creator>
  <dc:description>Шаблон оформления
Корпорация Майкрософт</dc:description>
  <cp:lastModifiedBy>dell</cp:lastModifiedBy>
  <cp:revision>8</cp:revision>
  <dcterms:created xsi:type="dcterms:W3CDTF">2012-11-26T18:18:06Z</dcterms:created>
  <dcterms:modified xsi:type="dcterms:W3CDTF">2012-11-26T19:38:02Z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TC019087049991</vt:lpwstr>
  </property>
</Properties>
</file>