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4" r:id="rId4"/>
    <p:sldId id="267" r:id="rId5"/>
    <p:sldId id="269" r:id="rId6"/>
    <p:sldId id="304" r:id="rId7"/>
    <p:sldId id="305" r:id="rId8"/>
    <p:sldId id="308" r:id="rId9"/>
    <p:sldId id="309" r:id="rId10"/>
    <p:sldId id="275" r:id="rId11"/>
    <p:sldId id="276" r:id="rId12"/>
    <p:sldId id="277" r:id="rId13"/>
    <p:sldId id="278" r:id="rId14"/>
    <p:sldId id="279" r:id="rId15"/>
    <p:sldId id="280" r:id="rId16"/>
    <p:sldId id="281" r:id="rId17"/>
    <p:sldId id="283" r:id="rId18"/>
    <p:sldId id="284" r:id="rId19"/>
    <p:sldId id="285" r:id="rId20"/>
    <p:sldId id="286" r:id="rId21"/>
    <p:sldId id="274" r:id="rId22"/>
    <p:sldId id="301" r:id="rId23"/>
    <p:sldId id="287" r:id="rId24"/>
    <p:sldId id="288" r:id="rId25"/>
    <p:sldId id="289" r:id="rId26"/>
    <p:sldId id="290" r:id="rId27"/>
    <p:sldId id="293" r:id="rId28"/>
    <p:sldId id="294" r:id="rId29"/>
    <p:sldId id="268" r:id="rId30"/>
    <p:sldId id="273"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A31FD8EF-B3CC-4CC4-A259-5546CCE1036E}">
          <p14:sldIdLst>
            <p14:sldId id="262"/>
            <p14:sldId id="256"/>
            <p14:sldId id="264"/>
            <p14:sldId id="267"/>
            <p14:sldId id="269"/>
            <p14:sldId id="304"/>
            <p14:sldId id="305"/>
            <p14:sldId id="308"/>
            <p14:sldId id="309"/>
            <p14:sldId id="275"/>
            <p14:sldId id="276"/>
            <p14:sldId id="277"/>
            <p14:sldId id="278"/>
            <p14:sldId id="279"/>
            <p14:sldId id="280"/>
            <p14:sldId id="281"/>
            <p14:sldId id="283"/>
            <p14:sldId id="284"/>
            <p14:sldId id="285"/>
            <p14:sldId id="286"/>
            <p14:sldId id="274"/>
            <p14:sldId id="301"/>
            <p14:sldId id="287"/>
            <p14:sldId id="288"/>
            <p14:sldId id="289"/>
            <p14:sldId id="290"/>
          </p14:sldIdLst>
        </p14:section>
        <p14:section name="Раздел без заголовка" id="{637169D3-ACA9-4CF2-9E0A-68BCDC97A459}">
          <p14:sldIdLst>
            <p14:sldId id="293"/>
            <p14:sldId id="294"/>
            <p14:sldId id="268"/>
            <p14:sldId id="27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600200"/>
            <a:ext cx="8229600" cy="4530725"/>
          </a:xfrm>
        </p:spPr>
        <p:txBody>
          <a:bodyPr/>
          <a:lstStyle/>
          <a:p>
            <a:pPr lvl="0"/>
            <a:endParaRPr lang="ru-RU" noProof="0" smtClean="0"/>
          </a:p>
        </p:txBody>
      </p:sp>
      <p:sp>
        <p:nvSpPr>
          <p:cNvPr id="4" name="Rectangle 23"/>
          <p:cNvSpPr>
            <a:spLocks noGrp="1" noChangeArrowheads="1"/>
          </p:cNvSpPr>
          <p:nvPr>
            <p:ph type="dt" sz="half" idx="10"/>
          </p:nvPr>
        </p:nvSpPr>
        <p:spPr>
          <a:ln/>
        </p:spPr>
        <p:txBody>
          <a:bodyPr/>
          <a:lstStyle>
            <a:lvl1pPr>
              <a:defRPr/>
            </a:lvl1pPr>
          </a:lstStyle>
          <a:p>
            <a:pPr>
              <a:defRPr/>
            </a:pPr>
            <a:endParaRPr lang="ru-RU"/>
          </a:p>
        </p:txBody>
      </p:sp>
      <p:sp>
        <p:nvSpPr>
          <p:cNvPr id="5" name="Rectangle 24"/>
          <p:cNvSpPr>
            <a:spLocks noGrp="1" noChangeArrowheads="1"/>
          </p:cNvSpPr>
          <p:nvPr>
            <p:ph type="ftr" sz="quarter" idx="11"/>
          </p:nvPr>
        </p:nvSpPr>
        <p:spPr>
          <a:ln/>
        </p:spPr>
        <p:txBody>
          <a:bodyPr/>
          <a:lstStyle>
            <a:lvl1pPr>
              <a:defRPr/>
            </a:lvl1pPr>
          </a:lstStyle>
          <a:p>
            <a:pPr>
              <a:defRPr/>
            </a:pPr>
            <a:endParaRPr lang="ru-RU"/>
          </a:p>
        </p:txBody>
      </p:sp>
      <p:sp>
        <p:nvSpPr>
          <p:cNvPr id="6" name="Rectangle 25"/>
          <p:cNvSpPr>
            <a:spLocks noGrp="1" noChangeArrowheads="1"/>
          </p:cNvSpPr>
          <p:nvPr>
            <p:ph type="sldNum" sz="quarter" idx="12"/>
          </p:nvPr>
        </p:nvSpPr>
        <p:spPr>
          <a:ln/>
        </p:spPr>
        <p:txBody>
          <a:bodyPr/>
          <a:lstStyle>
            <a:lvl1pPr>
              <a:defRPr/>
            </a:lvl1pPr>
          </a:lstStyle>
          <a:p>
            <a:pPr>
              <a:defRPr/>
            </a:pPr>
            <a:fld id="{012E2D79-62A7-43D6-BABB-0DBD1ECEADFC}"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24484BB8-5AA7-4569-866A-284A4D4DB43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F44639D-FE01-442A-920D-0CC85D7CD0CD}" type="datetimeFigureOut">
              <a:rPr lang="ru-RU" smtClean="0"/>
              <a:pPr/>
              <a:t>19.04.2013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33F9F7D-EC8E-4B0D-A3CF-9D3BC1C6B23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4639D-FE01-442A-920D-0CC85D7CD0CD}" type="datetimeFigureOut">
              <a:rPr lang="ru-RU" smtClean="0"/>
              <a:pPr/>
              <a:t>19.04.2013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3F9F7D-EC8E-4B0D-A3CF-9D3BC1C6B23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43150" y="4357694"/>
            <a:ext cx="6615130" cy="1768469"/>
          </a:xfrm>
        </p:spPr>
        <p:txBody>
          <a:bodyPr/>
          <a:lstStyle/>
          <a:p>
            <a:pPr>
              <a:buNone/>
            </a:pPr>
            <a:r>
              <a:rPr lang="kk-KZ" dirty="0" smtClean="0">
                <a:latin typeface="Times New Roman" pitchFamily="18" charset="0"/>
                <a:cs typeface="Times New Roman" pitchFamily="18" charset="0"/>
              </a:rPr>
              <a:t>Құдіретті шындығынан талмаған,</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Ақан деген – киелі аққу самғаған                                                                          				М.Шаханов</a:t>
            </a:r>
            <a:endParaRPr lang="ru-RU" dirty="0" smtClean="0">
              <a:latin typeface="Times New Roman" pitchFamily="18" charset="0"/>
              <a:cs typeface="Times New Roman" pitchFamily="18" charset="0"/>
            </a:endParaRPr>
          </a:p>
          <a:p>
            <a:endParaRPr lang="ru-RU" dirty="0"/>
          </a:p>
        </p:txBody>
      </p:sp>
      <p:pic>
        <p:nvPicPr>
          <p:cNvPr id="5" name="Picture 7" descr="i?id=484780865-35-72&amp;n=21"/>
          <p:cNvPicPr>
            <a:picLocks noChangeAspect="1" noChangeArrowheads="1"/>
          </p:cNvPicPr>
          <p:nvPr/>
        </p:nvPicPr>
        <p:blipFill>
          <a:blip r:embed="rId2"/>
          <a:srcRect/>
          <a:stretch>
            <a:fillRect/>
          </a:stretch>
        </p:blipFill>
        <p:spPr bwMode="auto">
          <a:xfrm>
            <a:off x="2714612" y="142852"/>
            <a:ext cx="3500462" cy="4214842"/>
          </a:xfrm>
          <a:prstGeom prst="rect">
            <a:avLst/>
          </a:prstGeom>
          <a:ln>
            <a:noFill/>
          </a:ln>
          <a:effectLst>
            <a:softEdge rad="112500"/>
          </a:effectLst>
        </p:spPr>
      </p:pic>
    </p:spTree>
    <p:extLst>
      <p:ext uri="{BB962C8B-B14F-4D97-AF65-F5344CB8AC3E}">
        <p14:creationId xmlns:p14="http://schemas.microsoft.com/office/powerpoint/2010/main" val="2318554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500034" y="2192349"/>
            <a:ext cx="8143932" cy="3308353"/>
          </a:xfrm>
        </p:spPr>
        <p:txBody>
          <a:bodyPr>
            <a:noAutofit/>
          </a:bodyPr>
          <a:lstStyle/>
          <a:p>
            <a:pPr algn="l" eaLnBrk="1" hangingPunct="1">
              <a:defRPr/>
            </a:pPr>
            <a:r>
              <a:rPr lang="kk-KZ" sz="3600" dirty="0" smtClean="0">
                <a:solidFill>
                  <a:schemeClr val="tx1"/>
                </a:solidFill>
                <a:latin typeface="Times New Roman" pitchFamily="18" charset="0"/>
                <a:cs typeface="Times New Roman" pitchFamily="18" charset="0"/>
              </a:rPr>
              <a:t>Азамат бейнесін сомдай отырып, Ақан сері жастарға тән 13 түрлі қылық мінездерді көрсетеді. Нағыз ер,азамат,кіршіксіз жан сипатынан бастап , адамшылыққа кері мінездерге дейінгі аралықтарды айтып шығады.</a:t>
            </a:r>
            <a:endParaRPr lang="ru-RU" sz="3600" dirty="0" smtClean="0">
              <a:solidFill>
                <a:schemeClr val="tx1"/>
              </a:solidFill>
              <a:latin typeface="Times New Roman" pitchFamily="18" charset="0"/>
              <a:cs typeface="Times New Roman" pitchFamily="18" charset="0"/>
            </a:endParaRPr>
          </a:p>
        </p:txBody>
      </p:sp>
      <p:sp>
        <p:nvSpPr>
          <p:cNvPr id="5" name="Rectangle 2"/>
          <p:cNvSpPr txBox="1">
            <a:spLocks noChangeArrowheads="1"/>
          </p:cNvSpPr>
          <p:nvPr/>
        </p:nvSpPr>
        <p:spPr bwMode="auto">
          <a:xfrm>
            <a:off x="446856" y="60454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kk-KZ" sz="4800" b="0" i="0" u="none" strike="noStrike" kern="0" cap="none" spc="0" normalizeH="0" baseline="0" noProof="0" dirty="0" smtClean="0">
                <a:ln>
                  <a:noFill/>
                </a:ln>
                <a:solidFill>
                  <a:srgbClr val="C00000"/>
                </a:solidFill>
                <a:uLnTx/>
                <a:uFillTx/>
                <a:latin typeface="Times New Roman" pitchFamily="18" charset="0"/>
                <a:ea typeface="+mj-ea"/>
                <a:cs typeface="Times New Roman" pitchFamily="18" charset="0"/>
              </a:rPr>
              <a:t> Ақан серінің өсиет өлеңдері</a:t>
            </a:r>
            <a:endParaRPr kumimoji="0" lang="ru-RU" sz="4800" b="0" i="0" u="none" strike="noStrike" kern="0" cap="none" spc="0" normalizeH="0" baseline="0" noProof="0" dirty="0" smtClean="0">
              <a:ln>
                <a:noFill/>
              </a:ln>
              <a:solidFill>
                <a:srgbClr val="C00000"/>
              </a:solidFill>
              <a:uLnTx/>
              <a:uFillTx/>
              <a:latin typeface="Times New Roman" pitchFamily="18" charset="0"/>
              <a:ea typeface="+mj-ea"/>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099">
                                            <p:txEl>
                                              <p:pRg st="0" end="0"/>
                                            </p:txEl>
                                          </p:spTgt>
                                        </p:tgtEl>
                                        <p:attrNameLst>
                                          <p:attrName>ppt_y</p:attrName>
                                        </p:attrNameLst>
                                      </p:cBhvr>
                                      <p:tavLst>
                                        <p:tav tm="0">
                                          <p:val>
                                            <p:strVal val="#ppt_y-.03"/>
                                          </p:val>
                                        </p:tav>
                                        <p:tav tm="100000">
                                          <p:val>
                                            <p:strVal val="#ppt_y"/>
                                          </p:val>
                                        </p:tav>
                                      </p:tavLst>
                                    </p:anim>
                                  </p:childTnLst>
                                </p:cTn>
                              </p:par>
                              <p:par>
                                <p:cTn id="11" presetID="52"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2000" fill="hold"/>
                                        <p:tgtEl>
                                          <p:spTgt spid="5"/>
                                        </p:tgtEl>
                                        <p:attrNameLst>
                                          <p:attrName>ppt_w</p:attrName>
                                        </p:attrNameLst>
                                      </p:cBhvr>
                                      <p:tavLst>
                                        <p:tav tm="0">
                                          <p:val>
                                            <p:strVal val="#ppt_w*2.5"/>
                                          </p:val>
                                        </p:tav>
                                        <p:tav tm="100000">
                                          <p:val>
                                            <p:strVal val="#ppt_w"/>
                                          </p:val>
                                        </p:tav>
                                      </p:tavLst>
                                    </p:anim>
                                    <p:anim calcmode="lin" valueType="num">
                                      <p:cBhvr>
                                        <p:cTn id="14" dur="2000" fill="hold"/>
                                        <p:tgtEl>
                                          <p:spTgt spid="5"/>
                                        </p:tgtEl>
                                        <p:attrNameLst>
                                          <p:attrName>ppt_h</p:attrName>
                                        </p:attrNameLst>
                                      </p:cBhvr>
                                      <p:tavLst>
                                        <p:tav tm="0">
                                          <p:val>
                                            <p:strVal val="#ppt_h"/>
                                          </p:val>
                                        </p:tav>
                                        <p:tav tm="100000">
                                          <p:val>
                                            <p:strVal val="#ppt_h"/>
                                          </p:val>
                                        </p:tav>
                                      </p:tavLst>
                                    </p:anim>
                                    <p:anim calcmode="lin" valueType="num">
                                      <p:cBhvr>
                                        <p:cTn id="15" dur="2000" fill="hold"/>
                                        <p:tgtEl>
                                          <p:spTgt spid="5"/>
                                        </p:tgtEl>
                                        <p:attrNameLst>
                                          <p:attrName>ppt_x</p:attrName>
                                        </p:attrNameLst>
                                      </p:cBhvr>
                                      <p:tavLst>
                                        <p:tav tm="0">
                                          <p:val>
                                            <p:strVal val="#ppt_x-.2"/>
                                          </p:val>
                                        </p:tav>
                                        <p:tav tm="50000">
                                          <p:val>
                                            <p:strVal val="#ppt_x+.1"/>
                                          </p:val>
                                        </p:tav>
                                        <p:tav tm="100000">
                                          <p:val>
                                            <p:strVal val="#ppt_x"/>
                                          </p:val>
                                        </p:tav>
                                      </p:tavLst>
                                    </p:anim>
                                    <p:anim calcmode="lin" valueType="num">
                                      <p:cBhvr>
                                        <p:cTn id="16" dur="2000" fill="hold"/>
                                        <p:tgtEl>
                                          <p:spTgt spid="5"/>
                                        </p:tgtEl>
                                        <p:attrNameLst>
                                          <p:attrName>ppt_y</p:attrName>
                                        </p:attrNameLst>
                                      </p:cBhvr>
                                      <p:tavLst>
                                        <p:tav tm="0">
                                          <p:val>
                                            <p:strVal val="#ppt_y+1"/>
                                          </p:val>
                                        </p:tav>
                                        <p:tav tm="50000">
                                          <p:val>
                                            <p:strVal val="#ppt_y+.5"/>
                                          </p:val>
                                        </p:tav>
                                        <p:tav tm="100000">
                                          <p:val>
                                            <p:strVal val="#ppt_y"/>
                                          </p:val>
                                        </p:tav>
                                      </p:tavLst>
                                    </p:anim>
                                    <p:animEffect transition="in" filter="fade">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1" name="Rectangle 3"/>
          <p:cNvSpPr>
            <a:spLocks noGrp="1" noChangeArrowheads="1"/>
          </p:cNvSpPr>
          <p:nvPr>
            <p:ph type="body" idx="1"/>
          </p:nvPr>
        </p:nvSpPr>
        <p:spPr>
          <a:xfrm>
            <a:off x="4284663" y="214290"/>
            <a:ext cx="4859337" cy="5949950"/>
          </a:xfrm>
        </p:spPr>
        <p:txBody>
          <a:bodyPr>
            <a:noAutofit/>
          </a:bodyPr>
          <a:lstStyle/>
          <a:p>
            <a:pPr eaLnBrk="1" hangingPunct="1">
              <a:lnSpc>
                <a:spcPct val="90000"/>
              </a:lnSpc>
              <a:buFont typeface="Wingdings" pitchFamily="2" charset="2"/>
              <a:buNone/>
              <a:defRPr/>
            </a:pPr>
            <a:r>
              <a:rPr lang="kk-KZ" sz="2800" dirty="0" smtClean="0">
                <a:latin typeface="Times New Roman" pitchFamily="18" charset="0"/>
                <a:cs typeface="Times New Roman" pitchFamily="18" charset="0"/>
              </a:rPr>
              <a:t>    Ақан серінің қоғамды сипаттайтын өлеңдері де біршама.Ақын-өз заманының жыршысы,қоғамның бет пердесін ашып көрсетуші.Серінің де қоғам туралы толғағаны </a:t>
            </a:r>
            <a:r>
              <a:rPr lang="ru-RU" sz="2800" dirty="0" err="1" smtClean="0">
                <a:latin typeface="Times New Roman" pitchFamily="18" charset="0"/>
                <a:cs typeface="Times New Roman" pitchFamily="18" charset="0"/>
              </a:rPr>
              <a:t>«Замаға қарап», «Халқым сенген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 біліміне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ақыл серік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Асыл</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жасық</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Достарыма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Жақсы мен</a:t>
            </a:r>
            <a:r>
              <a:rPr lang="ru-RU" sz="2800" dirty="0" smtClean="0">
                <a:latin typeface="Times New Roman" pitchFamily="18" charset="0"/>
                <a:cs typeface="Times New Roman" pitchFamily="18" charset="0"/>
              </a:rPr>
              <a:t> жаман»,«</a:t>
            </a:r>
            <a:r>
              <a:rPr lang="ru-RU" sz="2800" dirty="0" err="1" smtClean="0">
                <a:latin typeface="Times New Roman" pitchFamily="18" charset="0"/>
                <a:cs typeface="Times New Roman" pitchFamily="18" charset="0"/>
              </a:rPr>
              <a:t>Өсиет өлең</a:t>
            </a:r>
            <a:r>
              <a:rPr lang="ru-RU"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Заман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адамы»сияқты әлеуметтік мәнді көтерген шығармалары </a:t>
            </a:r>
            <a:r>
              <a:rPr lang="ru-RU" sz="2800" dirty="0" smtClean="0">
                <a:latin typeface="Times New Roman" pitchFamily="18" charset="0"/>
                <a:cs typeface="Times New Roman" pitchFamily="18" charset="0"/>
              </a:rPr>
              <a:t>бар.</a:t>
            </a:r>
          </a:p>
        </p:txBody>
      </p:sp>
      <p:pic>
        <p:nvPicPr>
          <p:cNvPr id="5124" name="Picture 5" descr="i?id=312722978-50-72&amp;n=21"/>
          <p:cNvPicPr>
            <a:picLocks noChangeAspect="1" noChangeArrowheads="1"/>
          </p:cNvPicPr>
          <p:nvPr/>
        </p:nvPicPr>
        <p:blipFill>
          <a:blip r:embed="rId2"/>
          <a:srcRect/>
          <a:stretch>
            <a:fillRect/>
          </a:stretch>
        </p:blipFill>
        <p:spPr bwMode="auto">
          <a:xfrm>
            <a:off x="0" y="0"/>
            <a:ext cx="4211638" cy="6858000"/>
          </a:xfrm>
          <a:prstGeom prst="rect">
            <a:avLst/>
          </a:prstGeom>
          <a:noFill/>
          <a:ln w="9525">
            <a:noFill/>
            <a:miter lim="800000"/>
            <a:headEnd/>
            <a:tailEnd/>
          </a:ln>
        </p:spPr>
      </p:pic>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p:cTn id="7" dur="500" fill="hold"/>
                                        <p:tgtEl>
                                          <p:spTgt spid="104451">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104451">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104451">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104451">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104451">
                                            <p:txEl>
                                              <p:pRg st="0" end="0"/>
                                            </p:txEl>
                                          </p:spTgt>
                                        </p:tgtEl>
                                      </p:cBhvr>
                                    </p:animEffect>
                                  </p:childTnLst>
                                </p:cTn>
                              </p:par>
                              <p:par>
                                <p:cTn id="12" presetID="22" presetClass="exit" presetSubtype="8" fill="hold" grpId="1" nodeType="withEffect">
                                  <p:stCondLst>
                                    <p:cond delay="0"/>
                                  </p:stCondLst>
                                  <p:childTnLst>
                                    <p:animEffect transition="out" filter="wipe(left)">
                                      <p:cBhvr>
                                        <p:cTn id="13" dur="500"/>
                                        <p:tgtEl>
                                          <p:spTgt spid="104451">
                                            <p:txEl>
                                              <p:pRg st="0" end="0"/>
                                            </p:txEl>
                                          </p:spTgt>
                                        </p:tgtEl>
                                      </p:cBhvr>
                                    </p:animEffect>
                                    <p:set>
                                      <p:cBhvr>
                                        <p:cTn id="14" dur="1" fill="hold">
                                          <p:stCondLst>
                                            <p:cond delay="499"/>
                                          </p:stCondLst>
                                        </p:cTn>
                                        <p:tgtEl>
                                          <p:spTgt spid="10445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P spid="104451" grpId="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1" name="Rectangle 5"/>
          <p:cNvSpPr>
            <a:spLocks noGrp="1" noChangeArrowheads="1"/>
          </p:cNvSpPr>
          <p:nvPr>
            <p:ph type="title"/>
          </p:nvPr>
        </p:nvSpPr>
        <p:spPr>
          <a:xfrm>
            <a:off x="1500167" y="277813"/>
            <a:ext cx="7186634" cy="847725"/>
          </a:xfrm>
        </p:spPr>
        <p:txBody>
          <a:bodyPr/>
          <a:lstStyle/>
          <a:p>
            <a:pPr eaLnBrk="1" hangingPunct="1">
              <a:defRPr/>
            </a:pPr>
            <a:r>
              <a:rPr lang="ru-RU" sz="4800" dirty="0" err="1" smtClean="0">
                <a:latin typeface="Times New Roman" pitchFamily="18" charset="0"/>
                <a:cs typeface="Times New Roman" pitchFamily="18" charset="0"/>
              </a:rPr>
              <a:t>Заман</a:t>
            </a:r>
            <a:r>
              <a:rPr lang="ru-RU" sz="4800" dirty="0" smtClean="0">
                <a:latin typeface="Times New Roman" pitchFamily="18" charset="0"/>
                <a:cs typeface="Times New Roman" pitchFamily="18" charset="0"/>
              </a:rPr>
              <a:t> </a:t>
            </a:r>
            <a:r>
              <a:rPr lang="ru-RU" sz="4800" dirty="0" err="1" smtClean="0">
                <a:latin typeface="Times New Roman" pitchFamily="18" charset="0"/>
                <a:cs typeface="Times New Roman" pitchFamily="18" charset="0"/>
              </a:rPr>
              <a:t>адамы</a:t>
            </a:r>
            <a:r>
              <a:rPr lang="ru-RU" sz="4000" dirty="0" smtClean="0">
                <a:latin typeface="Times New Roman" pitchFamily="18" charset="0"/>
                <a:cs typeface="Times New Roman" pitchFamily="18" charset="0"/>
              </a:rPr>
              <a:t> </a:t>
            </a:r>
          </a:p>
        </p:txBody>
      </p:sp>
      <p:sp>
        <p:nvSpPr>
          <p:cNvPr id="111619" name="Rectangle 3"/>
          <p:cNvSpPr>
            <a:spLocks noGrp="1" noChangeArrowheads="1"/>
          </p:cNvSpPr>
          <p:nvPr>
            <p:ph type="body" sz="half" idx="1"/>
          </p:nvPr>
        </p:nvSpPr>
        <p:spPr>
          <a:xfrm>
            <a:off x="428596" y="1196975"/>
            <a:ext cx="8715404" cy="5661025"/>
          </a:xfrm>
        </p:spPr>
        <p:txBody>
          <a:bodyPr>
            <a:noAutofit/>
          </a:bodyPr>
          <a:lstStyle/>
          <a:p>
            <a:pPr eaLnBrk="1" hangingPunct="1">
              <a:lnSpc>
                <a:spcPct val="80000"/>
              </a:lnSpc>
              <a:buFont typeface="Wingdings" pitchFamily="2" charset="2"/>
              <a:buNone/>
              <a:defRPr/>
            </a:pP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Заман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ағысы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қоғамдық өзгерістердің </a:t>
            </a:r>
            <a:r>
              <a:rPr lang="ru-RU" sz="2400" dirty="0" smtClean="0">
                <a:latin typeface="Times New Roman" pitchFamily="18" charset="0"/>
                <a:cs typeface="Times New Roman" pitchFamily="18" charset="0"/>
              </a:rPr>
              <a:t>сыры </a:t>
            </a:r>
            <a:r>
              <a:rPr lang="ru-RU" sz="2400" dirty="0" err="1" smtClean="0">
                <a:latin typeface="Times New Roman" pitchFamily="18" charset="0"/>
                <a:cs typeface="Times New Roman" pitchFamily="18" charset="0"/>
              </a:rPr>
              <a:t>жайында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ойлана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келіп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Ақан 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заман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адамының сипатын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ауысады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Оның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Заман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адамы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ұзақ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толғауы</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өз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замандасын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мінездеуге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құрылады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замандасы</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өз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дәуірінің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ұнамсыз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мінездерін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бойына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жинаған</a:t>
            </a:r>
            <a:r>
              <a:rPr lang="ru-RU" sz="2400" dirty="0" smtClean="0">
                <a:latin typeface="Times New Roman" pitchFamily="18" charset="0"/>
                <a:cs typeface="Times New Roman" pitchFamily="18" charset="0"/>
              </a:rPr>
              <a:t> ел </a:t>
            </a:r>
            <a:r>
              <a:rPr lang="ru-RU" sz="2400" dirty="0" err="1" smtClean="0">
                <a:latin typeface="Times New Roman" pitchFamily="18" charset="0"/>
                <a:cs typeface="Times New Roman" pitchFamily="18" charset="0"/>
              </a:rPr>
              <a:t>басшылары</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болыс-билер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байлар</a:t>
            </a:r>
            <a:r>
              <a:rPr lang="ru-RU" sz="2400" dirty="0" smtClean="0">
                <a:latin typeface="Times New Roman" pitchFamily="18" charset="0"/>
                <a:cs typeface="Times New Roman" pitchFamily="18" charset="0"/>
              </a:rPr>
              <a:t> мен </a:t>
            </a:r>
            <a:r>
              <a:rPr lang="ru-RU" sz="2400" dirty="0" err="1" smtClean="0">
                <a:latin typeface="Times New Roman" pitchFamily="18" charset="0"/>
                <a:cs typeface="Times New Roman" pitchFamily="18" charset="0"/>
              </a:rPr>
              <a:t>ауылнайлар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Солардың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әрекет-тіршілігін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мінез-құлықтарындағы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өзгерістерін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отырып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оларды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мінеп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сынайды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Сыртынан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жылтыраған, бірақ іші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адамдар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типін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a:t>
            </a:r>
            <a:r>
              <a:rPr lang="ru-RU" sz="2400" dirty="0" smtClean="0">
                <a:latin typeface="Times New Roman" pitchFamily="18" charset="0"/>
                <a:cs typeface="Times New Roman" pitchFamily="18" charset="0"/>
              </a:rPr>
              <a:t>:</a:t>
            </a:r>
          </a:p>
          <a:p>
            <a:pPr eaLnBrk="1" hangingPunct="1">
              <a:lnSpc>
                <a:spcPct val="80000"/>
              </a:lnSpc>
              <a:buFont typeface="Wingdings" pitchFamily="2" charset="2"/>
              <a:buNone/>
              <a:defRPr/>
            </a:pP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Жұпар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гүл майының иісін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білмес</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Зұлматтың тұмауымен біткен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мұрны</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Іші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зұлмат болған соң керегі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жоқ,</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Қаншама болса-дағы жүзі нұрлы,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деп</a:t>
            </a:r>
            <a:endParaRPr lang="ru-RU" sz="2400" dirty="0" smtClean="0">
              <a:latin typeface="Times New Roman" pitchFamily="18" charset="0"/>
              <a:cs typeface="Times New Roman" pitchFamily="18" charset="0"/>
            </a:endParaRPr>
          </a:p>
          <a:p>
            <a:pPr eaLnBrk="1" hangingPunct="1">
              <a:lnSpc>
                <a:spcPct val="80000"/>
              </a:lnSpc>
              <a:buFont typeface="Wingdings" pitchFamily="2" charset="2"/>
              <a:buNone/>
              <a:defRPr/>
            </a:pPr>
            <a:r>
              <a:rPr lang="ru-RU" sz="2400" dirty="0" err="1" smtClean="0">
                <a:latin typeface="Times New Roman" pitchFamily="18" charset="0"/>
                <a:cs typeface="Times New Roman" pitchFamily="18" charset="0"/>
              </a:rPr>
              <a:t>суреттейді</a:t>
            </a:r>
            <a:r>
              <a:rPr lang="ru-RU" sz="2400" dirty="0" smtClean="0">
                <a:latin typeface="Times New Roman" pitchFamily="18" charset="0"/>
                <a:cs typeface="Times New Roman" pitchFamily="18" charset="0"/>
              </a:rPr>
              <a:t>.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142852"/>
          <a:ext cx="8858312" cy="6598961"/>
        </p:xfrm>
        <a:graphic>
          <a:graphicData uri="http://schemas.openxmlformats.org/drawingml/2006/table">
            <a:tbl>
              <a:tblPr firstRow="1" bandRow="1">
                <a:tableStyleId>{D7AC3CCA-C797-4891-BE02-D94E43425B78}</a:tableStyleId>
              </a:tblPr>
              <a:tblGrid>
                <a:gridCol w="1660914"/>
                <a:gridCol w="3460302"/>
                <a:gridCol w="3737096"/>
              </a:tblGrid>
              <a:tr h="613414">
                <a:tc>
                  <a:txBody>
                    <a:bodyPr/>
                    <a:lstStyle/>
                    <a:p>
                      <a:r>
                        <a:rPr lang="kk-KZ" dirty="0" smtClean="0">
                          <a:solidFill>
                            <a:srgbClr val="C00000"/>
                          </a:solidFill>
                          <a:latin typeface="Times New Roman" pitchFamily="18" charset="0"/>
                          <a:cs typeface="Times New Roman" pitchFamily="18" charset="0"/>
                        </a:rPr>
                        <a:t>Өлеңнің аты</a:t>
                      </a:r>
                      <a:endParaRPr lang="ru-RU" dirty="0">
                        <a:solidFill>
                          <a:srgbClr val="C00000"/>
                        </a:solidFill>
                        <a:latin typeface="Times New Roman" pitchFamily="18" charset="0"/>
                        <a:cs typeface="Times New Roman" pitchFamily="18" charset="0"/>
                      </a:endParaRPr>
                    </a:p>
                  </a:txBody>
                  <a:tcPr marL="91435" marR="91435"/>
                </a:tc>
                <a:tc>
                  <a:txBody>
                    <a:bodyPr/>
                    <a:lstStyle/>
                    <a:p>
                      <a:r>
                        <a:rPr lang="kk-KZ" dirty="0" smtClean="0">
                          <a:solidFill>
                            <a:srgbClr val="C00000"/>
                          </a:solidFill>
                          <a:latin typeface="Times New Roman" pitchFamily="18" charset="0"/>
                          <a:cs typeface="Times New Roman" pitchFamily="18" charset="0"/>
                        </a:rPr>
                        <a:t>Өлеңнің</a:t>
                      </a:r>
                      <a:r>
                        <a:rPr lang="kk-KZ" baseline="0" dirty="0" smtClean="0">
                          <a:solidFill>
                            <a:srgbClr val="C00000"/>
                          </a:solidFill>
                          <a:latin typeface="Times New Roman" pitchFamily="18" charset="0"/>
                          <a:cs typeface="Times New Roman" pitchFamily="18" charset="0"/>
                        </a:rPr>
                        <a:t> көтерген идеясы</a:t>
                      </a:r>
                      <a:endParaRPr lang="kk-KZ" dirty="0" smtClean="0">
                        <a:solidFill>
                          <a:srgbClr val="C00000"/>
                        </a:solidFill>
                        <a:latin typeface="Times New Roman" pitchFamily="18" charset="0"/>
                        <a:cs typeface="Times New Roman" pitchFamily="18" charset="0"/>
                      </a:endParaRPr>
                    </a:p>
                  </a:txBody>
                  <a:tcPr marL="91435" marR="91435"/>
                </a:tc>
                <a:tc>
                  <a:txBody>
                    <a:bodyPr/>
                    <a:lstStyle/>
                    <a:p>
                      <a:r>
                        <a:rPr lang="kk-KZ" dirty="0" smtClean="0">
                          <a:solidFill>
                            <a:srgbClr val="C00000"/>
                          </a:solidFill>
                          <a:latin typeface="Times New Roman" pitchFamily="18" charset="0"/>
                          <a:cs typeface="Times New Roman" pitchFamily="18" charset="0"/>
                        </a:rPr>
                        <a:t>Өлең идеясын ашып тұрған шумақ</a:t>
                      </a:r>
                      <a:endParaRPr lang="ru-RU" dirty="0">
                        <a:solidFill>
                          <a:srgbClr val="C00000"/>
                        </a:solidFill>
                        <a:latin typeface="Times New Roman" pitchFamily="18" charset="0"/>
                        <a:cs typeface="Times New Roman" pitchFamily="18" charset="0"/>
                      </a:endParaRPr>
                    </a:p>
                  </a:txBody>
                  <a:tcPr marL="91435" marR="91435"/>
                </a:tc>
              </a:tr>
              <a:tr h="2716549">
                <a:tc>
                  <a:txBody>
                    <a:bodyPr/>
                    <a:lstStyle/>
                    <a:p>
                      <a:r>
                        <a:rPr lang="kk-KZ" dirty="0" smtClean="0">
                          <a:solidFill>
                            <a:srgbClr val="C00000"/>
                          </a:solidFill>
                          <a:latin typeface="Times New Roman" pitchFamily="18" charset="0"/>
                          <a:cs typeface="Times New Roman" pitchFamily="18" charset="0"/>
                        </a:rPr>
                        <a:t>Заман адамы</a:t>
                      </a:r>
                      <a:endParaRPr lang="ru-RU" dirty="0">
                        <a:solidFill>
                          <a:srgbClr val="C00000"/>
                        </a:solidFill>
                        <a:latin typeface="Times New Roman" pitchFamily="18" charset="0"/>
                        <a:cs typeface="Times New Roman" pitchFamily="18" charset="0"/>
                      </a:endParaRPr>
                    </a:p>
                  </a:txBody>
                  <a:tcPr marL="91435" marR="91435"/>
                </a:tc>
                <a:tc>
                  <a:txBody>
                    <a:bodyPr/>
                    <a:lstStyle/>
                    <a:p>
                      <a:r>
                        <a:rPr lang="kk-KZ" dirty="0" smtClean="0">
                          <a:latin typeface="Times New Roman" pitchFamily="18" charset="0"/>
                          <a:cs typeface="Times New Roman" pitchFamily="18" charset="0"/>
                        </a:rPr>
                        <a:t>Ақан</a:t>
                      </a:r>
                      <a:r>
                        <a:rPr lang="kk-KZ" baseline="0" dirty="0" smtClean="0">
                          <a:latin typeface="Times New Roman" pitchFamily="18" charset="0"/>
                          <a:cs typeface="Times New Roman" pitchFamily="18" charset="0"/>
                        </a:rPr>
                        <a:t> замандасы-өз дәуірінің ұнамсыз мінездерін бойына жинаған.Ел басшылары болыс</a:t>
                      </a:r>
                      <a:r>
                        <a:rPr lang="ru-RU" baseline="0" dirty="0" smtClean="0">
                          <a:latin typeface="Times New Roman" pitchFamily="18" charset="0"/>
                          <a:cs typeface="Times New Roman" pitchFamily="18" charset="0"/>
                        </a:rPr>
                        <a:t>-</a:t>
                      </a:r>
                      <a:r>
                        <a:rPr lang="ru-RU" baseline="0" dirty="0" err="1" smtClean="0">
                          <a:latin typeface="Times New Roman" pitchFamily="18" charset="0"/>
                          <a:cs typeface="Times New Roman" pitchFamily="18" charset="0"/>
                        </a:rPr>
                        <a:t>билер</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байлар</a:t>
                      </a:r>
                      <a:r>
                        <a:rPr lang="ru-RU" baseline="0" dirty="0" smtClean="0">
                          <a:latin typeface="Times New Roman" pitchFamily="18" charset="0"/>
                          <a:cs typeface="Times New Roman" pitchFamily="18" charset="0"/>
                        </a:rPr>
                        <a:t> мен </a:t>
                      </a:r>
                      <a:r>
                        <a:rPr lang="ru-RU" baseline="0" dirty="0" err="1" smtClean="0">
                          <a:latin typeface="Times New Roman" pitchFamily="18" charset="0"/>
                          <a:cs typeface="Times New Roman" pitchFamily="18" charset="0"/>
                        </a:rPr>
                        <a:t>ауылнайлар</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олардың</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әрекет</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тіршілігін,мінез-құлықтарын</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айта</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отырып,ақын</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оларды</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мінеп</a:t>
                      </a:r>
                      <a:r>
                        <a:rPr lang="ru-RU" baseline="0" dirty="0" smtClean="0">
                          <a:latin typeface="Times New Roman" pitchFamily="18" charset="0"/>
                          <a:cs typeface="Times New Roman" pitchFamily="18" charset="0"/>
                        </a:rPr>
                        <a:t> </a:t>
                      </a:r>
                      <a:r>
                        <a:rPr lang="ru-RU" baseline="0" dirty="0" err="1" smtClean="0">
                          <a:latin typeface="Times New Roman" pitchFamily="18" charset="0"/>
                          <a:cs typeface="Times New Roman" pitchFamily="18" charset="0"/>
                        </a:rPr>
                        <a:t>сынайды</a:t>
                      </a:r>
                      <a:r>
                        <a:rPr lang="ru-RU" baseline="0" dirty="0" smtClean="0">
                          <a:latin typeface="Times New Roman" pitchFamily="18" charset="0"/>
                          <a:cs typeface="Times New Roman" pitchFamily="18" charset="0"/>
                        </a:rPr>
                        <a:t>.</a:t>
                      </a:r>
                      <a:endParaRPr lang="kk-KZ" baseline="0" dirty="0" smtClean="0">
                        <a:latin typeface="Times New Roman" pitchFamily="18" charset="0"/>
                        <a:cs typeface="Times New Roman" pitchFamily="18" charset="0"/>
                      </a:endParaRPr>
                    </a:p>
                  </a:txBody>
                  <a:tcPr marL="91435" marR="91435"/>
                </a:tc>
                <a:tc>
                  <a:txBody>
                    <a:bodyPr/>
                    <a:lstStyle/>
                    <a:p>
                      <a:r>
                        <a:rPr lang="kk-KZ" dirty="0" smtClean="0">
                          <a:latin typeface="Times New Roman" pitchFamily="18" charset="0"/>
                          <a:cs typeface="Times New Roman" pitchFamily="18" charset="0"/>
                        </a:rPr>
                        <a:t>Жаманның</a:t>
                      </a:r>
                      <a:r>
                        <a:rPr lang="kk-KZ" baseline="0" dirty="0" smtClean="0">
                          <a:latin typeface="Times New Roman" pitchFamily="18" charset="0"/>
                          <a:cs typeface="Times New Roman" pitchFamily="18" charset="0"/>
                        </a:rPr>
                        <a:t> ең жақыны болар қасы,</a:t>
                      </a:r>
                    </a:p>
                    <a:p>
                      <a:r>
                        <a:rPr lang="kk-KZ" baseline="0" dirty="0" smtClean="0">
                          <a:latin typeface="Times New Roman" pitchFamily="18" charset="0"/>
                          <a:cs typeface="Times New Roman" pitchFamily="18" charset="0"/>
                        </a:rPr>
                        <a:t>Бір-біріне болмайды ықыласы</a:t>
                      </a:r>
                      <a:r>
                        <a:rPr lang="ru-RU" baseline="0" dirty="0" smtClean="0">
                          <a:latin typeface="Times New Roman" pitchFamily="18" charset="0"/>
                          <a:cs typeface="Times New Roman" pitchFamily="18" charset="0"/>
                        </a:rPr>
                        <a:t>.</a:t>
                      </a:r>
                    </a:p>
                    <a:p>
                      <a:r>
                        <a:rPr lang="kk-KZ" baseline="0" dirty="0" smtClean="0">
                          <a:latin typeface="Times New Roman" pitchFamily="18" charset="0"/>
                          <a:cs typeface="Times New Roman" pitchFamily="18" charset="0"/>
                        </a:rPr>
                        <a:t>Жақсымын дегендерге қарап тұрсаң,</a:t>
                      </a:r>
                    </a:p>
                    <a:p>
                      <a:r>
                        <a:rPr lang="kk-KZ" baseline="0" dirty="0" smtClean="0">
                          <a:latin typeface="Times New Roman" pitchFamily="18" charset="0"/>
                          <a:cs typeface="Times New Roman" pitchFamily="18" charset="0"/>
                        </a:rPr>
                        <a:t>Бұзақылар болады балғаласы.</a:t>
                      </a:r>
                    </a:p>
                  </a:txBody>
                  <a:tcPr marL="91435" marR="91435"/>
                </a:tc>
              </a:tr>
              <a:tr h="3242332">
                <a:tc>
                  <a:txBody>
                    <a:bodyPr/>
                    <a:lstStyle/>
                    <a:p>
                      <a:r>
                        <a:rPr lang="kk-KZ" dirty="0" smtClean="0">
                          <a:solidFill>
                            <a:srgbClr val="C00000"/>
                          </a:solidFill>
                          <a:latin typeface="Times New Roman" pitchFamily="18" charset="0"/>
                          <a:cs typeface="Times New Roman" pitchFamily="18" charset="0"/>
                        </a:rPr>
                        <a:t>Жігіт</a:t>
                      </a:r>
                      <a:r>
                        <a:rPr lang="kk-KZ" baseline="0" dirty="0" smtClean="0">
                          <a:solidFill>
                            <a:srgbClr val="C00000"/>
                          </a:solidFill>
                          <a:latin typeface="Times New Roman" pitchFamily="18" charset="0"/>
                          <a:cs typeface="Times New Roman" pitchFamily="18" charset="0"/>
                        </a:rPr>
                        <a:t> сипаты</a:t>
                      </a:r>
                      <a:endParaRPr lang="ru-RU" dirty="0">
                        <a:solidFill>
                          <a:srgbClr val="C00000"/>
                        </a:solidFill>
                        <a:latin typeface="Times New Roman" pitchFamily="18" charset="0"/>
                        <a:cs typeface="Times New Roman" pitchFamily="18" charset="0"/>
                      </a:endParaRPr>
                    </a:p>
                  </a:txBody>
                  <a:tcPr marL="91435" marR="91435"/>
                </a:tc>
                <a:tc>
                  <a:txBody>
                    <a:bodyPr/>
                    <a:lstStyle/>
                    <a:p>
                      <a:r>
                        <a:rPr lang="kk-KZ" dirty="0" smtClean="0">
                          <a:latin typeface="Times New Roman" pitchFamily="18" charset="0"/>
                          <a:cs typeface="Times New Roman" pitchFamily="18" charset="0"/>
                        </a:rPr>
                        <a:t>Ақан</a:t>
                      </a:r>
                      <a:r>
                        <a:rPr lang="kk-KZ" baseline="0" dirty="0" smtClean="0">
                          <a:latin typeface="Times New Roman" pitchFamily="18" charset="0"/>
                          <a:cs typeface="Times New Roman" pitchFamily="18" charset="0"/>
                        </a:rPr>
                        <a:t> бұл өлеңінде жігіттерге тән қасиеттерді жырлайды. Қазақ жігіттерінің бір сырлы,сегіз қырлы болғанын сөз етеді. </a:t>
                      </a:r>
                      <a:endParaRPr lang="kk-KZ" dirty="0" smtClean="0">
                        <a:latin typeface="Times New Roman" pitchFamily="18" charset="0"/>
                        <a:cs typeface="Times New Roman" pitchFamily="18" charset="0"/>
                      </a:endParaRPr>
                    </a:p>
                  </a:txBody>
                  <a:tcPr marL="91435" marR="91435"/>
                </a:tc>
                <a:tc>
                  <a:txBody>
                    <a:bodyPr/>
                    <a:lstStyle/>
                    <a:p>
                      <a:r>
                        <a:rPr lang="kk-KZ" dirty="0" smtClean="0">
                          <a:latin typeface="Times New Roman" pitchFamily="18" charset="0"/>
                          <a:cs typeface="Times New Roman" pitchFamily="18" charset="0"/>
                        </a:rPr>
                        <a:t>Жігіт боп гауһар тастай асыл болса,</a:t>
                      </a:r>
                    </a:p>
                    <a:p>
                      <a:r>
                        <a:rPr lang="kk-KZ" dirty="0" smtClean="0">
                          <a:latin typeface="Times New Roman" pitchFamily="18" charset="0"/>
                          <a:cs typeface="Times New Roman" pitchFamily="18" charset="0"/>
                        </a:rPr>
                        <a:t>Әлсізге жаны кілең ашыр болса.</a:t>
                      </a:r>
                    </a:p>
                    <a:p>
                      <a:r>
                        <a:rPr lang="kk-KZ" dirty="0" smtClean="0">
                          <a:latin typeface="Times New Roman" pitchFamily="18" charset="0"/>
                          <a:cs typeface="Times New Roman" pitchFamily="18" charset="0"/>
                        </a:rPr>
                        <a:t>Әрқашан жігіт сондай тәуір</a:t>
                      </a:r>
                      <a:r>
                        <a:rPr lang="kk-KZ" baseline="0" dirty="0" smtClean="0">
                          <a:latin typeface="Times New Roman" pitchFamily="18" charset="0"/>
                          <a:cs typeface="Times New Roman" pitchFamily="18" charset="0"/>
                        </a:rPr>
                        <a:t> болмас,</a:t>
                      </a:r>
                    </a:p>
                    <a:p>
                      <a:r>
                        <a:rPr lang="kk-KZ" baseline="0" dirty="0" smtClean="0">
                          <a:latin typeface="Times New Roman" pitchFamily="18" charset="0"/>
                          <a:cs typeface="Times New Roman" pitchFamily="18" charset="0"/>
                        </a:rPr>
                        <a:t>Не пайда шүберектей жасыл болса.</a:t>
                      </a:r>
                    </a:p>
                    <a:p>
                      <a:r>
                        <a:rPr lang="kk-KZ" baseline="0" dirty="0" smtClean="0">
                          <a:latin typeface="Times New Roman" pitchFamily="18" charset="0"/>
                          <a:cs typeface="Times New Roman" pitchFamily="18" charset="0"/>
                        </a:rPr>
                        <a:t>Көзі де, көңілі де соқыр қараңғыны,</a:t>
                      </a:r>
                    </a:p>
                    <a:p>
                      <a:r>
                        <a:rPr lang="kk-KZ" baseline="0" dirty="0" smtClean="0">
                          <a:latin typeface="Times New Roman" pitchFamily="18" charset="0"/>
                          <a:cs typeface="Times New Roman" pitchFamily="18" charset="0"/>
                        </a:rPr>
                        <a:t>Несі адам түк білмейтін масыл болса.</a:t>
                      </a:r>
                      <a:endParaRPr lang="ru-RU" dirty="0">
                        <a:latin typeface="Times New Roman" pitchFamily="18" charset="0"/>
                        <a:cs typeface="Times New Roman" pitchFamily="18" charset="0"/>
                      </a:endParaRPr>
                    </a:p>
                  </a:txBody>
                  <a:tcPr marL="91435" marR="91435"/>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a:bodyPr>
          <a:lstStyle/>
          <a:p>
            <a:pPr eaLnBrk="1" hangingPunct="1">
              <a:defRPr/>
            </a:pPr>
            <a:r>
              <a:rPr lang="kk-KZ" sz="5400" dirty="0" smtClean="0">
                <a:solidFill>
                  <a:srgbClr val="C00000"/>
                </a:solidFill>
                <a:latin typeface="Times New Roman" pitchFamily="18" charset="0"/>
                <a:cs typeface="Times New Roman" pitchFamily="18" charset="0"/>
              </a:rPr>
              <a:t>Менің пікірім</a:t>
            </a:r>
            <a:endParaRPr lang="ru-RU" sz="5400" dirty="0" smtClean="0">
              <a:solidFill>
                <a:srgbClr val="C00000"/>
              </a:solidFill>
              <a:latin typeface="Times New Roman" pitchFamily="18" charset="0"/>
              <a:cs typeface="Times New Roman" pitchFamily="18" charset="0"/>
            </a:endParaRPr>
          </a:p>
        </p:txBody>
      </p:sp>
      <p:sp>
        <p:nvSpPr>
          <p:cNvPr id="108547" name="Rectangle 3"/>
          <p:cNvSpPr>
            <a:spLocks noGrp="1" noChangeArrowheads="1"/>
          </p:cNvSpPr>
          <p:nvPr>
            <p:ph type="body" idx="1"/>
          </p:nvPr>
        </p:nvSpPr>
        <p:spPr/>
        <p:txBody>
          <a:bodyPr>
            <a:normAutofit/>
          </a:bodyPr>
          <a:lstStyle/>
          <a:p>
            <a:pPr eaLnBrk="1" hangingPunct="1">
              <a:lnSpc>
                <a:spcPct val="80000"/>
              </a:lnSpc>
              <a:buFont typeface="Wingdings" pitchFamily="2" charset="2"/>
              <a:buNone/>
              <a:defRPr/>
            </a:pPr>
            <a:r>
              <a:rPr lang="en-US" sz="3600" dirty="0" smtClean="0">
                <a:latin typeface="Times New Roman" pitchFamily="18" charset="0"/>
                <a:cs typeface="Times New Roman" pitchFamily="18" charset="0"/>
              </a:rPr>
              <a:t>    </a:t>
            </a:r>
            <a:r>
              <a:rPr lang="kk-KZ" sz="3600" dirty="0" smtClean="0">
                <a:latin typeface="Times New Roman" pitchFamily="18" charset="0"/>
                <a:cs typeface="Times New Roman" pitchFamily="18" charset="0"/>
              </a:rPr>
              <a:t>Ақын өлеңдерінде сол кездегі ел тізгінін ұстаған билеушілер,би-болыс, ауылнайлары, дүние жиған байлары,олардың шоқпарлары-бүтіндей бір топ жуандардың бейнесі жасалған. Ақын өз заманындағы бай, билерден түңіле отырып , жаңалықты жастардан күтеді,соларға сенім артады.</a:t>
            </a:r>
            <a:endParaRPr lang="ru-RU" sz="3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786874" cy="6500858"/>
          </a:xfrm>
        </p:spPr>
        <p:txBody>
          <a:bodyPr>
            <a:noAutofit/>
          </a:bodyPr>
          <a:lstStyle/>
          <a:p>
            <a:pPr algn="ctr">
              <a:buNone/>
            </a:pPr>
            <a:r>
              <a:rPr lang="kk-KZ" sz="1600" b="1" dirty="0" smtClean="0">
                <a:solidFill>
                  <a:srgbClr val="C00000"/>
                </a:solidFill>
                <a:latin typeface="Times New Roman" pitchFamily="18" charset="0"/>
                <a:cs typeface="Times New Roman" pitchFamily="18" charset="0"/>
              </a:rPr>
              <a:t>Ақан сері мұрасы </a:t>
            </a:r>
            <a:endParaRPr lang="ru-RU" sz="1600" b="1" dirty="0" smtClean="0">
              <a:solidFill>
                <a:srgbClr val="C00000"/>
              </a:solidFill>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қазақ  әдебиетінде 					        театрда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бейнелеу  өнерінде        ән өнерінде          кино әлемінде</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buNone/>
            </a:pPr>
            <a:r>
              <a:rPr lang="kk-KZ" sz="1600" b="1" dirty="0" smtClean="0">
                <a:solidFill>
                  <a:srgbClr val="C00000"/>
                </a:solidFill>
                <a:latin typeface="Times New Roman" pitchFamily="18" charset="0"/>
                <a:cs typeface="Times New Roman" pitchFamily="18" charset="0"/>
              </a:rPr>
              <a:t>Театр төрінде </a:t>
            </a:r>
            <a:r>
              <a:rPr lang="kk-KZ" sz="1600" dirty="0" smtClean="0">
                <a:latin typeface="Times New Roman" pitchFamily="18" charset="0"/>
                <a:cs typeface="Times New Roman" pitchFamily="18" charset="0"/>
              </a:rPr>
              <a:t>«Ақан сері – Ақтоқты» пьесасы (Ғ.Мүсірепов) </a:t>
            </a:r>
            <a:r>
              <a:rPr lang="kk-KZ" sz="1600" dirty="0" smtClean="0">
                <a:solidFill>
                  <a:srgbClr val="C00000"/>
                </a:solidFill>
                <a:latin typeface="Times New Roman" pitchFamily="18" charset="0"/>
                <a:cs typeface="Times New Roman" pitchFamily="18" charset="0"/>
              </a:rPr>
              <a:t>								  </a:t>
            </a:r>
            <a:r>
              <a:rPr lang="kk-KZ" sz="1600" b="1" dirty="0" smtClean="0">
                <a:solidFill>
                  <a:srgbClr val="C00000"/>
                </a:solidFill>
                <a:latin typeface="Times New Roman" pitchFamily="18" charset="0"/>
                <a:cs typeface="Times New Roman" pitchFamily="18" charset="0"/>
              </a:rPr>
              <a:t>Қазақ әдебиетінде </a:t>
            </a:r>
            <a:endParaRPr lang="ru-RU" sz="1600" b="1" dirty="0" smtClean="0">
              <a:solidFill>
                <a:srgbClr val="C00000"/>
              </a:solidFill>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a:t>
            </a:r>
          </a:p>
          <a:p>
            <a:pPr>
              <a:buNone/>
            </a:pPr>
            <a:r>
              <a:rPr lang="kk-KZ" sz="1600" dirty="0" smtClean="0">
                <a:latin typeface="Times New Roman" pitchFamily="18" charset="0"/>
                <a:cs typeface="Times New Roman" pitchFamily="18" charset="0"/>
              </a:rPr>
              <a:t>			 поэзия 		            проза		драматургия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І.Жансүгіров                          С.Жүнісов                          классик жазушы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«Құлагер» поэмасы,	       «Ақан сері»                           Ғ.Мүсірепов</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Ғ.Қайырбеков 	          романы                         «Ақан сері – Ақтоқты»</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«Ақан аға» т.б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buNone/>
            </a:pPr>
            <a:r>
              <a:rPr lang="kk-KZ" sz="1600" b="1" dirty="0" smtClean="0">
                <a:solidFill>
                  <a:srgbClr val="C00000"/>
                </a:solidFill>
                <a:latin typeface="Times New Roman" pitchFamily="18" charset="0"/>
                <a:cs typeface="Times New Roman" pitchFamily="18" charset="0"/>
              </a:rPr>
              <a:t>Бейнелеу өнерінде</a:t>
            </a:r>
            <a:r>
              <a:rPr lang="ru-RU" sz="1600" b="1" dirty="0" smtClean="0">
                <a:solidFill>
                  <a:srgbClr val="C00000"/>
                </a:solidFill>
                <a:latin typeface="Times New Roman" pitchFamily="18" charset="0"/>
                <a:cs typeface="Times New Roman" pitchFamily="18" charset="0"/>
              </a:rPr>
              <a:t> </a:t>
            </a:r>
            <a:r>
              <a:rPr lang="kk-KZ" sz="1600" dirty="0" smtClean="0">
                <a:latin typeface="Times New Roman" pitchFamily="18" charset="0"/>
                <a:cs typeface="Times New Roman" pitchFamily="18" charset="0"/>
              </a:rPr>
              <a:t>1960 – 70  жылдары Көкшетау қаласындағы Біржан сал мен Ақан сері</a:t>
            </a:r>
          </a:p>
          <a:p>
            <a:pPr>
              <a:buNone/>
            </a:pPr>
            <a:r>
              <a:rPr lang="kk-KZ" sz="1600" dirty="0" smtClean="0">
                <a:latin typeface="Times New Roman" pitchFamily="18" charset="0"/>
                <a:cs typeface="Times New Roman" pitchFamily="18" charset="0"/>
              </a:rPr>
              <a:t>мүсіндерін белгілі мүсінші Төлеген Досмағанбетов қашаған.</a:t>
            </a:r>
            <a:endParaRPr lang="ru-RU" sz="1600" dirty="0" smtClean="0">
              <a:latin typeface="Times New Roman" pitchFamily="18" charset="0"/>
              <a:cs typeface="Times New Roman" pitchFamily="18" charset="0"/>
            </a:endParaRPr>
          </a:p>
          <a:p>
            <a:pPr>
              <a:buNone/>
            </a:pPr>
            <a:r>
              <a:rPr lang="kk-KZ" sz="1600" b="1" dirty="0" smtClean="0">
                <a:solidFill>
                  <a:srgbClr val="C00000"/>
                </a:solidFill>
                <a:latin typeface="Times New Roman" pitchFamily="18" charset="0"/>
                <a:cs typeface="Times New Roman" pitchFamily="18" charset="0"/>
              </a:rPr>
              <a:t>Музыка өнерінде</a:t>
            </a:r>
            <a:r>
              <a:rPr lang="kk-KZ" sz="1600" b="1" dirty="0" smtClean="0">
                <a:latin typeface="Times New Roman" pitchFamily="18" charset="0"/>
                <a:cs typeface="Times New Roman" pitchFamily="18" charset="0"/>
              </a:rPr>
              <a:t> </a:t>
            </a:r>
          </a:p>
          <a:p>
            <a:pPr>
              <a:buNone/>
            </a:pPr>
            <a:r>
              <a:rPr lang="kk-KZ" sz="1600" dirty="0" smtClean="0">
                <a:latin typeface="Times New Roman" pitchFamily="18" charset="0"/>
                <a:cs typeface="Times New Roman" pitchFamily="18" charset="0"/>
              </a:rPr>
              <a:t>					       Әндері</a:t>
            </a:r>
            <a:r>
              <a:rPr lang="kk-KZ" sz="1600" u="heavy"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   		«Құлагер» 	«Сырымбет»	 «Маңмаңкер»	 «Балқадиша»  </a:t>
            </a:r>
            <a:endParaRPr lang="ru-RU" sz="1600" dirty="0" smtClean="0">
              <a:latin typeface="Times New Roman" pitchFamily="18" charset="0"/>
              <a:cs typeface="Times New Roman" pitchFamily="18" charset="0"/>
            </a:endParaRPr>
          </a:p>
          <a:p>
            <a:pPr>
              <a:buNone/>
            </a:pPr>
            <a:r>
              <a:rPr lang="kk-KZ" sz="1600" dirty="0" smtClean="0">
                <a:latin typeface="Times New Roman" pitchFamily="18" charset="0"/>
                <a:cs typeface="Times New Roman" pitchFamily="18" charset="0"/>
              </a:rPr>
              <a:t>Әнді орындаушылар:</a:t>
            </a:r>
            <a:r>
              <a:rPr lang="ru-RU" sz="16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Жүсіпбек Елебеков, Мейірхан Адамбеков т.б </a:t>
            </a:r>
            <a:endParaRPr lang="ru-RU" sz="1600" dirty="0" smtClean="0">
              <a:latin typeface="Times New Roman" pitchFamily="18" charset="0"/>
              <a:cs typeface="Times New Roman" pitchFamily="18" charset="0"/>
            </a:endParaRPr>
          </a:p>
          <a:p>
            <a:pPr>
              <a:buNone/>
            </a:pPr>
            <a:endParaRPr lang="ru-RU" sz="1600" dirty="0">
              <a:latin typeface="Times New Roman" pitchFamily="18" charset="0"/>
              <a:cs typeface="Times New Roman" pitchFamily="18" charset="0"/>
            </a:endParaRPr>
          </a:p>
        </p:txBody>
      </p:sp>
      <p:cxnSp>
        <p:nvCxnSpPr>
          <p:cNvPr id="5" name="Прямая со стрелкой 4"/>
          <p:cNvCxnSpPr/>
          <p:nvPr/>
        </p:nvCxnSpPr>
        <p:spPr>
          <a:xfrm rot="10800000" flipV="1">
            <a:off x="1785918" y="357164"/>
            <a:ext cx="1928826" cy="357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rot="10800000" flipV="1">
            <a:off x="3214678" y="500042"/>
            <a:ext cx="71438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rot="16200000" flipH="1">
            <a:off x="4321967" y="678637"/>
            <a:ext cx="571504"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5072066" y="500042"/>
            <a:ext cx="85725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5429256" y="357166"/>
            <a:ext cx="1928826"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rot="10800000" flipV="1">
            <a:off x="2709482" y="2060848"/>
            <a:ext cx="121444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4537075" y="2310657"/>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a:off x="5750157" y="2063698"/>
            <a:ext cx="1198107" cy="429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rot="10800000" flipV="1">
            <a:off x="2071670" y="5572140"/>
            <a:ext cx="207170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p:nvPr/>
        </p:nvCxnSpPr>
        <p:spPr>
          <a:xfrm rot="10800000" flipV="1">
            <a:off x="3705600" y="5616145"/>
            <a:ext cx="500066"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p:nvPr/>
        </p:nvCxnSpPr>
        <p:spPr>
          <a:xfrm>
            <a:off x="4876040" y="5625290"/>
            <a:ext cx="428628"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Прямая со стрелкой 46"/>
          <p:cNvCxnSpPr/>
          <p:nvPr/>
        </p:nvCxnSpPr>
        <p:spPr>
          <a:xfrm>
            <a:off x="4929190" y="5572140"/>
            <a:ext cx="178595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88961"/>
            <a:ext cx="8229600" cy="5697559"/>
          </a:xfrm>
        </p:spPr>
        <p:txBody>
          <a:bodyPr/>
          <a:lstStyle/>
          <a:p>
            <a:pPr>
              <a:buNone/>
            </a:pPr>
            <a:r>
              <a:rPr lang="kk-KZ" u="heavy" dirty="0" smtClean="0">
                <a:solidFill>
                  <a:srgbClr val="C00000"/>
                </a:solidFill>
                <a:latin typeface="Times New Roman" pitchFamily="18" charset="0"/>
                <a:cs typeface="Times New Roman" pitchFamily="18" charset="0"/>
              </a:rPr>
              <a:t>Қазақ киносында </a:t>
            </a:r>
            <a:endParaRPr lang="ru-RU" dirty="0" smtClean="0">
              <a:solidFill>
                <a:srgbClr val="C00000"/>
              </a:solidFill>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1976 – 1977 жж. Ш.Айманов атындағы “Қазақфильм” киностудиясында  көрнекті жазушы – драматург, сыншы Асқар  Сүлейменовтің қойылымы бойынша «Құлагер» (“Ас”) көркем фильмі түсірілді. 1990 жылдарынан бастап көрсете бастады.</a:t>
            </a:r>
          </a:p>
          <a:p>
            <a:pPr>
              <a:buNone/>
            </a:pPr>
            <a:r>
              <a:rPr lang="kk-KZ" u="sng" dirty="0" smtClean="0">
                <a:solidFill>
                  <a:srgbClr val="C00000"/>
                </a:solidFill>
                <a:latin typeface="Times New Roman" pitchFamily="18" charset="0"/>
                <a:cs typeface="Times New Roman" pitchFamily="18" charset="0"/>
              </a:rPr>
              <a:t>Операда</a:t>
            </a:r>
          </a:p>
          <a:p>
            <a:pPr>
              <a:buNone/>
            </a:pPr>
            <a:r>
              <a:rPr lang="kk-KZ" dirty="0" smtClean="0">
                <a:latin typeface="Times New Roman" pitchFamily="18" charset="0"/>
                <a:cs typeface="Times New Roman" pitchFamily="18" charset="0"/>
              </a:rPr>
              <a:t>“Ақан сері – Ақтоқты” операсы бар.</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919936"/>
          </a:xfrm>
        </p:spPr>
        <p:txBody>
          <a:bodyPr>
            <a:normAutofit/>
          </a:bodyPr>
          <a:lstStyle/>
          <a:p>
            <a:pPr algn="ctr">
              <a:buNone/>
            </a:pPr>
            <a:r>
              <a:rPr lang="kk-KZ" sz="2800" b="1" dirty="0" smtClean="0">
                <a:solidFill>
                  <a:srgbClr val="C00000"/>
                </a:solidFill>
                <a:latin typeface="Times New Roman" pitchFamily="18" charset="0"/>
                <a:cs typeface="Times New Roman" pitchFamily="18" charset="0"/>
              </a:rPr>
              <a:t>Ақан сері туралы ой- пікірлер</a:t>
            </a:r>
            <a:endParaRPr lang="ru-RU" sz="2800" b="1" dirty="0" smtClean="0">
              <a:solidFill>
                <a:srgbClr val="C00000"/>
              </a:solidFill>
              <a:latin typeface="Times New Roman" pitchFamily="18" charset="0"/>
              <a:cs typeface="Times New Roman" pitchFamily="18" charset="0"/>
            </a:endParaRPr>
          </a:p>
          <a:p>
            <a:r>
              <a:rPr lang="ru-RU" sz="2800" dirty="0" err="1" smtClean="0">
                <a:latin typeface="Times New Roman" pitchFamily="18" charset="0"/>
                <a:cs typeface="Times New Roman" pitchFamily="18" charset="0"/>
              </a:rPr>
              <a:t>Ақан серінін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өмірі</a:t>
            </a:r>
            <a:r>
              <a:rPr lang="ru-RU"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a:t>
            </a:r>
            <a:r>
              <a:rPr lang="ru-RU" sz="2800" dirty="0" err="1" smtClean="0">
                <a:latin typeface="Times New Roman" pitchFamily="18" charset="0"/>
                <a:cs typeface="Times New Roman" pitchFamily="18" charset="0"/>
              </a:rPr>
              <a:t>лияс</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Жансүгіров айтқандай:</a:t>
            </a:r>
            <a:endParaRPr lang="ru-RU" sz="2800" dirty="0" smtClean="0">
              <a:latin typeface="Times New Roman" pitchFamily="18" charset="0"/>
              <a:cs typeface="Times New Roman" pitchFamily="18" charset="0"/>
            </a:endParaRPr>
          </a:p>
          <a:p>
            <a:pPr>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Тұсында сері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болсын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пері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болсын</a:t>
            </a:r>
            <a:r>
              <a:rPr lang="ru-RU" sz="2800" dirty="0" smtClean="0">
                <a:latin typeface="Times New Roman" pitchFamily="18" charset="0"/>
                <a:cs typeface="Times New Roman" pitchFamily="18" charset="0"/>
              </a:rPr>
              <a:t>,</a:t>
            </a:r>
          </a:p>
          <a:p>
            <a:pPr>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Ұнайды өмірімен Ақан маған,-</a:t>
            </a:r>
            <a:endParaRPr lang="ru-RU" sz="2800" dirty="0" smtClean="0">
              <a:latin typeface="Times New Roman" pitchFamily="18" charset="0"/>
              <a:cs typeface="Times New Roman" pitchFamily="18" charset="0"/>
            </a:endParaRPr>
          </a:p>
          <a:p>
            <a:pPr>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дегендей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ел-жұртқа аңыз, талай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шығармаға арқау болған.</a:t>
            </a:r>
            <a:endParaRPr lang="ru-RU" sz="2800" dirty="0">
              <a:latin typeface="Times New Roman" pitchFamily="18" charset="0"/>
              <a:cs typeface="Times New Roman" pitchFamily="18" charset="0"/>
            </a:endParaRPr>
          </a:p>
        </p:txBody>
      </p:sp>
      <p:pic>
        <p:nvPicPr>
          <p:cNvPr id="2051" name="Picture 3" descr="C:\Users\Мурат\Desktop\фика\загруженное (1).jpg"/>
          <p:cNvPicPr>
            <a:picLocks noChangeAspect="1" noChangeArrowheads="1"/>
          </p:cNvPicPr>
          <p:nvPr/>
        </p:nvPicPr>
        <p:blipFill>
          <a:blip r:embed="rId2" cstate="print"/>
          <a:srcRect/>
          <a:stretch>
            <a:fillRect/>
          </a:stretch>
        </p:blipFill>
        <p:spPr bwMode="auto">
          <a:xfrm rot="464615">
            <a:off x="6083312" y="3372948"/>
            <a:ext cx="2224166" cy="2965554"/>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2052" name="Picture 4" descr="C:\Users\Мурат\Desktop\фика\загруженное (2).jpg"/>
          <p:cNvPicPr>
            <a:picLocks noChangeAspect="1" noChangeArrowheads="1"/>
          </p:cNvPicPr>
          <p:nvPr/>
        </p:nvPicPr>
        <p:blipFill>
          <a:blip r:embed="rId3" cstate="print"/>
          <a:srcRect/>
          <a:stretch>
            <a:fillRect/>
          </a:stretch>
        </p:blipFill>
        <p:spPr bwMode="auto">
          <a:xfrm rot="21073262">
            <a:off x="1291190" y="3333870"/>
            <a:ext cx="2567124" cy="299636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2"/>
          </p:nvPr>
        </p:nvSpPr>
        <p:spPr>
          <a:xfrm>
            <a:off x="285720" y="476672"/>
            <a:ext cx="8286808" cy="5832648"/>
          </a:xfrm>
        </p:spPr>
        <p:txBody>
          <a:bodyPr>
            <a:noAutofit/>
          </a:bodyPr>
          <a:lstStyle/>
          <a:p>
            <a:r>
              <a:rPr lang="kk-KZ" sz="2400" dirty="0" smtClean="0">
                <a:latin typeface="Times New Roman" pitchFamily="18" charset="0"/>
                <a:cs typeface="Times New Roman" pitchFamily="18" charset="0"/>
              </a:rPr>
              <a:t>А.Қорамсаұлы  жайында М.Жұмабаев </a:t>
            </a:r>
            <a:r>
              <a:rPr lang="ru-RU" sz="2400" dirty="0" err="1" smtClean="0">
                <a:latin typeface="Times New Roman" pitchFamily="18" charset="0"/>
                <a:cs typeface="Times New Roman" pitchFamily="18" charset="0"/>
              </a:rPr>
              <a:t>«Ақан сері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«Ақан серінің өмірі», «Ақан сері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сөздері» деген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мақалалардында Ақан серінің өмірінен  көп  мәліметтер  келтіреді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Ақынның  сырлы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өмірін, назды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жырларын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талғап  талдайды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Мағжан өмірі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өнері  сұлу ақынды елі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жұрты  ұқпады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еліне</a:t>
            </a:r>
            <a:r>
              <a:rPr lang="ru-RU" sz="2400" dirty="0" smtClean="0">
                <a:latin typeface="Times New Roman" pitchFamily="18" charset="0"/>
                <a:cs typeface="Times New Roman" pitchFamily="18" charset="0"/>
              </a:rPr>
              <a:t>  жат </a:t>
            </a:r>
            <a:r>
              <a:rPr lang="ru-RU" sz="2400" dirty="0" err="1" smtClean="0">
                <a:latin typeface="Times New Roman" pitchFamily="18" charset="0"/>
                <a:cs typeface="Times New Roman" pitchFamily="18" charset="0"/>
              </a:rPr>
              <a:t>болды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оның  себебі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Ақан  өмір  сүрген  дәуірде  дейді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дәуір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Нұһтың  толқындары  арасында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қазақтың  қайығы  қалтылдап  батып</a:t>
            </a:r>
            <a:r>
              <a:rPr lang="ru-RU" sz="2400" dirty="0" smtClean="0">
                <a:latin typeface="Times New Roman" pitchFamily="18" charset="0"/>
                <a:cs typeface="Times New Roman" pitchFamily="18" charset="0"/>
              </a:rPr>
              <a:t>  бара  </a:t>
            </a:r>
            <a:r>
              <a:rPr lang="ru-RU" sz="2400" dirty="0" err="1" smtClean="0">
                <a:latin typeface="Times New Roman" pitchFamily="18" charset="0"/>
                <a:cs typeface="Times New Roman" pitchFamily="18" charset="0"/>
              </a:rPr>
              <a:t>жатқан  дәуір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Ойы</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тұман, тілі</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тарғыл, жаны</a:t>
            </a:r>
            <a:r>
              <a:rPr lang="ru-RU" sz="2400" dirty="0" smtClean="0">
                <a:latin typeface="Times New Roman" pitchFamily="18" charset="0"/>
                <a:cs typeface="Times New Roman" pitchFamily="18" charset="0"/>
              </a:rPr>
              <a:t> да </a:t>
            </a:r>
            <a:r>
              <a:rPr lang="ru-RU" sz="2400" dirty="0" err="1" smtClean="0">
                <a:latin typeface="Times New Roman" pitchFamily="18" charset="0"/>
                <a:cs typeface="Times New Roman" pitchFamily="18" charset="0"/>
              </a:rPr>
              <a:t>жасыған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тілі</a:t>
            </a:r>
            <a:r>
              <a:rPr lang="ru-RU" sz="2400" dirty="0" smtClean="0">
                <a:latin typeface="Times New Roman" pitchFamily="18" charset="0"/>
                <a:cs typeface="Times New Roman" pitchFamily="18" charset="0"/>
              </a:rPr>
              <a:t> де </a:t>
            </a:r>
            <a:r>
              <a:rPr lang="ru-RU" sz="2400" dirty="0" err="1" smtClean="0">
                <a:latin typeface="Times New Roman" pitchFamily="18" charset="0"/>
                <a:cs typeface="Times New Roman" pitchFamily="18" charset="0"/>
              </a:rPr>
              <a:t>жасыған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Қалың қазақ қайықтың батып</a:t>
            </a:r>
            <a:r>
              <a:rPr lang="ru-RU" sz="2400" dirty="0" smtClean="0">
                <a:latin typeface="Times New Roman" pitchFamily="18" charset="0"/>
                <a:cs typeface="Times New Roman" pitchFamily="18" charset="0"/>
              </a:rPr>
              <a:t> бара </a:t>
            </a:r>
            <a:r>
              <a:rPr lang="ru-RU" sz="2400" dirty="0" err="1" smtClean="0">
                <a:latin typeface="Times New Roman" pitchFamily="18" charset="0"/>
                <a:cs typeface="Times New Roman" pitchFamily="18" charset="0"/>
              </a:rPr>
              <a:t>жатқанын  білмейді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Бірақ Ақан сықылды бірен-саран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сезімпас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ұлдары ғана  болар-болмас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сезген</a:t>
            </a:r>
            <a:r>
              <a:rPr lang="ru-RU" sz="2400" dirty="0" smtClean="0">
                <a:latin typeface="Times New Roman" pitchFamily="18" charset="0"/>
                <a:cs typeface="Times New Roman" pitchFamily="18" charset="0"/>
              </a:rPr>
              <a:t> де, </a:t>
            </a:r>
            <a:r>
              <a:rPr lang="ru-RU" sz="2400" dirty="0" err="1" smtClean="0">
                <a:latin typeface="Times New Roman" pitchFamily="18" charset="0"/>
                <a:cs typeface="Times New Roman" pitchFamily="18" charset="0"/>
              </a:rPr>
              <a:t>көпке алдымен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өзінің өмірімен ереуіл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жасаған, оның өзінің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жолдасының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атанғаны осыдан</a:t>
            </a:r>
            <a:r>
              <a:rPr lang="ru-RU"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М.Жұмабаев. Шығармалары)</a:t>
            </a:r>
            <a:endParaRPr lang="ru-RU"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Текст 9"/>
          <p:cNvSpPr>
            <a:spLocks noGrp="1"/>
          </p:cNvSpPr>
          <p:nvPr>
            <p:ph type="body" sz="half" idx="2"/>
          </p:nvPr>
        </p:nvSpPr>
        <p:spPr>
          <a:xfrm>
            <a:off x="500034" y="457292"/>
            <a:ext cx="8143932" cy="5400600"/>
          </a:xfrm>
        </p:spPr>
        <p:txBody>
          <a:bodyPr>
            <a:noAutofit/>
          </a:bodyPr>
          <a:lstStyle/>
          <a:p>
            <a:r>
              <a:rPr lang="ru-RU" sz="2800" dirty="0" err="1" smtClean="0">
                <a:latin typeface="Times New Roman" pitchFamily="18" charset="0"/>
                <a:cs typeface="Times New Roman" pitchFamily="18" charset="0"/>
              </a:rPr>
              <a:t>Белгілі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жазушы</a:t>
            </a:r>
            <a:r>
              <a:rPr lang="ru-RU" sz="2800"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Сәбит Мұқанов </a:t>
            </a:r>
            <a:r>
              <a:rPr lang="ru-RU" sz="2800" dirty="0" err="1" smtClean="0">
                <a:latin typeface="Times New Roman" pitchFamily="18" charset="0"/>
                <a:cs typeface="Times New Roman" pitchFamily="18" charset="0"/>
              </a:rPr>
              <a:t>«Өмір мектебінің» бірінші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кітабында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серімен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кездескен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шақты баяндауы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халықтың өнерпазға құрметін суреттеу</a:t>
            </a:r>
            <a:r>
              <a:rPr lang="en-US" sz="2800" dirty="0" err="1" smtClean="0">
                <a:latin typeface="Times New Roman" pitchFamily="18" charset="0"/>
                <a:cs typeface="Times New Roman" pitchFamily="18" charset="0"/>
              </a:rPr>
              <a:t>i</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ерекше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Ақан жайындағы ойын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«Ақан өлеңдерімен қазақ әдебиетіне ауа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райын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жасаған кісі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емес</a:t>
            </a:r>
            <a:r>
              <a:rPr lang="ru-RU" sz="2800" dirty="0" smtClean="0">
                <a:latin typeface="Times New Roman" pitchFamily="18" charset="0"/>
                <a:cs typeface="Times New Roman" pitchFamily="18" charset="0"/>
              </a:rPr>
              <a:t>, ал, </a:t>
            </a:r>
            <a:r>
              <a:rPr lang="ru-RU" sz="2800" dirty="0" err="1" smtClean="0">
                <a:latin typeface="Times New Roman" pitchFamily="18" charset="0"/>
                <a:cs typeface="Times New Roman" pitchFamily="18" charset="0"/>
              </a:rPr>
              <a:t>ән жағын алғанда, ол</a:t>
            </a:r>
            <a:r>
              <a:rPr lang="ru-RU" sz="2800" dirty="0" smtClean="0">
                <a:latin typeface="Times New Roman" pitchFamily="18" charset="0"/>
                <a:cs typeface="Times New Roman" pitchFamily="18" charset="0"/>
              </a:rPr>
              <a:t> – </a:t>
            </a:r>
            <a:r>
              <a:rPr lang="ru-RU" sz="2800" dirty="0" err="1" smtClean="0">
                <a:latin typeface="Times New Roman" pitchFamily="18" charset="0"/>
                <a:cs typeface="Times New Roman" pitchFamily="18" charset="0"/>
              </a:rPr>
              <a:t>революциядан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бұрынғы қазақ музыкасының ірі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классиктерінің бірі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Оның атына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байланысты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жиырма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шақты әннің бәрі </a:t>
            </a:r>
            <a:r>
              <a:rPr lang="ru-RU" sz="2800" dirty="0" smtClean="0">
                <a:latin typeface="Times New Roman" pitchFamily="18" charset="0"/>
                <a:cs typeface="Times New Roman" pitchFamily="18" charset="0"/>
              </a:rPr>
              <a:t>де аса </a:t>
            </a:r>
            <a:r>
              <a:rPr lang="ru-RU" sz="2800" dirty="0" err="1" smtClean="0">
                <a:latin typeface="Times New Roman" pitchFamily="18" charset="0"/>
                <a:cs typeface="Times New Roman" pitchFamily="18" charset="0"/>
              </a:rPr>
              <a:t>көркем саналады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халық ол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әндерді күні бүгінге дей</a:t>
            </a:r>
            <a:r>
              <a:rPr lang="en-US" sz="2800" dirty="0" err="1" smtClean="0">
                <a:latin typeface="Times New Roman" pitchFamily="18" charset="0"/>
                <a:cs typeface="Times New Roman" pitchFamily="18" charset="0"/>
              </a:rPr>
              <a:t>i</a:t>
            </a:r>
            <a:r>
              <a:rPr lang="ru-RU" sz="2800" dirty="0" err="1" smtClean="0">
                <a:latin typeface="Times New Roman" pitchFamily="18" charset="0"/>
                <a:cs typeface="Times New Roman" pitchFamily="18" charset="0"/>
              </a:rPr>
              <a:t>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сүйс</a:t>
            </a:r>
            <a:r>
              <a:rPr lang="en-US" sz="2800" dirty="0" err="1" smtClean="0">
                <a:latin typeface="Times New Roman" pitchFamily="18" charset="0"/>
                <a:cs typeface="Times New Roman" pitchFamily="18" charset="0"/>
              </a:rPr>
              <a:t>i</a:t>
            </a:r>
            <a:r>
              <a:rPr lang="ru-RU" sz="2800" dirty="0" err="1" smtClean="0">
                <a:latin typeface="Times New Roman" pitchFamily="18" charset="0"/>
                <a:cs typeface="Times New Roman" pitchFamily="18" charset="0"/>
              </a:rPr>
              <a:t>н</a:t>
            </a:r>
            <a:r>
              <a:rPr lang="en-US" sz="2800" dirty="0" err="1" smtClean="0">
                <a:latin typeface="Times New Roman" pitchFamily="18" charset="0"/>
                <a:cs typeface="Times New Roman" pitchFamily="18" charset="0"/>
              </a:rPr>
              <a:t>i</a:t>
            </a:r>
            <a:r>
              <a:rPr lang="ru-RU" sz="2800" dirty="0" err="1" smtClean="0">
                <a:latin typeface="Times New Roman" pitchFamily="18" charset="0"/>
                <a:cs typeface="Times New Roman" pitchFamily="18" charset="0"/>
              </a:rPr>
              <a:t>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тыңдайды…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шығарған әндердің бірталайында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өзекті зор</a:t>
            </a:r>
            <a:r>
              <a:rPr lang="ru-RU" sz="2800" dirty="0" smtClean="0">
                <a:latin typeface="Times New Roman" pitchFamily="18" charset="0"/>
                <a:cs typeface="Times New Roman" pitchFamily="18" charset="0"/>
              </a:rPr>
              <a:t> сюжет бар, </a:t>
            </a:r>
            <a:r>
              <a:rPr lang="ru-RU" sz="2800" dirty="0" err="1" smtClean="0">
                <a:latin typeface="Times New Roman" pitchFamily="18" charset="0"/>
                <a:cs typeface="Times New Roman" pitchFamily="18" charset="0"/>
              </a:rPr>
              <a:t>олардың әрқайсысы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драмалы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немесе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трагедиялы</a:t>
            </a:r>
            <a:r>
              <a:rPr lang="ru-RU" sz="2800" dirty="0" smtClean="0">
                <a:latin typeface="Times New Roman" pitchFamily="18" charset="0"/>
                <a:cs typeface="Times New Roman" pitchFamily="18" charset="0"/>
              </a:rPr>
              <a:t> пьеса…»  </a:t>
            </a:r>
            <a:endParaRPr lang="kk-KZ"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1357298"/>
            <a:ext cx="8501122" cy="4143404"/>
          </a:xfrm>
        </p:spPr>
        <p:txBody>
          <a:bodyPr>
            <a:noAutofit/>
          </a:bodyPr>
          <a:lstStyle/>
          <a:p>
            <a:pPr algn="l"/>
            <a:r>
              <a:rPr lang="kk-KZ" dirty="0">
                <a:solidFill>
                  <a:srgbClr val="C00000"/>
                </a:solidFill>
                <a:latin typeface="Times New Roman" pitchFamily="18" charset="0"/>
                <a:cs typeface="Times New Roman" pitchFamily="18" charset="0"/>
              </a:rPr>
              <a:t>Сабақ тақырыбы :</a:t>
            </a:r>
            <a:r>
              <a:rPr lang="kk-KZ" dirty="0">
                <a:latin typeface="Times New Roman" pitchFamily="18" charset="0"/>
                <a:cs typeface="Times New Roman" pitchFamily="18" charset="0"/>
              </a:rPr>
              <a:t> Ақан –қазақтың  </a:t>
            </a:r>
            <a:r>
              <a:rPr lang="kk-KZ" dirty="0" smtClean="0">
                <a:latin typeface="Times New Roman" pitchFamily="18" charset="0"/>
                <a:cs typeface="Times New Roman" pitchFamily="18" charset="0"/>
              </a:rPr>
              <a:t>әнші </a:t>
            </a:r>
            <a:r>
              <a:rPr lang="kk-KZ" dirty="0">
                <a:latin typeface="Times New Roman" pitchFamily="18" charset="0"/>
                <a:cs typeface="Times New Roman" pitchFamily="18" charset="0"/>
              </a:rPr>
              <a:t>ақындар тобының  </a:t>
            </a:r>
            <a:r>
              <a:rPr lang="kk-KZ" dirty="0" smtClean="0">
                <a:latin typeface="Times New Roman" pitchFamily="18" charset="0"/>
                <a:cs typeface="Times New Roman" pitchFamily="18" charset="0"/>
              </a:rPr>
              <a:t>көрнекті өкілі</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571472" y="785794"/>
            <a:ext cx="7929618" cy="5500726"/>
          </a:xfrm>
        </p:spPr>
        <p:txBody>
          <a:bodyPr>
            <a:normAutofit fontScale="92500"/>
          </a:bodyPr>
          <a:lstStyle/>
          <a:p>
            <a:r>
              <a:rPr lang="kk-KZ" sz="4400" dirty="0" smtClean="0">
                <a:latin typeface="Times New Roman" pitchFamily="18" charset="0"/>
                <a:cs typeface="Times New Roman" pitchFamily="18" charset="0"/>
              </a:rPr>
              <a:t>“Ақан сері – заманының сұңқары, тұяғы тозбас тұлпары, орып айтатын отауызды қызыл тілдің ділмәрі, жігіттің құлпы жібегі, шешен сөздің ағытылған тиегі, сал мен серінің көсемі, ән мен күйдің, өткір сөздің шешені” </a:t>
            </a:r>
          </a:p>
          <a:p>
            <a:r>
              <a:rPr lang="kk-KZ" sz="4400" dirty="0" smtClean="0">
                <a:latin typeface="Times New Roman" pitchFamily="18" charset="0"/>
                <a:cs typeface="Times New Roman" pitchFamily="18" charset="0"/>
              </a:rPr>
              <a:t>			  </a:t>
            </a:r>
            <a:r>
              <a:rPr lang="kk-KZ" sz="3900" dirty="0" smtClean="0">
                <a:latin typeface="Times New Roman" pitchFamily="18" charset="0"/>
                <a:cs typeface="Times New Roman" pitchFamily="18" charset="0"/>
              </a:rPr>
              <a:t>Мәшһүр Жүсіп Көпеев</a:t>
            </a:r>
            <a:endParaRPr lang="kk-KZ" sz="4400" dirty="0" smtClean="0">
              <a:latin typeface="Times New Roman" pitchFamily="18" charset="0"/>
              <a:cs typeface="Times New Roman" pitchFamily="18" charset="0"/>
            </a:endParaRPr>
          </a:p>
          <a:p>
            <a:endParaRPr lang="ru-RU"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a:xfrm>
            <a:off x="3357554" y="718346"/>
            <a:ext cx="5786446" cy="5518966"/>
          </a:xfrm>
        </p:spPr>
        <p:txBody>
          <a:bodyPr>
            <a:noAutofit/>
          </a:bodyPr>
          <a:lstStyle/>
          <a:p>
            <a:pPr>
              <a:buNone/>
            </a:pP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Ақан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Серінің</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Ақтоқты</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Алтыбасар</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«Тер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қатқан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Мақпал</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Балқадиша</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Сырымбет</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Майда</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қоңыр</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т.б.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әндері әйел жанының сұлулығын жарқырата көрсетуімен бірге</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махаббат</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құдіретін асқақтата суреттеуімен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де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құнды</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Кеңінен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танымал</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бұл</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әндер</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әйелдер</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образының</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галереясын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жасап</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шынайы</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махаббат</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рухын</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ту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етіп</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 </a:t>
            </a:r>
            <a:r>
              <a:rPr lang="ru-RU" sz="2400" cap="all" dirty="0" err="1"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көтереді</a:t>
            </a:r>
            <a:r>
              <a:rPr lang="ru-RU" sz="2400"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Times New Roman" pitchFamily="18" charset="0"/>
                <a:cs typeface="Times New Roman" pitchFamily="18" charset="0"/>
              </a:rPr>
              <a:t>.</a:t>
            </a:r>
          </a:p>
        </p:txBody>
      </p:sp>
      <p:pic>
        <p:nvPicPr>
          <p:cNvPr id="11268" name="Picture 5" descr="i?id=675094692-08-72&amp;n=21"/>
          <p:cNvPicPr>
            <a:picLocks noChangeAspect="1" noChangeArrowheads="1"/>
          </p:cNvPicPr>
          <p:nvPr/>
        </p:nvPicPr>
        <p:blipFill>
          <a:blip r:embed="rId2"/>
          <a:srcRect/>
          <a:stretch>
            <a:fillRect/>
          </a:stretch>
        </p:blipFill>
        <p:spPr bwMode="auto">
          <a:xfrm>
            <a:off x="142844" y="642918"/>
            <a:ext cx="3206779" cy="5500726"/>
          </a:xfrm>
          <a:prstGeom prst="rect">
            <a:avLst/>
          </a:prstGeom>
          <a:ln>
            <a:noFill/>
          </a:ln>
          <a:effectLst>
            <a:softEdge rad="112500"/>
          </a:effec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fade">
                                      <p:cBhvr>
                                        <p:cTn id="7" dur="1000"/>
                                        <p:tgtEl>
                                          <p:spTgt spid="106499">
                                            <p:txEl>
                                              <p:pRg st="0" end="0"/>
                                            </p:txEl>
                                          </p:spTgt>
                                        </p:tgtEl>
                                      </p:cBhvr>
                                    </p:animEffect>
                                    <p:anim calcmode="lin" valueType="num">
                                      <p:cBhvr>
                                        <p:cTn id="8" dur="10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p:cTn id="9" dur="898" decel="100000" fill="hold"/>
                                        <p:tgtEl>
                                          <p:spTgt spid="1064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06499">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4048" y="257672"/>
            <a:ext cx="3538736" cy="1143000"/>
          </a:xfrm>
        </p:spPr>
        <p:txBody>
          <a:bodyPr/>
          <a:lstStyle/>
          <a:p>
            <a:r>
              <a:rPr lang="kk-KZ" dirty="0" smtClean="0">
                <a:solidFill>
                  <a:srgbClr val="C00000"/>
                </a:solidFill>
                <a:latin typeface="Times New Roman" pitchFamily="18" charset="0"/>
                <a:cs typeface="Times New Roman" pitchFamily="18" charset="0"/>
              </a:rPr>
              <a:t>Балқадиша</a:t>
            </a:r>
            <a:endParaRPr lang="ru-RU" dirty="0">
              <a:solidFill>
                <a:srgbClr val="C00000"/>
              </a:solidFill>
              <a:latin typeface="Times New Roman" pitchFamily="18" charset="0"/>
              <a:cs typeface="Times New Roman" pitchFamily="18" charset="0"/>
            </a:endParaRPr>
          </a:p>
        </p:txBody>
      </p:sp>
      <p:sp>
        <p:nvSpPr>
          <p:cNvPr id="3" name="Объект 2"/>
          <p:cNvSpPr>
            <a:spLocks noGrp="1"/>
          </p:cNvSpPr>
          <p:nvPr>
            <p:ph idx="1"/>
          </p:nvPr>
        </p:nvSpPr>
        <p:spPr>
          <a:xfrm>
            <a:off x="4921696" y="1423317"/>
            <a:ext cx="3826768" cy="4525963"/>
          </a:xfrm>
        </p:spPr>
        <p:txBody>
          <a:bodyPr>
            <a:normAutofit/>
          </a:bodyPr>
          <a:lstStyle/>
          <a:p>
            <a:pPr marL="0" indent="0">
              <a:buNone/>
            </a:pPr>
            <a:r>
              <a:rPr lang="kk-KZ" sz="1800" dirty="0" smtClean="0">
                <a:latin typeface="Times New Roman" pitchFamily="18" charset="0"/>
                <a:cs typeface="Times New Roman" pitchFamily="18" charset="0"/>
              </a:rPr>
              <a:t>Қызың едің Ыбыкеңнің, Балқадиша,</a:t>
            </a:r>
          </a:p>
          <a:p>
            <a:pPr marL="0" indent="0">
              <a:buNone/>
            </a:pPr>
            <a:r>
              <a:rPr lang="kk-KZ" sz="1800" dirty="0" smtClean="0">
                <a:latin typeface="Times New Roman" pitchFamily="18" charset="0"/>
                <a:cs typeface="Times New Roman" pitchFamily="18" charset="0"/>
              </a:rPr>
              <a:t>Бұралып белің нәзік тал, Қадиша</a:t>
            </a:r>
          </a:p>
          <a:p>
            <a:pPr marL="0" indent="0">
              <a:buNone/>
            </a:pPr>
            <a:r>
              <a:rPr lang="kk-KZ" sz="1800" dirty="0" smtClean="0">
                <a:latin typeface="Times New Roman" pitchFamily="18" charset="0"/>
                <a:cs typeface="Times New Roman" pitchFamily="18" charset="0"/>
              </a:rPr>
              <a:t>Жиылып осы тойға қалың қыздың</a:t>
            </a:r>
          </a:p>
          <a:p>
            <a:pPr marL="0" indent="0">
              <a:buNone/>
            </a:pPr>
            <a:r>
              <a:rPr lang="kk-KZ" sz="1800" dirty="0" smtClean="0">
                <a:latin typeface="Times New Roman" pitchFamily="18" charset="0"/>
                <a:cs typeface="Times New Roman" pitchFamily="18" charset="0"/>
              </a:rPr>
              <a:t>Ішінде қара басың – хан Қадиша</a:t>
            </a:r>
          </a:p>
          <a:p>
            <a:pPr marL="0" indent="0">
              <a:buNone/>
            </a:pPr>
            <a:r>
              <a:rPr lang="kk-KZ" sz="1800" dirty="0" smtClean="0">
                <a:latin typeface="Times New Roman" pitchFamily="18" charset="0"/>
                <a:cs typeface="Times New Roman" pitchFamily="18" charset="0"/>
              </a:rPr>
              <a:t>Дегенде Балқадиша, Балқадиша,</a:t>
            </a:r>
          </a:p>
          <a:p>
            <a:pPr marL="0" indent="0">
              <a:buNone/>
            </a:pPr>
            <a:r>
              <a:rPr lang="kk-KZ" sz="1800" dirty="0" smtClean="0">
                <a:latin typeface="Times New Roman" pitchFamily="18" charset="0"/>
                <a:cs typeface="Times New Roman" pitchFamily="18" charset="0"/>
              </a:rPr>
              <a:t>Боларсың бізден сөзге, зар Қадиша</a:t>
            </a:r>
          </a:p>
          <a:p>
            <a:pPr marL="0" indent="0">
              <a:buNone/>
            </a:pPr>
            <a:r>
              <a:rPr lang="kk-KZ" sz="1800" dirty="0" smtClean="0">
                <a:latin typeface="Times New Roman" pitchFamily="18" charset="0"/>
                <a:cs typeface="Times New Roman" pitchFamily="18" charset="0"/>
              </a:rPr>
              <a:t>Бұлаңдап асау тайдай жүрген басың,</a:t>
            </a:r>
          </a:p>
          <a:p>
            <a:pPr marL="0" indent="0">
              <a:buNone/>
            </a:pPr>
            <a:r>
              <a:rPr lang="kk-KZ" sz="1800" dirty="0" smtClean="0">
                <a:latin typeface="Times New Roman" pitchFamily="18" charset="0"/>
                <a:cs typeface="Times New Roman" pitchFamily="18" charset="0"/>
              </a:rPr>
              <a:t>Боларсың қандай жанға жар, Қадиша</a:t>
            </a:r>
          </a:p>
          <a:p>
            <a:pPr marL="0" indent="0">
              <a:buNone/>
            </a:pPr>
            <a:r>
              <a:rPr lang="kk-KZ" sz="1800" dirty="0" smtClean="0">
                <a:latin typeface="Times New Roman" pitchFamily="18" charset="0"/>
                <a:cs typeface="Times New Roman" pitchFamily="18" charset="0"/>
              </a:rPr>
              <a:t>Баласы Ыбыкеңнің, бал Қадиша,</a:t>
            </a:r>
          </a:p>
          <a:p>
            <a:pPr marL="0" indent="0">
              <a:buNone/>
            </a:pPr>
            <a:r>
              <a:rPr lang="kk-KZ" sz="1800" dirty="0" smtClean="0">
                <a:latin typeface="Times New Roman" pitchFamily="18" charset="0"/>
                <a:cs typeface="Times New Roman" pitchFamily="18" charset="0"/>
              </a:rPr>
              <a:t>Есілдің өрлей біткен тал, Қадиша,</a:t>
            </a:r>
          </a:p>
          <a:p>
            <a:pPr marL="0" indent="0">
              <a:buNone/>
            </a:pPr>
            <a:r>
              <a:rPr lang="kk-KZ" sz="1800" dirty="0" smtClean="0">
                <a:latin typeface="Times New Roman" pitchFamily="18" charset="0"/>
                <a:cs typeface="Times New Roman" pitchFamily="18" charset="0"/>
              </a:rPr>
              <a:t>Жеңгеңіз қайтайық деп асығып тұр,</a:t>
            </a:r>
          </a:p>
          <a:p>
            <a:pPr marL="0" indent="0">
              <a:buNone/>
            </a:pPr>
            <a:r>
              <a:rPr lang="kk-KZ" sz="1800" dirty="0" smtClean="0">
                <a:latin typeface="Times New Roman" pitchFamily="18" charset="0"/>
                <a:cs typeface="Times New Roman" pitchFamily="18" charset="0"/>
              </a:rPr>
              <a:t>Рұқсат бізден сізге, бар, Қадиша.</a:t>
            </a:r>
          </a:p>
          <a:p>
            <a:pPr marL="0" indent="0">
              <a:buNone/>
            </a:pPr>
            <a:endParaRPr lang="ru-RU" sz="1800" dirty="0">
              <a:latin typeface="Times New Roman" pitchFamily="18" charset="0"/>
              <a:cs typeface="Times New Roman" pitchFamily="18" charset="0"/>
            </a:endParaRPr>
          </a:p>
        </p:txBody>
      </p:sp>
      <p:sp>
        <p:nvSpPr>
          <p:cNvPr id="4" name="Заголовок 1"/>
          <p:cNvSpPr txBox="1">
            <a:spLocks/>
          </p:cNvSpPr>
          <p:nvPr/>
        </p:nvSpPr>
        <p:spPr>
          <a:xfrm>
            <a:off x="575963" y="200167"/>
            <a:ext cx="353873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dirty="0" smtClean="0">
                <a:solidFill>
                  <a:srgbClr val="C00000"/>
                </a:solidFill>
                <a:latin typeface="Times New Roman" pitchFamily="18" charset="0"/>
                <a:cs typeface="Times New Roman" pitchFamily="18" charset="0"/>
              </a:rPr>
              <a:t>Сырымбет</a:t>
            </a:r>
            <a:endParaRPr lang="ru-RU" dirty="0">
              <a:solidFill>
                <a:srgbClr val="C00000"/>
              </a:solidFill>
              <a:latin typeface="Times New Roman" pitchFamily="18" charset="0"/>
              <a:cs typeface="Times New Roman" pitchFamily="18" charset="0"/>
            </a:endParaRPr>
          </a:p>
        </p:txBody>
      </p:sp>
      <p:sp>
        <p:nvSpPr>
          <p:cNvPr id="5" name="Объект 2"/>
          <p:cNvSpPr txBox="1">
            <a:spLocks/>
          </p:cNvSpPr>
          <p:nvPr/>
        </p:nvSpPr>
        <p:spPr>
          <a:xfrm>
            <a:off x="179512" y="1412776"/>
            <a:ext cx="4752528"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kk-KZ" sz="2000" dirty="0" smtClean="0">
                <a:latin typeface="Times New Roman" pitchFamily="18" charset="0"/>
                <a:cs typeface="Times New Roman" pitchFamily="18" charset="0"/>
              </a:rPr>
              <a:t>Аулым қонған Сырымбет саласына.</a:t>
            </a:r>
          </a:p>
          <a:p>
            <a:pPr marL="0" indent="0">
              <a:buNone/>
            </a:pPr>
            <a:r>
              <a:rPr lang="kk-KZ" sz="2000" dirty="0" smtClean="0">
                <a:latin typeface="Times New Roman" pitchFamily="18" charset="0"/>
                <a:cs typeface="Times New Roman" pitchFamily="18" charset="0"/>
              </a:rPr>
              <a:t>Ғашық болдым ақ сұңқар баласына.</a:t>
            </a:r>
          </a:p>
          <a:p>
            <a:pPr marL="0" indent="0">
              <a:buNone/>
            </a:pPr>
            <a:r>
              <a:rPr lang="kk-KZ" sz="2000" dirty="0" smtClean="0">
                <a:latin typeface="Times New Roman" pitchFamily="18" charset="0"/>
                <a:cs typeface="Times New Roman" pitchFamily="18" charset="0"/>
              </a:rPr>
              <a:t>Бидайық лайық қарағым- ай,</a:t>
            </a:r>
          </a:p>
          <a:p>
            <a:pPr marL="0" indent="0">
              <a:buNone/>
            </a:pPr>
            <a:r>
              <a:rPr lang="kk-KZ" sz="2000" dirty="0" smtClean="0">
                <a:latin typeface="Times New Roman" pitchFamily="18" charset="0"/>
                <a:cs typeface="Times New Roman" pitchFamily="18" charset="0"/>
              </a:rPr>
              <a:t>Бөктергіге жеп болып барасың ба?</a:t>
            </a:r>
          </a:p>
          <a:p>
            <a:pPr marL="0" indent="0">
              <a:buNone/>
            </a:pPr>
            <a:r>
              <a:rPr lang="kk-KZ" sz="2000" dirty="0" smtClean="0">
                <a:latin typeface="Times New Roman" pitchFamily="18" charset="0"/>
                <a:cs typeface="Times New Roman" pitchFamily="18" charset="0"/>
              </a:rPr>
              <a:t>Аулым қонған Сырымбет жел жағына,</a:t>
            </a:r>
          </a:p>
          <a:p>
            <a:pPr marL="0" indent="0">
              <a:buNone/>
            </a:pPr>
            <a:r>
              <a:rPr lang="kk-KZ" sz="2000" dirty="0" smtClean="0">
                <a:latin typeface="Times New Roman" pitchFamily="18" charset="0"/>
                <a:cs typeface="Times New Roman" pitchFamily="18" charset="0"/>
              </a:rPr>
              <a:t>Артық туған бала едің ел бағына.</a:t>
            </a:r>
          </a:p>
          <a:p>
            <a:pPr marL="0" indent="0">
              <a:buNone/>
            </a:pPr>
            <a:r>
              <a:rPr lang="kk-KZ" sz="2000" dirty="0" smtClean="0">
                <a:latin typeface="Times New Roman" pitchFamily="18" charset="0"/>
                <a:cs typeface="Times New Roman" pitchFamily="18" charset="0"/>
              </a:rPr>
              <a:t>Лашын құсқа лайық қарағым- ай,</a:t>
            </a:r>
          </a:p>
          <a:p>
            <a:pPr marL="0" indent="0">
              <a:buNone/>
            </a:pPr>
            <a:r>
              <a:rPr lang="kk-KZ" sz="2000" dirty="0" smtClean="0">
                <a:latin typeface="Times New Roman" pitchFamily="18" charset="0"/>
                <a:cs typeface="Times New Roman" pitchFamily="18" charset="0"/>
              </a:rPr>
              <a:t>Бөктергенің іліндің тырнағына.</a:t>
            </a:r>
          </a:p>
          <a:p>
            <a:pPr marL="0" indent="0">
              <a:buNone/>
            </a:pPr>
            <a:r>
              <a:rPr lang="kk-KZ" sz="2000" dirty="0" smtClean="0">
                <a:latin typeface="Times New Roman" pitchFamily="18" charset="0"/>
                <a:cs typeface="Times New Roman" pitchFamily="18" charset="0"/>
              </a:rPr>
              <a:t>Алтын құйық жарасар күймесімен,</a:t>
            </a:r>
          </a:p>
          <a:p>
            <a:pPr marL="0" indent="0">
              <a:buNone/>
            </a:pPr>
            <a:r>
              <a:rPr lang="kk-KZ" sz="2000" dirty="0" smtClean="0">
                <a:latin typeface="Times New Roman" pitchFamily="18" charset="0"/>
                <a:cs typeface="Times New Roman" pitchFamily="18" charset="0"/>
              </a:rPr>
              <a:t>Наздана алмаса сұлу қыз құс сүймесімен.</a:t>
            </a:r>
          </a:p>
          <a:p>
            <a:pPr marL="0" indent="0">
              <a:buNone/>
            </a:pPr>
            <a:r>
              <a:rPr lang="kk-KZ" sz="2000" dirty="0" smtClean="0">
                <a:latin typeface="Times New Roman" pitchFamily="18" charset="0"/>
                <a:cs typeface="Times New Roman" pitchFamily="18" charset="0"/>
              </a:rPr>
              <a:t>Қоскөл жаққа таныса киіп барған</a:t>
            </a:r>
          </a:p>
          <a:p>
            <a:pPr marL="0" indent="0">
              <a:buNone/>
            </a:pPr>
            <a:r>
              <a:rPr lang="kk-KZ" sz="2000" dirty="0" smtClean="0">
                <a:latin typeface="Times New Roman" pitchFamily="18" charset="0"/>
                <a:cs typeface="Times New Roman" pitchFamily="18" charset="0"/>
              </a:rPr>
              <a:t>Бешпетіңді бер қалқам түймесімен.</a:t>
            </a:r>
          </a:p>
        </p:txBody>
      </p:sp>
    </p:spTree>
    <p:extLst>
      <p:ext uri="{BB962C8B-B14F-4D97-AF65-F5344CB8AC3E}">
        <p14:creationId xmlns:p14="http://schemas.microsoft.com/office/powerpoint/2010/main" val="41472166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796908"/>
          </a:xfrm>
        </p:spPr>
        <p:txBody>
          <a:bodyPr/>
          <a:lstStyle/>
          <a:p>
            <a:r>
              <a:rPr lang="kk-KZ" b="1" dirty="0" smtClean="0">
                <a:solidFill>
                  <a:srgbClr val="C00000"/>
                </a:solidFill>
                <a:latin typeface="Times New Roman" pitchFamily="18" charset="0"/>
                <a:cs typeface="Times New Roman" pitchFamily="18" charset="0"/>
              </a:rPr>
              <a:t>Сырымбет әнінің тарихы</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214282" y="928670"/>
            <a:ext cx="8715436" cy="5357850"/>
          </a:xfrm>
        </p:spPr>
        <p:txBody>
          <a:bodyPr>
            <a:noAutofit/>
          </a:bodyPr>
          <a:lstStyle/>
          <a:p>
            <a:r>
              <a:rPr lang="kk-KZ" sz="2400" dirty="0" smtClean="0">
                <a:ln>
                  <a:solidFill>
                    <a:schemeClr val="tx1"/>
                  </a:solidFill>
                </a:ln>
                <a:latin typeface="Times New Roman" pitchFamily="18" charset="0"/>
                <a:cs typeface="Times New Roman" pitchFamily="18" charset="0"/>
              </a:rPr>
              <a:t>Серінің бозбала шақтағы алғашқы іңкәр көңілі құлаған ару – Сырымбет тауын мекендеген Жүсіп төренің қызы Жамал еді. Екі жастың ағайындығы жеті атаға жетпегендіктен,         ата-баба салтын аттап кете алмайды да, бір-біріне деген құштарлықтарын тұншықтыруға мәжбүр болады. Жамал ұзатылған соң Ақан тұңғиық қайғысын құшақтап, қалың елдің ішінде жалғыз қалады. Оның мұнан соңғы өмірі сырттан гүлсіз, үнсіз, жырсыз, түрсіз өмірге айналады. Бірақ дариға жүректің қайғымен жылынып сөнгенін, терең жанның оймен уланып өлгенін кім ұққан? Ақан сері бұл жырында  сол кездегі Жамалдың ғана емес басқада жас қыздардың басына түскен жайды шырқаған .  Олардың өз еркілерінен тыс тұрмысқа бергені жайлы,  сол кездегі салт – дәстүрдің қиыншылығын,  тағдырдын қаталдығын жырмен елге жеткізгісі келген.</a:t>
            </a:r>
          </a:p>
          <a:p>
            <a:endParaRPr lang="kk-KZ" sz="2400" dirty="0" smtClean="0">
              <a:latin typeface="Times New Roman" pitchFamily="18" charset="0"/>
              <a:cs typeface="Times New Roman" pitchFamily="18" charset="0"/>
            </a:endParaRPr>
          </a:p>
          <a:p>
            <a:endParaRPr lang="kk-KZ"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57290" y="500042"/>
            <a:ext cx="6400800" cy="1296144"/>
          </a:xfrm>
        </p:spPr>
        <p:txBody>
          <a:bodyPr>
            <a:normAutofit fontScale="90000"/>
          </a:bodyPr>
          <a:lstStyle/>
          <a:p>
            <a:r>
              <a:rPr lang="ru-RU"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«Балқадиша» </a:t>
            </a:r>
            <a:r>
              <a:rPr lang="ru-RU" b="1" cap="none" spc="0"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әнінің </a:t>
            </a:r>
            <a:r>
              <a:rPr lang="ru-RU"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шығу тарихы</a:t>
            </a:r>
            <a:endParaRPr lang="ru-RU" dirty="0"/>
          </a:p>
        </p:txBody>
      </p:sp>
      <p:pic>
        <p:nvPicPr>
          <p:cNvPr id="3" name="Picture 2" descr="D:\Documents and Settings\Admin\Мои документы\6c7cab.jpg"/>
          <p:cNvPicPr>
            <a:picLocks noChangeAspect="1" noChangeArrowheads="1"/>
          </p:cNvPicPr>
          <p:nvPr/>
        </p:nvPicPr>
        <p:blipFill>
          <a:blip r:embed="rId2"/>
          <a:srcRect/>
          <a:stretch>
            <a:fillRect/>
          </a:stretch>
        </p:blipFill>
        <p:spPr bwMode="auto">
          <a:xfrm>
            <a:off x="2071670" y="2071678"/>
            <a:ext cx="4357718" cy="35719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394788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Объект 9"/>
          <p:cNvSpPr>
            <a:spLocks noGrp="1"/>
          </p:cNvSpPr>
          <p:nvPr>
            <p:ph idx="1"/>
          </p:nvPr>
        </p:nvSpPr>
        <p:spPr>
          <a:xfrm>
            <a:off x="1357290" y="2000240"/>
            <a:ext cx="6400800" cy="3714776"/>
          </a:xfrm>
        </p:spPr>
        <p:txBody>
          <a:bodyPr>
            <a:normAutofit/>
          </a:bodyPr>
          <a:lstStyle/>
          <a:p>
            <a:endParaRPr lang="en-US" sz="1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endParaRPr lang="ru-RU" dirty="0"/>
          </a:p>
        </p:txBody>
      </p:sp>
      <p:sp>
        <p:nvSpPr>
          <p:cNvPr id="5" name="Прямоугольник 4"/>
          <p:cNvSpPr/>
          <p:nvPr/>
        </p:nvSpPr>
        <p:spPr>
          <a:xfrm>
            <a:off x="714348" y="642918"/>
            <a:ext cx="7858180" cy="4585871"/>
          </a:xfrm>
          <a:prstGeom prst="rect">
            <a:avLst/>
          </a:prstGeom>
        </p:spPr>
        <p:txBody>
          <a:bodyPr wrap="square">
            <a:spAutoFit/>
          </a:bodyPr>
          <a:lstStyle/>
          <a:p>
            <a:pPr>
              <a:buNone/>
            </a:pP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buNone/>
            </a:pPr>
            <a:r>
              <a:rPr lang="kk-K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Әйгілі Ақан сері</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Қорамсаұлының</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kk-K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суреттеуіндегі қазақтың сұлулары  туралы өлеңдерінің  бір тобы нақты бір адамдарға арналған . Соның бірі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«Балқадиша»</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kk-K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әні . Бұл ән  тағдыры аянышты , бас бостандығы болмаған Балқадишаға арналады .</a:t>
            </a:r>
          </a:p>
          <a:p>
            <a:pPr>
              <a:buNone/>
            </a:pPr>
            <a:r>
              <a:rPr lang="kk-K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«Балқадиша» әнін тыңдаған әрбір жан</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басты</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кейіпкер</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Қадиша қыздың тағдырына аяушылық білдіріп</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ауыр</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күрсінетіні сөзсіз.</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p>
          <a:p>
            <a:pPr>
              <a:buNone/>
            </a:pP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Сан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жылдар</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бойы</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тыңдарманның көкейінен шыққан танымал</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әннің шығу  тарихы</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туралы</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ел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аузында</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әңгіме көп</a:t>
            </a:r>
            <a:r>
              <a:rPr lang="ru-RU"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ru-RU" sz="2400" dirty="0"/>
          </a:p>
        </p:txBody>
      </p:sp>
    </p:spTree>
    <p:extLst>
      <p:ext uri="{BB962C8B-B14F-4D97-AF65-F5344CB8AC3E}">
        <p14:creationId xmlns:p14="http://schemas.microsoft.com/office/powerpoint/2010/main" val="24209062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57158" y="357166"/>
            <a:ext cx="8429684" cy="6124754"/>
          </a:xfrm>
          <a:prstGeom prst="rect">
            <a:avLst/>
          </a:prstGeom>
        </p:spPr>
        <p:txBody>
          <a:bodyPr wrap="square">
            <a:spAutoFit/>
          </a:bodyPr>
          <a:lstStyle/>
          <a:p>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Ақанның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сал-</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серілік</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құрып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ауыл-ауылдарды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аралап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жүрген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кезі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Күндердің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күнінде</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сері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сол</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кездегі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Ыбырай</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деген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аты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баршаға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мәлім</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танымал</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кісінің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ауылына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бас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сұғып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шілдехана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тойының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үстінен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түседі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Ауылға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танымал</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серінің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ат</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басын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бұрғандығын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естіген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ауыл</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тұрғындары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оған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ілтипат</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білдіріп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қошемет</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көрсетеді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Алайда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төрде</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отырған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Ақанның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маңына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ешкім</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отырмайды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Бұл</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ел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аузында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сері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туралы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алып-қашпа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сөздердің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кеңінен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етек</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алған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тұсы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еді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Ақанның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қиялға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беріліп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жын-перілермен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қатысы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барын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алға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тартып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жас</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қыздар</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серіден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үрейленген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Ақын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да,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қыздар </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да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өздерін жайсыз</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сезініп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отырыстың берекесі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қашқандай болады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endPar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8953118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14744" y="2017463"/>
            <a:ext cx="5072098" cy="2554545"/>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Кекілін</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кер</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бестінің</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сылағаным</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Басынан</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Жыландының</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құлағаным</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Кетті</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деп</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Балқадиша</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естігенде</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Құшақтап</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құс</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жастықты</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жылағаным</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p>
          <a:p>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Тау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болсаң</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Жыландыдай</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биік</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тау бол,</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Шапанға</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ширатпалы</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жібек</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бау</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бол.</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Атадан</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артық</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туған</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Балқадиша</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p>
          <a:p>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Көргенше</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енді</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қайтіп</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a:t>
            </a:r>
            <a:r>
              <a:rPr lang="ru-RU" sz="2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есен-сау</a:t>
            </a:r>
            <a:r>
              <a:rPr lang="ru-RU" sz="2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бол»</a:t>
            </a:r>
            <a:endParaRPr lang="ru-RU" sz="2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pic>
        <p:nvPicPr>
          <p:cNvPr id="6" name="Picture 4" descr="http://s0.i-news.kz/illustrations/b/96/89/62/1338446946-973.jpg"/>
          <p:cNvPicPr>
            <a:picLocks noChangeAspect="1" noChangeArrowheads="1"/>
          </p:cNvPicPr>
          <p:nvPr/>
        </p:nvPicPr>
        <p:blipFill>
          <a:blip r:embed="rId2"/>
          <a:srcRect/>
          <a:stretch>
            <a:fillRect/>
          </a:stretch>
        </p:blipFill>
        <p:spPr bwMode="auto">
          <a:xfrm>
            <a:off x="500034" y="714356"/>
            <a:ext cx="3000396" cy="507209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85273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142984"/>
            <a:ext cx="8572560" cy="4401205"/>
          </a:xfrm>
          <a:prstGeom prst="rect">
            <a:avLst/>
          </a:prstGeom>
        </p:spPr>
        <p:txBody>
          <a:bodyPr wrap="square">
            <a:spAutoFit/>
          </a:bodyPr>
          <a:lstStyle/>
          <a:p>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Ән кейіпкері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Қадиша Сүлеймен деген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текті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атаның баласымен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бас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қосып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үлкен әулеттің босағасын аттаған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Үш</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қыз</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және</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екі</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ұлдың</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анасы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атанып</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1953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жылы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өмірден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өткен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p>
          <a:p>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«Балқадиша» әнін кезінде</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аты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аңызға айналған Әміре Қашаубаев, Ғарифолла Құрманғалиев, Жүсіпбек Елебеков</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орындаған.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Кейін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Қайрат</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Байбосынов</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Рамазан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Стамғазиев</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Гауһар</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Әлімбекова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Жігіттер</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тобы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сияқты</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әншілер</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өз</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репертуарларына</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2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қосқан</a:t>
            </a:r>
            <a:r>
              <a:rPr lang="ru-RU"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t>
            </a:r>
            <a:endPar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6112633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214678" y="2643182"/>
            <a:ext cx="2357454" cy="16430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kk-KZ" sz="4000" dirty="0" smtClean="0">
                <a:latin typeface="Times New Roman" pitchFamily="18" charset="0"/>
                <a:cs typeface="Times New Roman" pitchFamily="18" charset="0"/>
              </a:rPr>
              <a:t>АҚАН</a:t>
            </a:r>
          </a:p>
          <a:p>
            <a:pPr algn="ctr"/>
            <a:endParaRPr lang="kk-KZ" dirty="0"/>
          </a:p>
        </p:txBody>
      </p:sp>
      <p:cxnSp>
        <p:nvCxnSpPr>
          <p:cNvPr id="8" name="Прямая соединительная линия 7"/>
          <p:cNvCxnSpPr/>
          <p:nvPr/>
        </p:nvCxnSpPr>
        <p:spPr>
          <a:xfrm>
            <a:off x="2000232" y="3429000"/>
            <a:ext cx="150019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p:nvCxnSpPr>
        <p:spPr>
          <a:xfrm rot="5400000">
            <a:off x="4429125" y="1857365"/>
            <a:ext cx="1214446" cy="500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rot="5400000">
            <a:off x="5023197" y="1906237"/>
            <a:ext cx="1026435" cy="928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rot="10800000" flipV="1">
            <a:off x="2443626" y="4071942"/>
            <a:ext cx="1271118"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a:endCxn id="27" idx="1"/>
          </p:cNvCxnSpPr>
          <p:nvPr/>
        </p:nvCxnSpPr>
        <p:spPr>
          <a:xfrm flipV="1">
            <a:off x="5286380" y="2387078"/>
            <a:ext cx="1428760" cy="756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rot="16200000" flipH="1">
            <a:off x="4036216" y="4536289"/>
            <a:ext cx="857255" cy="71439"/>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5357818" y="3571876"/>
            <a:ext cx="1643074" cy="35719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5072066" y="853843"/>
            <a:ext cx="928694" cy="646331"/>
          </a:xfrm>
          <a:prstGeom prst="rect">
            <a:avLst/>
          </a:prstGeom>
          <a:noFill/>
        </p:spPr>
        <p:txBody>
          <a:bodyPr wrap="square" rtlCol="0">
            <a:spAutoFit/>
          </a:bodyPr>
          <a:lstStyle/>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Ақын</a:t>
            </a:r>
            <a:endParaRPr lang="kk-KZ" dirty="0">
              <a:latin typeface="Times New Roman" pitchFamily="18" charset="0"/>
              <a:cs typeface="Times New Roman" pitchFamily="18" charset="0"/>
            </a:endParaRPr>
          </a:p>
        </p:txBody>
      </p:sp>
      <p:sp>
        <p:nvSpPr>
          <p:cNvPr id="26" name="TextBox 25"/>
          <p:cNvSpPr txBox="1"/>
          <p:nvPr/>
        </p:nvSpPr>
        <p:spPr>
          <a:xfrm>
            <a:off x="5715008" y="1571612"/>
            <a:ext cx="1071570" cy="369332"/>
          </a:xfrm>
          <a:prstGeom prst="rect">
            <a:avLst/>
          </a:prstGeom>
          <a:noFill/>
        </p:spPr>
        <p:txBody>
          <a:bodyPr wrap="square" rtlCol="0">
            <a:spAutoFit/>
          </a:bodyPr>
          <a:lstStyle/>
          <a:p>
            <a:r>
              <a:rPr lang="kk-KZ" dirty="0" smtClean="0">
                <a:latin typeface="Times New Roman" pitchFamily="18" charset="0"/>
                <a:cs typeface="Times New Roman" pitchFamily="18" charset="0"/>
              </a:rPr>
              <a:t>     Сері</a:t>
            </a:r>
            <a:endParaRPr lang="kk-KZ" dirty="0">
              <a:latin typeface="Times New Roman" pitchFamily="18" charset="0"/>
              <a:cs typeface="Times New Roman" pitchFamily="18" charset="0"/>
            </a:endParaRPr>
          </a:p>
        </p:txBody>
      </p:sp>
      <p:sp>
        <p:nvSpPr>
          <p:cNvPr id="27" name="TextBox 26"/>
          <p:cNvSpPr txBox="1"/>
          <p:nvPr/>
        </p:nvSpPr>
        <p:spPr>
          <a:xfrm>
            <a:off x="6715140" y="2202412"/>
            <a:ext cx="1785950" cy="369332"/>
          </a:xfrm>
          <a:prstGeom prst="rect">
            <a:avLst/>
          </a:prstGeom>
          <a:noFill/>
        </p:spPr>
        <p:txBody>
          <a:bodyPr wrap="square" rtlCol="0">
            <a:spAutoFit/>
          </a:bodyPr>
          <a:lstStyle/>
          <a:p>
            <a:r>
              <a:rPr lang="kk-KZ" dirty="0" smtClean="0">
                <a:latin typeface="Times New Roman" pitchFamily="18" charset="0"/>
                <a:cs typeface="Times New Roman" pitchFamily="18" charset="0"/>
              </a:rPr>
              <a:t>Композитор</a:t>
            </a:r>
            <a:endParaRPr lang="kk-KZ" dirty="0">
              <a:latin typeface="Times New Roman" pitchFamily="18" charset="0"/>
              <a:cs typeface="Times New Roman" pitchFamily="18" charset="0"/>
            </a:endParaRPr>
          </a:p>
        </p:txBody>
      </p:sp>
      <p:sp>
        <p:nvSpPr>
          <p:cNvPr id="29" name="TextBox 28"/>
          <p:cNvSpPr txBox="1"/>
          <p:nvPr/>
        </p:nvSpPr>
        <p:spPr>
          <a:xfrm>
            <a:off x="7215207" y="3000372"/>
            <a:ext cx="857255" cy="369332"/>
          </a:xfrm>
          <a:prstGeom prst="rect">
            <a:avLst/>
          </a:prstGeom>
          <a:noFill/>
        </p:spPr>
        <p:txBody>
          <a:bodyPr wrap="square" rtlCol="0">
            <a:spAutoFit/>
          </a:bodyPr>
          <a:lstStyle/>
          <a:p>
            <a:r>
              <a:rPr lang="kk-KZ" dirty="0" smtClean="0">
                <a:latin typeface="Times New Roman" pitchFamily="18" charset="0"/>
                <a:cs typeface="Times New Roman" pitchFamily="18" charset="0"/>
              </a:rPr>
              <a:t>Атбегі</a:t>
            </a:r>
            <a:endParaRPr lang="kk-KZ" dirty="0">
              <a:latin typeface="Times New Roman" pitchFamily="18" charset="0"/>
              <a:cs typeface="Times New Roman" pitchFamily="18" charset="0"/>
            </a:endParaRPr>
          </a:p>
        </p:txBody>
      </p:sp>
      <p:sp>
        <p:nvSpPr>
          <p:cNvPr id="30" name="TextBox 29"/>
          <p:cNvSpPr txBox="1"/>
          <p:nvPr/>
        </p:nvSpPr>
        <p:spPr>
          <a:xfrm>
            <a:off x="7072330" y="3774048"/>
            <a:ext cx="1143008" cy="369332"/>
          </a:xfrm>
          <a:prstGeom prst="rect">
            <a:avLst/>
          </a:prstGeom>
          <a:noFill/>
        </p:spPr>
        <p:txBody>
          <a:bodyPr wrap="square" rtlCol="0">
            <a:spAutoFit/>
          </a:bodyPr>
          <a:lstStyle/>
          <a:p>
            <a:r>
              <a:rPr lang="kk-KZ" dirty="0" smtClean="0">
                <a:latin typeface="Times New Roman" pitchFamily="18" charset="0"/>
                <a:cs typeface="Times New Roman" pitchFamily="18" charset="0"/>
              </a:rPr>
              <a:t>Құсбегі</a:t>
            </a:r>
            <a:endParaRPr lang="kk-KZ" dirty="0">
              <a:latin typeface="Times New Roman" pitchFamily="18" charset="0"/>
              <a:cs typeface="Times New Roman" pitchFamily="18" charset="0"/>
            </a:endParaRPr>
          </a:p>
        </p:txBody>
      </p:sp>
      <p:sp>
        <p:nvSpPr>
          <p:cNvPr id="31" name="TextBox 30"/>
          <p:cNvSpPr txBox="1"/>
          <p:nvPr/>
        </p:nvSpPr>
        <p:spPr>
          <a:xfrm>
            <a:off x="3786182" y="5143512"/>
            <a:ext cx="2000264" cy="369332"/>
          </a:xfrm>
          <a:prstGeom prst="rect">
            <a:avLst/>
          </a:prstGeom>
          <a:noFill/>
        </p:spPr>
        <p:txBody>
          <a:bodyPr wrap="square" rtlCol="0">
            <a:spAutoFit/>
          </a:bodyPr>
          <a:lstStyle/>
          <a:p>
            <a:r>
              <a:rPr lang="kk-KZ" dirty="0" smtClean="0">
                <a:latin typeface="Times New Roman" pitchFamily="18" charset="0"/>
                <a:cs typeface="Times New Roman" pitchFamily="18" charset="0"/>
              </a:rPr>
              <a:t>Шын аты Ақжігіт</a:t>
            </a:r>
            <a:endParaRPr lang="kk-KZ" dirty="0">
              <a:latin typeface="Times New Roman" pitchFamily="18" charset="0"/>
              <a:cs typeface="Times New Roman" pitchFamily="18" charset="0"/>
            </a:endParaRPr>
          </a:p>
        </p:txBody>
      </p:sp>
      <p:sp>
        <p:nvSpPr>
          <p:cNvPr id="32" name="TextBox 31"/>
          <p:cNvSpPr txBox="1"/>
          <p:nvPr/>
        </p:nvSpPr>
        <p:spPr>
          <a:xfrm>
            <a:off x="1928794" y="4917056"/>
            <a:ext cx="1857388" cy="369332"/>
          </a:xfrm>
          <a:prstGeom prst="rect">
            <a:avLst/>
          </a:prstGeom>
          <a:noFill/>
        </p:spPr>
        <p:txBody>
          <a:bodyPr wrap="square" rtlCol="0">
            <a:spAutoFit/>
          </a:bodyPr>
          <a:lstStyle/>
          <a:p>
            <a:r>
              <a:rPr lang="kk-KZ" dirty="0" smtClean="0">
                <a:latin typeface="Times New Roman" pitchFamily="18" charset="0"/>
                <a:cs typeface="Times New Roman" pitchFamily="18" charset="0"/>
              </a:rPr>
              <a:t>Сүйгені Ақтоты</a:t>
            </a:r>
            <a:endParaRPr lang="kk-KZ" dirty="0">
              <a:latin typeface="Times New Roman" pitchFamily="18" charset="0"/>
              <a:cs typeface="Times New Roman" pitchFamily="18" charset="0"/>
            </a:endParaRPr>
          </a:p>
        </p:txBody>
      </p:sp>
      <p:cxnSp>
        <p:nvCxnSpPr>
          <p:cNvPr id="36" name="Прямая соединительная линия 35"/>
          <p:cNvCxnSpPr/>
          <p:nvPr/>
        </p:nvCxnSpPr>
        <p:spPr>
          <a:xfrm rot="5400000">
            <a:off x="3321837" y="4179098"/>
            <a:ext cx="785817" cy="714382"/>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342391" y="4488428"/>
            <a:ext cx="2086469" cy="369332"/>
          </a:xfrm>
          <a:prstGeom prst="rect">
            <a:avLst/>
          </a:prstGeom>
          <a:noFill/>
        </p:spPr>
        <p:txBody>
          <a:bodyPr wrap="none" rtlCol="0">
            <a:spAutoFit/>
          </a:bodyPr>
          <a:lstStyle/>
          <a:p>
            <a:r>
              <a:rPr lang="kk-KZ" dirty="0" smtClean="0">
                <a:latin typeface="Times New Roman" pitchFamily="18" charset="0"/>
                <a:cs typeface="Times New Roman" pitchFamily="18" charset="0"/>
              </a:rPr>
              <a:t>Құсы “Қараторғай”</a:t>
            </a:r>
            <a:endParaRPr lang="kk-KZ" dirty="0">
              <a:latin typeface="Times New Roman" pitchFamily="18" charset="0"/>
              <a:cs typeface="Times New Roman" pitchFamily="18" charset="0"/>
            </a:endParaRPr>
          </a:p>
        </p:txBody>
      </p:sp>
      <p:sp>
        <p:nvSpPr>
          <p:cNvPr id="38" name="TextBox 37"/>
          <p:cNvSpPr txBox="1"/>
          <p:nvPr/>
        </p:nvSpPr>
        <p:spPr>
          <a:xfrm>
            <a:off x="571472" y="3845486"/>
            <a:ext cx="1714512" cy="369332"/>
          </a:xfrm>
          <a:prstGeom prst="rect">
            <a:avLst/>
          </a:prstGeom>
          <a:noFill/>
        </p:spPr>
        <p:txBody>
          <a:bodyPr wrap="square" rtlCol="0">
            <a:spAutoFit/>
          </a:bodyPr>
          <a:lstStyle/>
          <a:p>
            <a:r>
              <a:rPr lang="kk-KZ" dirty="0" smtClean="0">
                <a:latin typeface="Times New Roman" pitchFamily="18" charset="0"/>
                <a:cs typeface="Times New Roman" pitchFamily="18" charset="0"/>
              </a:rPr>
              <a:t>Аты”Құлагер”</a:t>
            </a:r>
            <a:endParaRPr lang="kk-KZ" dirty="0">
              <a:latin typeface="Times New Roman" pitchFamily="18" charset="0"/>
              <a:cs typeface="Times New Roman" pitchFamily="18" charset="0"/>
            </a:endParaRPr>
          </a:p>
        </p:txBody>
      </p:sp>
      <p:cxnSp>
        <p:nvCxnSpPr>
          <p:cNvPr id="40" name="Прямая соединительная линия 39"/>
          <p:cNvCxnSpPr/>
          <p:nvPr/>
        </p:nvCxnSpPr>
        <p:spPr>
          <a:xfrm rot="10800000" flipV="1">
            <a:off x="2214546" y="3827978"/>
            <a:ext cx="1500198" cy="172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Прямая соединительная линия 42"/>
          <p:cNvCxnSpPr/>
          <p:nvPr/>
        </p:nvCxnSpPr>
        <p:spPr>
          <a:xfrm>
            <a:off x="4857753" y="3643314"/>
            <a:ext cx="1000131" cy="857256"/>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601800" y="4500570"/>
            <a:ext cx="2042034" cy="369332"/>
          </a:xfrm>
          <a:prstGeom prst="rect">
            <a:avLst/>
          </a:prstGeom>
          <a:noFill/>
        </p:spPr>
        <p:txBody>
          <a:bodyPr wrap="none" rtlCol="0">
            <a:spAutoFit/>
          </a:bodyPr>
          <a:lstStyle/>
          <a:p>
            <a:r>
              <a:rPr lang="kk-KZ" dirty="0" smtClean="0">
                <a:latin typeface="Times New Roman" pitchFamily="18" charset="0"/>
                <a:cs typeface="Times New Roman" pitchFamily="18" charset="0"/>
              </a:rPr>
              <a:t>Тазысы “Базарала”</a:t>
            </a:r>
            <a:endParaRPr lang="kk-KZ" dirty="0">
              <a:latin typeface="Times New Roman" pitchFamily="18" charset="0"/>
              <a:cs typeface="Times New Roman" pitchFamily="18" charset="0"/>
            </a:endParaRPr>
          </a:p>
        </p:txBody>
      </p:sp>
      <p:cxnSp>
        <p:nvCxnSpPr>
          <p:cNvPr id="46" name="Прямая соединительная линия 45"/>
          <p:cNvCxnSpPr/>
          <p:nvPr/>
        </p:nvCxnSpPr>
        <p:spPr>
          <a:xfrm flipV="1">
            <a:off x="5357818" y="3214686"/>
            <a:ext cx="1714512" cy="71439"/>
          </a:xfrm>
          <a:prstGeom prst="line">
            <a:avLst/>
          </a:prstGeom>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42910" y="3202544"/>
            <a:ext cx="1428760" cy="369332"/>
          </a:xfrm>
          <a:prstGeom prst="rect">
            <a:avLst/>
          </a:prstGeom>
          <a:noFill/>
        </p:spPr>
        <p:txBody>
          <a:bodyPr wrap="square" rtlCol="0">
            <a:spAutoFit/>
          </a:bodyPr>
          <a:lstStyle/>
          <a:p>
            <a:r>
              <a:rPr lang="kk-KZ" dirty="0" smtClean="0">
                <a:latin typeface="Times New Roman" pitchFamily="18" charset="0"/>
                <a:cs typeface="Times New Roman" pitchFamily="18" charset="0"/>
              </a:rPr>
              <a:t>Талант иесі</a:t>
            </a:r>
            <a:endParaRPr lang="kk-KZ" dirty="0">
              <a:latin typeface="Times New Roman" pitchFamily="18" charset="0"/>
              <a:cs typeface="Times New Roman" pitchFamily="18" charset="0"/>
            </a:endParaRPr>
          </a:p>
        </p:txBody>
      </p:sp>
      <p:cxnSp>
        <p:nvCxnSpPr>
          <p:cNvPr id="60" name="Прямая соединительная линия 59"/>
          <p:cNvCxnSpPr/>
          <p:nvPr/>
        </p:nvCxnSpPr>
        <p:spPr>
          <a:xfrm rot="10800000">
            <a:off x="2143108" y="2786059"/>
            <a:ext cx="1571636" cy="357189"/>
          </a:xfrm>
          <a:prstGeom prst="line">
            <a:avLst/>
          </a:prstGeom>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642910" y="2559602"/>
            <a:ext cx="1440459" cy="369332"/>
          </a:xfrm>
          <a:prstGeom prst="rect">
            <a:avLst/>
          </a:prstGeom>
          <a:noFill/>
        </p:spPr>
        <p:txBody>
          <a:bodyPr wrap="none" rtlCol="0">
            <a:spAutoFit/>
          </a:bodyPr>
          <a:lstStyle/>
          <a:p>
            <a:r>
              <a:rPr lang="kk-KZ" dirty="0" smtClean="0">
                <a:latin typeface="Times New Roman" pitchFamily="18" charset="0"/>
                <a:cs typeface="Times New Roman" pitchFamily="18" charset="0"/>
              </a:rPr>
              <a:t>Жары Ұрқия</a:t>
            </a:r>
            <a:endParaRPr lang="kk-KZ" dirty="0">
              <a:latin typeface="Times New Roman" pitchFamily="18" charset="0"/>
              <a:cs typeface="Times New Roman" pitchFamily="18" charset="0"/>
            </a:endParaRPr>
          </a:p>
        </p:txBody>
      </p:sp>
      <p:cxnSp>
        <p:nvCxnSpPr>
          <p:cNvPr id="63" name="Прямая соединительная линия 62"/>
          <p:cNvCxnSpPr/>
          <p:nvPr/>
        </p:nvCxnSpPr>
        <p:spPr>
          <a:xfrm rot="10800000">
            <a:off x="2357422" y="2000240"/>
            <a:ext cx="1428760" cy="857256"/>
          </a:xfrm>
          <a:prstGeom prst="line">
            <a:avLst/>
          </a:prstGeom>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866043" y="1845222"/>
            <a:ext cx="1422569" cy="369332"/>
          </a:xfrm>
          <a:prstGeom prst="rect">
            <a:avLst/>
          </a:prstGeom>
          <a:noFill/>
        </p:spPr>
        <p:txBody>
          <a:bodyPr wrap="none" rtlCol="0">
            <a:spAutoFit/>
          </a:bodyPr>
          <a:lstStyle/>
          <a:p>
            <a:r>
              <a:rPr lang="kk-KZ" dirty="0" smtClean="0">
                <a:latin typeface="Times New Roman" pitchFamily="18" charset="0"/>
                <a:cs typeface="Times New Roman" pitchFamily="18" charset="0"/>
              </a:rPr>
              <a:t>Домбырашы</a:t>
            </a:r>
            <a:endParaRPr lang="kk-KZ" dirty="0">
              <a:latin typeface="Times New Roman" pitchFamily="18" charset="0"/>
              <a:cs typeface="Times New Roman" pitchFamily="18" charset="0"/>
            </a:endParaRPr>
          </a:p>
        </p:txBody>
      </p:sp>
      <p:cxnSp>
        <p:nvCxnSpPr>
          <p:cNvPr id="79" name="Прямая соединительная линия 78"/>
          <p:cNvCxnSpPr/>
          <p:nvPr/>
        </p:nvCxnSpPr>
        <p:spPr>
          <a:xfrm rot="16200000" flipV="1">
            <a:off x="2964645" y="1750207"/>
            <a:ext cx="1214446" cy="1000132"/>
          </a:xfrm>
          <a:prstGeom prst="line">
            <a:avLst/>
          </a:prstGeom>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2426377" y="1273718"/>
            <a:ext cx="716863" cy="369332"/>
          </a:xfrm>
          <a:prstGeom prst="rect">
            <a:avLst/>
          </a:prstGeom>
          <a:noFill/>
        </p:spPr>
        <p:txBody>
          <a:bodyPr wrap="none" rtlCol="0">
            <a:spAutoFit/>
          </a:bodyPr>
          <a:lstStyle/>
          <a:p>
            <a:r>
              <a:rPr lang="kk-KZ" dirty="0" smtClean="0">
                <a:latin typeface="Times New Roman" pitchFamily="18" charset="0"/>
                <a:cs typeface="Times New Roman" pitchFamily="18" charset="0"/>
              </a:rPr>
              <a:t>Әнші</a:t>
            </a:r>
            <a:endParaRPr lang="kk-KZ" dirty="0">
              <a:latin typeface="Times New Roman" pitchFamily="18" charset="0"/>
              <a:cs typeface="Times New Roman" pitchFamily="18" charset="0"/>
            </a:endParaRPr>
          </a:p>
        </p:txBody>
      </p:sp>
      <p:cxnSp>
        <p:nvCxnSpPr>
          <p:cNvPr id="83" name="Прямая соединительная линия 82"/>
          <p:cNvCxnSpPr/>
          <p:nvPr/>
        </p:nvCxnSpPr>
        <p:spPr>
          <a:xfrm rot="16200000" flipV="1">
            <a:off x="3571869" y="2143117"/>
            <a:ext cx="1357322" cy="71436"/>
          </a:xfrm>
          <a:prstGeom prst="line">
            <a:avLst/>
          </a:prstGeom>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3389585" y="1059404"/>
            <a:ext cx="1396729" cy="369332"/>
          </a:xfrm>
          <a:prstGeom prst="rect">
            <a:avLst/>
          </a:prstGeom>
          <a:noFill/>
        </p:spPr>
        <p:txBody>
          <a:bodyPr wrap="none" rtlCol="0">
            <a:spAutoFit/>
          </a:bodyPr>
          <a:lstStyle/>
          <a:p>
            <a:r>
              <a:rPr lang="kk-KZ" dirty="0" smtClean="0">
                <a:latin typeface="Times New Roman" pitchFamily="18" charset="0"/>
                <a:cs typeface="Times New Roman" pitchFamily="18" charset="0"/>
              </a:rPr>
              <a:t>1843ж.туған</a:t>
            </a:r>
            <a:endParaRPr lang="kk-KZ" dirty="0">
              <a:latin typeface="Times New Roman" pitchFamily="18" charset="0"/>
              <a:cs typeface="Times New Roman" pitchFamily="18" charset="0"/>
            </a:endParaRPr>
          </a:p>
        </p:txBody>
      </p:sp>
    </p:spTree>
    <p:extLst>
      <p:ext uri="{BB962C8B-B14F-4D97-AF65-F5344CB8AC3E}">
        <p14:creationId xmlns:p14="http://schemas.microsoft.com/office/powerpoint/2010/main" val="136867193"/>
      </p:ext>
    </p:extLst>
  </p:cSld>
  <p:clrMapOvr>
    <a:masterClrMapping/>
  </p:clrMapOvr>
  <p:transition advClick="0" advTm="3000">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anim calcmode="lin" valueType="num">
                                      <p:cBhvr>
                                        <p:cTn id="14" dur="2000" fill="hold"/>
                                        <p:tgtEl>
                                          <p:spTgt spid="8"/>
                                        </p:tgtEl>
                                        <p:attrNameLst>
                                          <p:attrName>style.rotation</p:attrName>
                                        </p:attrNameLst>
                                      </p:cBhvr>
                                      <p:tavLst>
                                        <p:tav tm="0">
                                          <p:val>
                                            <p:fltVal val="720"/>
                                          </p:val>
                                        </p:tav>
                                        <p:tav tm="100000">
                                          <p:val>
                                            <p:fltVal val="0"/>
                                          </p:val>
                                        </p:tav>
                                      </p:tavLst>
                                    </p:anim>
                                    <p:anim calcmode="lin" valueType="num">
                                      <p:cBhvr>
                                        <p:cTn id="15" dur="2000" fill="hold"/>
                                        <p:tgtEl>
                                          <p:spTgt spid="8"/>
                                        </p:tgtEl>
                                        <p:attrNameLst>
                                          <p:attrName>ppt_h</p:attrName>
                                        </p:attrNameLst>
                                      </p:cBhvr>
                                      <p:tavLst>
                                        <p:tav tm="0">
                                          <p:val>
                                            <p:fltVal val="0"/>
                                          </p:val>
                                        </p:tav>
                                        <p:tav tm="100000">
                                          <p:val>
                                            <p:strVal val="#ppt_h"/>
                                          </p:val>
                                        </p:tav>
                                      </p:tavLst>
                                    </p:anim>
                                    <p:anim calcmode="lin" valueType="num">
                                      <p:cBhvr>
                                        <p:cTn id="16" dur="2000" fill="hold"/>
                                        <p:tgtEl>
                                          <p:spTgt spid="8"/>
                                        </p:tgtEl>
                                        <p:attrNameLst>
                                          <p:attrName>ppt_w</p:attrName>
                                        </p:attrNameLst>
                                      </p:cBhvr>
                                      <p:tavLst>
                                        <p:tav tm="0">
                                          <p:val>
                                            <p:fltVal val="0"/>
                                          </p:val>
                                        </p:tav>
                                        <p:tav tm="100000">
                                          <p:val>
                                            <p:strVal val="#ppt_w"/>
                                          </p:val>
                                        </p:tav>
                                      </p:tavLst>
                                    </p:anim>
                                  </p:childTnLst>
                                </p:cTn>
                              </p:par>
                              <p:par>
                                <p:cTn id="17" presetID="35"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2000"/>
                                        <p:tgtEl>
                                          <p:spTgt spid="10"/>
                                        </p:tgtEl>
                                      </p:cBhvr>
                                    </p:animEffect>
                                    <p:anim calcmode="lin" valueType="num">
                                      <p:cBhvr>
                                        <p:cTn id="20" dur="2000" fill="hold"/>
                                        <p:tgtEl>
                                          <p:spTgt spid="10"/>
                                        </p:tgtEl>
                                        <p:attrNameLst>
                                          <p:attrName>style.rotation</p:attrName>
                                        </p:attrNameLst>
                                      </p:cBhvr>
                                      <p:tavLst>
                                        <p:tav tm="0">
                                          <p:val>
                                            <p:fltVal val="720"/>
                                          </p:val>
                                        </p:tav>
                                        <p:tav tm="100000">
                                          <p:val>
                                            <p:fltVal val="0"/>
                                          </p:val>
                                        </p:tav>
                                      </p:tavLst>
                                    </p:anim>
                                    <p:anim calcmode="lin" valueType="num">
                                      <p:cBhvr>
                                        <p:cTn id="21" dur="2000" fill="hold"/>
                                        <p:tgtEl>
                                          <p:spTgt spid="10"/>
                                        </p:tgtEl>
                                        <p:attrNameLst>
                                          <p:attrName>ppt_h</p:attrName>
                                        </p:attrNameLst>
                                      </p:cBhvr>
                                      <p:tavLst>
                                        <p:tav tm="0">
                                          <p:val>
                                            <p:fltVal val="0"/>
                                          </p:val>
                                        </p:tav>
                                        <p:tav tm="100000">
                                          <p:val>
                                            <p:strVal val="#ppt_h"/>
                                          </p:val>
                                        </p:tav>
                                      </p:tavLst>
                                    </p:anim>
                                    <p:anim calcmode="lin" valueType="num">
                                      <p:cBhvr>
                                        <p:cTn id="22" dur="2000" fill="hold"/>
                                        <p:tgtEl>
                                          <p:spTgt spid="10"/>
                                        </p:tgtEl>
                                        <p:attrNameLst>
                                          <p:attrName>ppt_w</p:attrName>
                                        </p:attrNameLst>
                                      </p:cBhvr>
                                      <p:tavLst>
                                        <p:tav tm="0">
                                          <p:val>
                                            <p:fltVal val="0"/>
                                          </p:val>
                                        </p:tav>
                                        <p:tav tm="100000">
                                          <p:val>
                                            <p:strVal val="#ppt_w"/>
                                          </p:val>
                                        </p:tav>
                                      </p:tavLst>
                                    </p:anim>
                                  </p:childTnLst>
                                </p:cTn>
                              </p:par>
                              <p:par>
                                <p:cTn id="23" presetID="35"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anim calcmode="lin" valueType="num">
                                      <p:cBhvr>
                                        <p:cTn id="26" dur="2000" fill="hold"/>
                                        <p:tgtEl>
                                          <p:spTgt spid="12"/>
                                        </p:tgtEl>
                                        <p:attrNameLst>
                                          <p:attrName>style.rotation</p:attrName>
                                        </p:attrNameLst>
                                      </p:cBhvr>
                                      <p:tavLst>
                                        <p:tav tm="0">
                                          <p:val>
                                            <p:fltVal val="720"/>
                                          </p:val>
                                        </p:tav>
                                        <p:tav tm="100000">
                                          <p:val>
                                            <p:fltVal val="0"/>
                                          </p:val>
                                        </p:tav>
                                      </p:tavLst>
                                    </p:anim>
                                    <p:anim calcmode="lin" valueType="num">
                                      <p:cBhvr>
                                        <p:cTn id="27" dur="2000" fill="hold"/>
                                        <p:tgtEl>
                                          <p:spTgt spid="12"/>
                                        </p:tgtEl>
                                        <p:attrNameLst>
                                          <p:attrName>ppt_h</p:attrName>
                                        </p:attrNameLst>
                                      </p:cBhvr>
                                      <p:tavLst>
                                        <p:tav tm="0">
                                          <p:val>
                                            <p:fltVal val="0"/>
                                          </p:val>
                                        </p:tav>
                                        <p:tav tm="100000">
                                          <p:val>
                                            <p:strVal val="#ppt_h"/>
                                          </p:val>
                                        </p:tav>
                                      </p:tavLst>
                                    </p:anim>
                                    <p:anim calcmode="lin" valueType="num">
                                      <p:cBhvr>
                                        <p:cTn id="28" dur="2000" fill="hold"/>
                                        <p:tgtEl>
                                          <p:spTgt spid="12"/>
                                        </p:tgtEl>
                                        <p:attrNameLst>
                                          <p:attrName>ppt_w</p:attrName>
                                        </p:attrNameLst>
                                      </p:cBhvr>
                                      <p:tavLst>
                                        <p:tav tm="0">
                                          <p:val>
                                            <p:fltVal val="0"/>
                                          </p:val>
                                        </p:tav>
                                        <p:tav tm="100000">
                                          <p:val>
                                            <p:strVal val="#ppt_w"/>
                                          </p:val>
                                        </p:tav>
                                      </p:tavLst>
                                    </p:anim>
                                  </p:childTnLst>
                                </p:cTn>
                              </p:par>
                              <p:par>
                                <p:cTn id="29" presetID="35"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2000"/>
                                        <p:tgtEl>
                                          <p:spTgt spid="16"/>
                                        </p:tgtEl>
                                      </p:cBhvr>
                                    </p:animEffect>
                                    <p:anim calcmode="lin" valueType="num">
                                      <p:cBhvr>
                                        <p:cTn id="32" dur="2000" fill="hold"/>
                                        <p:tgtEl>
                                          <p:spTgt spid="16"/>
                                        </p:tgtEl>
                                        <p:attrNameLst>
                                          <p:attrName>style.rotation</p:attrName>
                                        </p:attrNameLst>
                                      </p:cBhvr>
                                      <p:tavLst>
                                        <p:tav tm="0">
                                          <p:val>
                                            <p:fltVal val="720"/>
                                          </p:val>
                                        </p:tav>
                                        <p:tav tm="100000">
                                          <p:val>
                                            <p:fltVal val="0"/>
                                          </p:val>
                                        </p:tav>
                                      </p:tavLst>
                                    </p:anim>
                                    <p:anim calcmode="lin" valueType="num">
                                      <p:cBhvr>
                                        <p:cTn id="33" dur="2000" fill="hold"/>
                                        <p:tgtEl>
                                          <p:spTgt spid="16"/>
                                        </p:tgtEl>
                                        <p:attrNameLst>
                                          <p:attrName>ppt_h</p:attrName>
                                        </p:attrNameLst>
                                      </p:cBhvr>
                                      <p:tavLst>
                                        <p:tav tm="0">
                                          <p:val>
                                            <p:fltVal val="0"/>
                                          </p:val>
                                        </p:tav>
                                        <p:tav tm="100000">
                                          <p:val>
                                            <p:strVal val="#ppt_h"/>
                                          </p:val>
                                        </p:tav>
                                      </p:tavLst>
                                    </p:anim>
                                    <p:anim calcmode="lin" valueType="num">
                                      <p:cBhvr>
                                        <p:cTn id="34" dur="2000" fill="hold"/>
                                        <p:tgtEl>
                                          <p:spTgt spid="16"/>
                                        </p:tgtEl>
                                        <p:attrNameLst>
                                          <p:attrName>ppt_w</p:attrName>
                                        </p:attrNameLst>
                                      </p:cBhvr>
                                      <p:tavLst>
                                        <p:tav tm="0">
                                          <p:val>
                                            <p:fltVal val="0"/>
                                          </p:val>
                                        </p:tav>
                                        <p:tav tm="100000">
                                          <p:val>
                                            <p:strVal val="#ppt_w"/>
                                          </p:val>
                                        </p:tav>
                                      </p:tavLst>
                                    </p:anim>
                                  </p:childTnLst>
                                </p:cTn>
                              </p:par>
                              <p:par>
                                <p:cTn id="35" presetID="35"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2000"/>
                                        <p:tgtEl>
                                          <p:spTgt spid="18"/>
                                        </p:tgtEl>
                                      </p:cBhvr>
                                    </p:animEffect>
                                    <p:anim calcmode="lin" valueType="num">
                                      <p:cBhvr>
                                        <p:cTn id="38" dur="2000" fill="hold"/>
                                        <p:tgtEl>
                                          <p:spTgt spid="18"/>
                                        </p:tgtEl>
                                        <p:attrNameLst>
                                          <p:attrName>style.rotation</p:attrName>
                                        </p:attrNameLst>
                                      </p:cBhvr>
                                      <p:tavLst>
                                        <p:tav tm="0">
                                          <p:val>
                                            <p:fltVal val="720"/>
                                          </p:val>
                                        </p:tav>
                                        <p:tav tm="100000">
                                          <p:val>
                                            <p:fltVal val="0"/>
                                          </p:val>
                                        </p:tav>
                                      </p:tavLst>
                                    </p:anim>
                                    <p:anim calcmode="lin" valueType="num">
                                      <p:cBhvr>
                                        <p:cTn id="39" dur="2000" fill="hold"/>
                                        <p:tgtEl>
                                          <p:spTgt spid="18"/>
                                        </p:tgtEl>
                                        <p:attrNameLst>
                                          <p:attrName>ppt_h</p:attrName>
                                        </p:attrNameLst>
                                      </p:cBhvr>
                                      <p:tavLst>
                                        <p:tav tm="0">
                                          <p:val>
                                            <p:fltVal val="0"/>
                                          </p:val>
                                        </p:tav>
                                        <p:tav tm="100000">
                                          <p:val>
                                            <p:strVal val="#ppt_h"/>
                                          </p:val>
                                        </p:tav>
                                      </p:tavLst>
                                    </p:anim>
                                    <p:anim calcmode="lin" valueType="num">
                                      <p:cBhvr>
                                        <p:cTn id="40" dur="2000" fill="hold"/>
                                        <p:tgtEl>
                                          <p:spTgt spid="18"/>
                                        </p:tgtEl>
                                        <p:attrNameLst>
                                          <p:attrName>ppt_w</p:attrName>
                                        </p:attrNameLst>
                                      </p:cBhvr>
                                      <p:tavLst>
                                        <p:tav tm="0">
                                          <p:val>
                                            <p:fltVal val="0"/>
                                          </p:val>
                                        </p:tav>
                                        <p:tav tm="100000">
                                          <p:val>
                                            <p:strVal val="#ppt_w"/>
                                          </p:val>
                                        </p:tav>
                                      </p:tavLst>
                                    </p:anim>
                                  </p:childTnLst>
                                </p:cTn>
                              </p:par>
                              <p:par>
                                <p:cTn id="41" presetID="35" presetClass="entr" presetSubtype="0"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fade">
                                      <p:cBhvr>
                                        <p:cTn id="43" dur="2000"/>
                                        <p:tgtEl>
                                          <p:spTgt spid="20"/>
                                        </p:tgtEl>
                                      </p:cBhvr>
                                    </p:animEffect>
                                    <p:anim calcmode="lin" valueType="num">
                                      <p:cBhvr>
                                        <p:cTn id="44" dur="2000" fill="hold"/>
                                        <p:tgtEl>
                                          <p:spTgt spid="20"/>
                                        </p:tgtEl>
                                        <p:attrNameLst>
                                          <p:attrName>style.rotation</p:attrName>
                                        </p:attrNameLst>
                                      </p:cBhvr>
                                      <p:tavLst>
                                        <p:tav tm="0">
                                          <p:val>
                                            <p:fltVal val="720"/>
                                          </p:val>
                                        </p:tav>
                                        <p:tav tm="100000">
                                          <p:val>
                                            <p:fltVal val="0"/>
                                          </p:val>
                                        </p:tav>
                                      </p:tavLst>
                                    </p:anim>
                                    <p:anim calcmode="lin" valueType="num">
                                      <p:cBhvr>
                                        <p:cTn id="45" dur="2000" fill="hold"/>
                                        <p:tgtEl>
                                          <p:spTgt spid="20"/>
                                        </p:tgtEl>
                                        <p:attrNameLst>
                                          <p:attrName>ppt_h</p:attrName>
                                        </p:attrNameLst>
                                      </p:cBhvr>
                                      <p:tavLst>
                                        <p:tav tm="0">
                                          <p:val>
                                            <p:fltVal val="0"/>
                                          </p:val>
                                        </p:tav>
                                        <p:tav tm="100000">
                                          <p:val>
                                            <p:strVal val="#ppt_h"/>
                                          </p:val>
                                        </p:tav>
                                      </p:tavLst>
                                    </p:anim>
                                    <p:anim calcmode="lin" valueType="num">
                                      <p:cBhvr>
                                        <p:cTn id="46" dur="2000" fill="hold"/>
                                        <p:tgtEl>
                                          <p:spTgt spid="20"/>
                                        </p:tgtEl>
                                        <p:attrNameLst>
                                          <p:attrName>ppt_w</p:attrName>
                                        </p:attrNameLst>
                                      </p:cBhvr>
                                      <p:tavLst>
                                        <p:tav tm="0">
                                          <p:val>
                                            <p:fltVal val="0"/>
                                          </p:val>
                                        </p:tav>
                                        <p:tav tm="100000">
                                          <p:val>
                                            <p:strVal val="#ppt_w"/>
                                          </p:val>
                                        </p:tav>
                                      </p:tavLst>
                                    </p:anim>
                                  </p:childTnLst>
                                </p:cTn>
                              </p:par>
                              <p:par>
                                <p:cTn id="47" presetID="35"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2000"/>
                                        <p:tgtEl>
                                          <p:spTgt spid="22"/>
                                        </p:tgtEl>
                                      </p:cBhvr>
                                    </p:animEffect>
                                    <p:anim calcmode="lin" valueType="num">
                                      <p:cBhvr>
                                        <p:cTn id="50" dur="2000" fill="hold"/>
                                        <p:tgtEl>
                                          <p:spTgt spid="22"/>
                                        </p:tgtEl>
                                        <p:attrNameLst>
                                          <p:attrName>style.rotation</p:attrName>
                                        </p:attrNameLst>
                                      </p:cBhvr>
                                      <p:tavLst>
                                        <p:tav tm="0">
                                          <p:val>
                                            <p:fltVal val="720"/>
                                          </p:val>
                                        </p:tav>
                                        <p:tav tm="100000">
                                          <p:val>
                                            <p:fltVal val="0"/>
                                          </p:val>
                                        </p:tav>
                                      </p:tavLst>
                                    </p:anim>
                                    <p:anim calcmode="lin" valueType="num">
                                      <p:cBhvr>
                                        <p:cTn id="51" dur="2000" fill="hold"/>
                                        <p:tgtEl>
                                          <p:spTgt spid="22"/>
                                        </p:tgtEl>
                                        <p:attrNameLst>
                                          <p:attrName>ppt_h</p:attrName>
                                        </p:attrNameLst>
                                      </p:cBhvr>
                                      <p:tavLst>
                                        <p:tav tm="0">
                                          <p:val>
                                            <p:fltVal val="0"/>
                                          </p:val>
                                        </p:tav>
                                        <p:tav tm="100000">
                                          <p:val>
                                            <p:strVal val="#ppt_h"/>
                                          </p:val>
                                        </p:tav>
                                      </p:tavLst>
                                    </p:anim>
                                    <p:anim calcmode="lin" valueType="num">
                                      <p:cBhvr>
                                        <p:cTn id="52" dur="2000" fill="hold"/>
                                        <p:tgtEl>
                                          <p:spTgt spid="22"/>
                                        </p:tgtEl>
                                        <p:attrNameLst>
                                          <p:attrName>ppt_w</p:attrName>
                                        </p:attrNameLst>
                                      </p:cBhvr>
                                      <p:tavLst>
                                        <p:tav tm="0">
                                          <p:val>
                                            <p:fltVal val="0"/>
                                          </p:val>
                                        </p:tav>
                                        <p:tav tm="100000">
                                          <p:val>
                                            <p:strVal val="#ppt_w"/>
                                          </p:val>
                                        </p:tav>
                                      </p:tavLst>
                                    </p:anim>
                                  </p:childTnLst>
                                </p:cTn>
                              </p:par>
                              <p:par>
                                <p:cTn id="53" presetID="35" presetClass="entr" presetSubtype="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2000"/>
                                        <p:tgtEl>
                                          <p:spTgt spid="25"/>
                                        </p:tgtEl>
                                      </p:cBhvr>
                                    </p:animEffect>
                                    <p:anim calcmode="lin" valueType="num">
                                      <p:cBhvr>
                                        <p:cTn id="56" dur="2000" fill="hold"/>
                                        <p:tgtEl>
                                          <p:spTgt spid="25"/>
                                        </p:tgtEl>
                                        <p:attrNameLst>
                                          <p:attrName>style.rotation</p:attrName>
                                        </p:attrNameLst>
                                      </p:cBhvr>
                                      <p:tavLst>
                                        <p:tav tm="0">
                                          <p:val>
                                            <p:fltVal val="720"/>
                                          </p:val>
                                        </p:tav>
                                        <p:tav tm="100000">
                                          <p:val>
                                            <p:fltVal val="0"/>
                                          </p:val>
                                        </p:tav>
                                      </p:tavLst>
                                    </p:anim>
                                    <p:anim calcmode="lin" valueType="num">
                                      <p:cBhvr>
                                        <p:cTn id="57" dur="2000" fill="hold"/>
                                        <p:tgtEl>
                                          <p:spTgt spid="25"/>
                                        </p:tgtEl>
                                        <p:attrNameLst>
                                          <p:attrName>ppt_h</p:attrName>
                                        </p:attrNameLst>
                                      </p:cBhvr>
                                      <p:tavLst>
                                        <p:tav tm="0">
                                          <p:val>
                                            <p:fltVal val="0"/>
                                          </p:val>
                                        </p:tav>
                                        <p:tav tm="100000">
                                          <p:val>
                                            <p:strVal val="#ppt_h"/>
                                          </p:val>
                                        </p:tav>
                                      </p:tavLst>
                                    </p:anim>
                                    <p:anim calcmode="lin" valueType="num">
                                      <p:cBhvr>
                                        <p:cTn id="58" dur="2000" fill="hold"/>
                                        <p:tgtEl>
                                          <p:spTgt spid="25"/>
                                        </p:tgtEl>
                                        <p:attrNameLst>
                                          <p:attrName>ppt_w</p:attrName>
                                        </p:attrNameLst>
                                      </p:cBhvr>
                                      <p:tavLst>
                                        <p:tav tm="0">
                                          <p:val>
                                            <p:fltVal val="0"/>
                                          </p:val>
                                        </p:tav>
                                        <p:tav tm="100000">
                                          <p:val>
                                            <p:strVal val="#ppt_w"/>
                                          </p:val>
                                        </p:tav>
                                      </p:tavLst>
                                    </p:anim>
                                  </p:childTnLst>
                                </p:cTn>
                              </p:par>
                              <p:par>
                                <p:cTn id="59" presetID="35" presetClass="entr" presetSubtype="0"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fade">
                                      <p:cBhvr>
                                        <p:cTn id="61" dur="2000"/>
                                        <p:tgtEl>
                                          <p:spTgt spid="26"/>
                                        </p:tgtEl>
                                      </p:cBhvr>
                                    </p:animEffect>
                                    <p:anim calcmode="lin" valueType="num">
                                      <p:cBhvr>
                                        <p:cTn id="62" dur="2000" fill="hold"/>
                                        <p:tgtEl>
                                          <p:spTgt spid="26"/>
                                        </p:tgtEl>
                                        <p:attrNameLst>
                                          <p:attrName>style.rotation</p:attrName>
                                        </p:attrNameLst>
                                      </p:cBhvr>
                                      <p:tavLst>
                                        <p:tav tm="0">
                                          <p:val>
                                            <p:fltVal val="720"/>
                                          </p:val>
                                        </p:tav>
                                        <p:tav tm="100000">
                                          <p:val>
                                            <p:fltVal val="0"/>
                                          </p:val>
                                        </p:tav>
                                      </p:tavLst>
                                    </p:anim>
                                    <p:anim calcmode="lin" valueType="num">
                                      <p:cBhvr>
                                        <p:cTn id="63" dur="2000" fill="hold"/>
                                        <p:tgtEl>
                                          <p:spTgt spid="26"/>
                                        </p:tgtEl>
                                        <p:attrNameLst>
                                          <p:attrName>ppt_h</p:attrName>
                                        </p:attrNameLst>
                                      </p:cBhvr>
                                      <p:tavLst>
                                        <p:tav tm="0">
                                          <p:val>
                                            <p:fltVal val="0"/>
                                          </p:val>
                                        </p:tav>
                                        <p:tav tm="100000">
                                          <p:val>
                                            <p:strVal val="#ppt_h"/>
                                          </p:val>
                                        </p:tav>
                                      </p:tavLst>
                                    </p:anim>
                                    <p:anim calcmode="lin" valueType="num">
                                      <p:cBhvr>
                                        <p:cTn id="64" dur="2000" fill="hold"/>
                                        <p:tgtEl>
                                          <p:spTgt spid="26"/>
                                        </p:tgtEl>
                                        <p:attrNameLst>
                                          <p:attrName>ppt_w</p:attrName>
                                        </p:attrNameLst>
                                      </p:cBhvr>
                                      <p:tavLst>
                                        <p:tav tm="0">
                                          <p:val>
                                            <p:fltVal val="0"/>
                                          </p:val>
                                        </p:tav>
                                        <p:tav tm="100000">
                                          <p:val>
                                            <p:strVal val="#ppt_w"/>
                                          </p:val>
                                        </p:tav>
                                      </p:tavLst>
                                    </p:anim>
                                  </p:childTnLst>
                                </p:cTn>
                              </p:par>
                              <p:par>
                                <p:cTn id="65" presetID="35" presetClass="entr" presetSubtype="0" fill="hold" grpId="0" nodeType="with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fade">
                                      <p:cBhvr>
                                        <p:cTn id="67" dur="2000"/>
                                        <p:tgtEl>
                                          <p:spTgt spid="27"/>
                                        </p:tgtEl>
                                      </p:cBhvr>
                                    </p:animEffect>
                                    <p:anim calcmode="lin" valueType="num">
                                      <p:cBhvr>
                                        <p:cTn id="68" dur="2000" fill="hold"/>
                                        <p:tgtEl>
                                          <p:spTgt spid="27"/>
                                        </p:tgtEl>
                                        <p:attrNameLst>
                                          <p:attrName>style.rotation</p:attrName>
                                        </p:attrNameLst>
                                      </p:cBhvr>
                                      <p:tavLst>
                                        <p:tav tm="0">
                                          <p:val>
                                            <p:fltVal val="720"/>
                                          </p:val>
                                        </p:tav>
                                        <p:tav tm="100000">
                                          <p:val>
                                            <p:fltVal val="0"/>
                                          </p:val>
                                        </p:tav>
                                      </p:tavLst>
                                    </p:anim>
                                    <p:anim calcmode="lin" valueType="num">
                                      <p:cBhvr>
                                        <p:cTn id="69" dur="2000" fill="hold"/>
                                        <p:tgtEl>
                                          <p:spTgt spid="27"/>
                                        </p:tgtEl>
                                        <p:attrNameLst>
                                          <p:attrName>ppt_h</p:attrName>
                                        </p:attrNameLst>
                                      </p:cBhvr>
                                      <p:tavLst>
                                        <p:tav tm="0">
                                          <p:val>
                                            <p:fltVal val="0"/>
                                          </p:val>
                                        </p:tav>
                                        <p:tav tm="100000">
                                          <p:val>
                                            <p:strVal val="#ppt_h"/>
                                          </p:val>
                                        </p:tav>
                                      </p:tavLst>
                                    </p:anim>
                                    <p:anim calcmode="lin" valueType="num">
                                      <p:cBhvr>
                                        <p:cTn id="70" dur="2000" fill="hold"/>
                                        <p:tgtEl>
                                          <p:spTgt spid="27"/>
                                        </p:tgtEl>
                                        <p:attrNameLst>
                                          <p:attrName>ppt_w</p:attrName>
                                        </p:attrNameLst>
                                      </p:cBhvr>
                                      <p:tavLst>
                                        <p:tav tm="0">
                                          <p:val>
                                            <p:fltVal val="0"/>
                                          </p:val>
                                        </p:tav>
                                        <p:tav tm="100000">
                                          <p:val>
                                            <p:strVal val="#ppt_w"/>
                                          </p:val>
                                        </p:tav>
                                      </p:tavLst>
                                    </p:anim>
                                  </p:childTnLst>
                                </p:cTn>
                              </p:par>
                              <p:par>
                                <p:cTn id="71" presetID="35" presetClass="entr" presetSubtype="0" fill="hold" grpId="0" nodeType="with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fade">
                                      <p:cBhvr>
                                        <p:cTn id="73" dur="2000"/>
                                        <p:tgtEl>
                                          <p:spTgt spid="29"/>
                                        </p:tgtEl>
                                      </p:cBhvr>
                                    </p:animEffect>
                                    <p:anim calcmode="lin" valueType="num">
                                      <p:cBhvr>
                                        <p:cTn id="74" dur="2000" fill="hold"/>
                                        <p:tgtEl>
                                          <p:spTgt spid="29"/>
                                        </p:tgtEl>
                                        <p:attrNameLst>
                                          <p:attrName>style.rotation</p:attrName>
                                        </p:attrNameLst>
                                      </p:cBhvr>
                                      <p:tavLst>
                                        <p:tav tm="0">
                                          <p:val>
                                            <p:fltVal val="720"/>
                                          </p:val>
                                        </p:tav>
                                        <p:tav tm="100000">
                                          <p:val>
                                            <p:fltVal val="0"/>
                                          </p:val>
                                        </p:tav>
                                      </p:tavLst>
                                    </p:anim>
                                    <p:anim calcmode="lin" valueType="num">
                                      <p:cBhvr>
                                        <p:cTn id="75" dur="2000" fill="hold"/>
                                        <p:tgtEl>
                                          <p:spTgt spid="29"/>
                                        </p:tgtEl>
                                        <p:attrNameLst>
                                          <p:attrName>ppt_h</p:attrName>
                                        </p:attrNameLst>
                                      </p:cBhvr>
                                      <p:tavLst>
                                        <p:tav tm="0">
                                          <p:val>
                                            <p:fltVal val="0"/>
                                          </p:val>
                                        </p:tav>
                                        <p:tav tm="100000">
                                          <p:val>
                                            <p:strVal val="#ppt_h"/>
                                          </p:val>
                                        </p:tav>
                                      </p:tavLst>
                                    </p:anim>
                                    <p:anim calcmode="lin" valueType="num">
                                      <p:cBhvr>
                                        <p:cTn id="76" dur="2000" fill="hold"/>
                                        <p:tgtEl>
                                          <p:spTgt spid="29"/>
                                        </p:tgtEl>
                                        <p:attrNameLst>
                                          <p:attrName>ppt_w</p:attrName>
                                        </p:attrNameLst>
                                      </p:cBhvr>
                                      <p:tavLst>
                                        <p:tav tm="0">
                                          <p:val>
                                            <p:fltVal val="0"/>
                                          </p:val>
                                        </p:tav>
                                        <p:tav tm="100000">
                                          <p:val>
                                            <p:strVal val="#ppt_w"/>
                                          </p:val>
                                        </p:tav>
                                      </p:tavLst>
                                    </p:anim>
                                  </p:childTnLst>
                                </p:cTn>
                              </p:par>
                              <p:par>
                                <p:cTn id="77" presetID="35" presetClass="entr" presetSubtype="0"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2000"/>
                                        <p:tgtEl>
                                          <p:spTgt spid="30"/>
                                        </p:tgtEl>
                                      </p:cBhvr>
                                    </p:animEffect>
                                    <p:anim calcmode="lin" valueType="num">
                                      <p:cBhvr>
                                        <p:cTn id="80" dur="2000" fill="hold"/>
                                        <p:tgtEl>
                                          <p:spTgt spid="30"/>
                                        </p:tgtEl>
                                        <p:attrNameLst>
                                          <p:attrName>style.rotation</p:attrName>
                                        </p:attrNameLst>
                                      </p:cBhvr>
                                      <p:tavLst>
                                        <p:tav tm="0">
                                          <p:val>
                                            <p:fltVal val="720"/>
                                          </p:val>
                                        </p:tav>
                                        <p:tav tm="100000">
                                          <p:val>
                                            <p:fltVal val="0"/>
                                          </p:val>
                                        </p:tav>
                                      </p:tavLst>
                                    </p:anim>
                                    <p:anim calcmode="lin" valueType="num">
                                      <p:cBhvr>
                                        <p:cTn id="81" dur="2000" fill="hold"/>
                                        <p:tgtEl>
                                          <p:spTgt spid="30"/>
                                        </p:tgtEl>
                                        <p:attrNameLst>
                                          <p:attrName>ppt_h</p:attrName>
                                        </p:attrNameLst>
                                      </p:cBhvr>
                                      <p:tavLst>
                                        <p:tav tm="0">
                                          <p:val>
                                            <p:fltVal val="0"/>
                                          </p:val>
                                        </p:tav>
                                        <p:tav tm="100000">
                                          <p:val>
                                            <p:strVal val="#ppt_h"/>
                                          </p:val>
                                        </p:tav>
                                      </p:tavLst>
                                    </p:anim>
                                    <p:anim calcmode="lin" valueType="num">
                                      <p:cBhvr>
                                        <p:cTn id="82" dur="2000" fill="hold"/>
                                        <p:tgtEl>
                                          <p:spTgt spid="30"/>
                                        </p:tgtEl>
                                        <p:attrNameLst>
                                          <p:attrName>ppt_w</p:attrName>
                                        </p:attrNameLst>
                                      </p:cBhvr>
                                      <p:tavLst>
                                        <p:tav tm="0">
                                          <p:val>
                                            <p:fltVal val="0"/>
                                          </p:val>
                                        </p:tav>
                                        <p:tav tm="100000">
                                          <p:val>
                                            <p:strVal val="#ppt_w"/>
                                          </p:val>
                                        </p:tav>
                                      </p:tavLst>
                                    </p:anim>
                                  </p:childTnLst>
                                </p:cTn>
                              </p:par>
                              <p:par>
                                <p:cTn id="83" presetID="35" presetClass="entr" presetSubtype="0" fill="hold" grpId="0" nodeType="withEffect">
                                  <p:stCondLst>
                                    <p:cond delay="0"/>
                                  </p:stCondLst>
                                  <p:childTnLst>
                                    <p:set>
                                      <p:cBhvr>
                                        <p:cTn id="84" dur="1" fill="hold">
                                          <p:stCondLst>
                                            <p:cond delay="0"/>
                                          </p:stCondLst>
                                        </p:cTn>
                                        <p:tgtEl>
                                          <p:spTgt spid="31"/>
                                        </p:tgtEl>
                                        <p:attrNameLst>
                                          <p:attrName>style.visibility</p:attrName>
                                        </p:attrNameLst>
                                      </p:cBhvr>
                                      <p:to>
                                        <p:strVal val="visible"/>
                                      </p:to>
                                    </p:set>
                                    <p:animEffect transition="in" filter="fade">
                                      <p:cBhvr>
                                        <p:cTn id="85" dur="2000"/>
                                        <p:tgtEl>
                                          <p:spTgt spid="31"/>
                                        </p:tgtEl>
                                      </p:cBhvr>
                                    </p:animEffect>
                                    <p:anim calcmode="lin" valueType="num">
                                      <p:cBhvr>
                                        <p:cTn id="86" dur="2000" fill="hold"/>
                                        <p:tgtEl>
                                          <p:spTgt spid="31"/>
                                        </p:tgtEl>
                                        <p:attrNameLst>
                                          <p:attrName>style.rotation</p:attrName>
                                        </p:attrNameLst>
                                      </p:cBhvr>
                                      <p:tavLst>
                                        <p:tav tm="0">
                                          <p:val>
                                            <p:fltVal val="720"/>
                                          </p:val>
                                        </p:tav>
                                        <p:tav tm="100000">
                                          <p:val>
                                            <p:fltVal val="0"/>
                                          </p:val>
                                        </p:tav>
                                      </p:tavLst>
                                    </p:anim>
                                    <p:anim calcmode="lin" valueType="num">
                                      <p:cBhvr>
                                        <p:cTn id="87" dur="2000" fill="hold"/>
                                        <p:tgtEl>
                                          <p:spTgt spid="31"/>
                                        </p:tgtEl>
                                        <p:attrNameLst>
                                          <p:attrName>ppt_h</p:attrName>
                                        </p:attrNameLst>
                                      </p:cBhvr>
                                      <p:tavLst>
                                        <p:tav tm="0">
                                          <p:val>
                                            <p:fltVal val="0"/>
                                          </p:val>
                                        </p:tav>
                                        <p:tav tm="100000">
                                          <p:val>
                                            <p:strVal val="#ppt_h"/>
                                          </p:val>
                                        </p:tav>
                                      </p:tavLst>
                                    </p:anim>
                                    <p:anim calcmode="lin" valueType="num">
                                      <p:cBhvr>
                                        <p:cTn id="88" dur="2000" fill="hold"/>
                                        <p:tgtEl>
                                          <p:spTgt spid="31"/>
                                        </p:tgtEl>
                                        <p:attrNameLst>
                                          <p:attrName>ppt_w</p:attrName>
                                        </p:attrNameLst>
                                      </p:cBhvr>
                                      <p:tavLst>
                                        <p:tav tm="0">
                                          <p:val>
                                            <p:fltVal val="0"/>
                                          </p:val>
                                        </p:tav>
                                        <p:tav tm="100000">
                                          <p:val>
                                            <p:strVal val="#ppt_w"/>
                                          </p:val>
                                        </p:tav>
                                      </p:tavLst>
                                    </p:anim>
                                  </p:childTnLst>
                                </p:cTn>
                              </p:par>
                              <p:par>
                                <p:cTn id="89" presetID="35" presetClass="entr" presetSubtype="0" fill="hold" grpId="0" nodeType="with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fade">
                                      <p:cBhvr>
                                        <p:cTn id="91" dur="2000"/>
                                        <p:tgtEl>
                                          <p:spTgt spid="32"/>
                                        </p:tgtEl>
                                      </p:cBhvr>
                                    </p:animEffect>
                                    <p:anim calcmode="lin" valueType="num">
                                      <p:cBhvr>
                                        <p:cTn id="92" dur="2000" fill="hold"/>
                                        <p:tgtEl>
                                          <p:spTgt spid="32"/>
                                        </p:tgtEl>
                                        <p:attrNameLst>
                                          <p:attrName>style.rotation</p:attrName>
                                        </p:attrNameLst>
                                      </p:cBhvr>
                                      <p:tavLst>
                                        <p:tav tm="0">
                                          <p:val>
                                            <p:fltVal val="720"/>
                                          </p:val>
                                        </p:tav>
                                        <p:tav tm="100000">
                                          <p:val>
                                            <p:fltVal val="0"/>
                                          </p:val>
                                        </p:tav>
                                      </p:tavLst>
                                    </p:anim>
                                    <p:anim calcmode="lin" valueType="num">
                                      <p:cBhvr>
                                        <p:cTn id="93" dur="2000" fill="hold"/>
                                        <p:tgtEl>
                                          <p:spTgt spid="32"/>
                                        </p:tgtEl>
                                        <p:attrNameLst>
                                          <p:attrName>ppt_h</p:attrName>
                                        </p:attrNameLst>
                                      </p:cBhvr>
                                      <p:tavLst>
                                        <p:tav tm="0">
                                          <p:val>
                                            <p:fltVal val="0"/>
                                          </p:val>
                                        </p:tav>
                                        <p:tav tm="100000">
                                          <p:val>
                                            <p:strVal val="#ppt_h"/>
                                          </p:val>
                                        </p:tav>
                                      </p:tavLst>
                                    </p:anim>
                                    <p:anim calcmode="lin" valueType="num">
                                      <p:cBhvr>
                                        <p:cTn id="94" dur="2000" fill="hold"/>
                                        <p:tgtEl>
                                          <p:spTgt spid="32"/>
                                        </p:tgtEl>
                                        <p:attrNameLst>
                                          <p:attrName>ppt_w</p:attrName>
                                        </p:attrNameLst>
                                      </p:cBhvr>
                                      <p:tavLst>
                                        <p:tav tm="0">
                                          <p:val>
                                            <p:fltVal val="0"/>
                                          </p:val>
                                        </p:tav>
                                        <p:tav tm="100000">
                                          <p:val>
                                            <p:strVal val="#ppt_w"/>
                                          </p:val>
                                        </p:tav>
                                      </p:tavLst>
                                    </p:anim>
                                  </p:childTnLst>
                                </p:cTn>
                              </p:par>
                              <p:par>
                                <p:cTn id="95" presetID="35" presetClass="entr" presetSubtype="0" fill="hold" nodeType="withEffect">
                                  <p:stCondLst>
                                    <p:cond delay="0"/>
                                  </p:stCondLst>
                                  <p:childTnLst>
                                    <p:set>
                                      <p:cBhvr>
                                        <p:cTn id="96" dur="1" fill="hold">
                                          <p:stCondLst>
                                            <p:cond delay="0"/>
                                          </p:stCondLst>
                                        </p:cTn>
                                        <p:tgtEl>
                                          <p:spTgt spid="36"/>
                                        </p:tgtEl>
                                        <p:attrNameLst>
                                          <p:attrName>style.visibility</p:attrName>
                                        </p:attrNameLst>
                                      </p:cBhvr>
                                      <p:to>
                                        <p:strVal val="visible"/>
                                      </p:to>
                                    </p:set>
                                    <p:animEffect transition="in" filter="fade">
                                      <p:cBhvr>
                                        <p:cTn id="97" dur="2000"/>
                                        <p:tgtEl>
                                          <p:spTgt spid="36"/>
                                        </p:tgtEl>
                                      </p:cBhvr>
                                    </p:animEffect>
                                    <p:anim calcmode="lin" valueType="num">
                                      <p:cBhvr>
                                        <p:cTn id="98" dur="2000" fill="hold"/>
                                        <p:tgtEl>
                                          <p:spTgt spid="36"/>
                                        </p:tgtEl>
                                        <p:attrNameLst>
                                          <p:attrName>style.rotation</p:attrName>
                                        </p:attrNameLst>
                                      </p:cBhvr>
                                      <p:tavLst>
                                        <p:tav tm="0">
                                          <p:val>
                                            <p:fltVal val="720"/>
                                          </p:val>
                                        </p:tav>
                                        <p:tav tm="100000">
                                          <p:val>
                                            <p:fltVal val="0"/>
                                          </p:val>
                                        </p:tav>
                                      </p:tavLst>
                                    </p:anim>
                                    <p:anim calcmode="lin" valueType="num">
                                      <p:cBhvr>
                                        <p:cTn id="99" dur="2000" fill="hold"/>
                                        <p:tgtEl>
                                          <p:spTgt spid="36"/>
                                        </p:tgtEl>
                                        <p:attrNameLst>
                                          <p:attrName>ppt_h</p:attrName>
                                        </p:attrNameLst>
                                      </p:cBhvr>
                                      <p:tavLst>
                                        <p:tav tm="0">
                                          <p:val>
                                            <p:fltVal val="0"/>
                                          </p:val>
                                        </p:tav>
                                        <p:tav tm="100000">
                                          <p:val>
                                            <p:strVal val="#ppt_h"/>
                                          </p:val>
                                        </p:tav>
                                      </p:tavLst>
                                    </p:anim>
                                    <p:anim calcmode="lin" valueType="num">
                                      <p:cBhvr>
                                        <p:cTn id="100" dur="2000" fill="hold"/>
                                        <p:tgtEl>
                                          <p:spTgt spid="36"/>
                                        </p:tgtEl>
                                        <p:attrNameLst>
                                          <p:attrName>ppt_w</p:attrName>
                                        </p:attrNameLst>
                                      </p:cBhvr>
                                      <p:tavLst>
                                        <p:tav tm="0">
                                          <p:val>
                                            <p:fltVal val="0"/>
                                          </p:val>
                                        </p:tav>
                                        <p:tav tm="100000">
                                          <p:val>
                                            <p:strVal val="#ppt_w"/>
                                          </p:val>
                                        </p:tav>
                                      </p:tavLst>
                                    </p:anim>
                                  </p:childTnLst>
                                </p:cTn>
                              </p:par>
                              <p:par>
                                <p:cTn id="101" presetID="35" presetClass="entr" presetSubtype="0" fill="hold" grpId="0" nodeType="withEffect">
                                  <p:stCondLst>
                                    <p:cond delay="0"/>
                                  </p:stCondLst>
                                  <p:childTnLst>
                                    <p:set>
                                      <p:cBhvr>
                                        <p:cTn id="102" dur="1" fill="hold">
                                          <p:stCondLst>
                                            <p:cond delay="0"/>
                                          </p:stCondLst>
                                        </p:cTn>
                                        <p:tgtEl>
                                          <p:spTgt spid="37"/>
                                        </p:tgtEl>
                                        <p:attrNameLst>
                                          <p:attrName>style.visibility</p:attrName>
                                        </p:attrNameLst>
                                      </p:cBhvr>
                                      <p:to>
                                        <p:strVal val="visible"/>
                                      </p:to>
                                    </p:set>
                                    <p:animEffect transition="in" filter="fade">
                                      <p:cBhvr>
                                        <p:cTn id="103" dur="2000"/>
                                        <p:tgtEl>
                                          <p:spTgt spid="37"/>
                                        </p:tgtEl>
                                      </p:cBhvr>
                                    </p:animEffect>
                                    <p:anim calcmode="lin" valueType="num">
                                      <p:cBhvr>
                                        <p:cTn id="104" dur="2000" fill="hold"/>
                                        <p:tgtEl>
                                          <p:spTgt spid="37"/>
                                        </p:tgtEl>
                                        <p:attrNameLst>
                                          <p:attrName>style.rotation</p:attrName>
                                        </p:attrNameLst>
                                      </p:cBhvr>
                                      <p:tavLst>
                                        <p:tav tm="0">
                                          <p:val>
                                            <p:fltVal val="720"/>
                                          </p:val>
                                        </p:tav>
                                        <p:tav tm="100000">
                                          <p:val>
                                            <p:fltVal val="0"/>
                                          </p:val>
                                        </p:tav>
                                      </p:tavLst>
                                    </p:anim>
                                    <p:anim calcmode="lin" valueType="num">
                                      <p:cBhvr>
                                        <p:cTn id="105" dur="2000" fill="hold"/>
                                        <p:tgtEl>
                                          <p:spTgt spid="37"/>
                                        </p:tgtEl>
                                        <p:attrNameLst>
                                          <p:attrName>ppt_h</p:attrName>
                                        </p:attrNameLst>
                                      </p:cBhvr>
                                      <p:tavLst>
                                        <p:tav tm="0">
                                          <p:val>
                                            <p:fltVal val="0"/>
                                          </p:val>
                                        </p:tav>
                                        <p:tav tm="100000">
                                          <p:val>
                                            <p:strVal val="#ppt_h"/>
                                          </p:val>
                                        </p:tav>
                                      </p:tavLst>
                                    </p:anim>
                                    <p:anim calcmode="lin" valueType="num">
                                      <p:cBhvr>
                                        <p:cTn id="106" dur="2000" fill="hold"/>
                                        <p:tgtEl>
                                          <p:spTgt spid="37"/>
                                        </p:tgtEl>
                                        <p:attrNameLst>
                                          <p:attrName>ppt_w</p:attrName>
                                        </p:attrNameLst>
                                      </p:cBhvr>
                                      <p:tavLst>
                                        <p:tav tm="0">
                                          <p:val>
                                            <p:fltVal val="0"/>
                                          </p:val>
                                        </p:tav>
                                        <p:tav tm="100000">
                                          <p:val>
                                            <p:strVal val="#ppt_w"/>
                                          </p:val>
                                        </p:tav>
                                      </p:tavLst>
                                    </p:anim>
                                  </p:childTnLst>
                                </p:cTn>
                              </p:par>
                              <p:par>
                                <p:cTn id="107" presetID="35" presetClass="entr" presetSubtype="0" fill="hold" grpId="0" nodeType="withEffect">
                                  <p:stCondLst>
                                    <p:cond delay="0"/>
                                  </p:stCondLst>
                                  <p:childTnLst>
                                    <p:set>
                                      <p:cBhvr>
                                        <p:cTn id="108" dur="1" fill="hold">
                                          <p:stCondLst>
                                            <p:cond delay="0"/>
                                          </p:stCondLst>
                                        </p:cTn>
                                        <p:tgtEl>
                                          <p:spTgt spid="38"/>
                                        </p:tgtEl>
                                        <p:attrNameLst>
                                          <p:attrName>style.visibility</p:attrName>
                                        </p:attrNameLst>
                                      </p:cBhvr>
                                      <p:to>
                                        <p:strVal val="visible"/>
                                      </p:to>
                                    </p:set>
                                    <p:animEffect transition="in" filter="fade">
                                      <p:cBhvr>
                                        <p:cTn id="109" dur="2000"/>
                                        <p:tgtEl>
                                          <p:spTgt spid="38"/>
                                        </p:tgtEl>
                                      </p:cBhvr>
                                    </p:animEffect>
                                    <p:anim calcmode="lin" valueType="num">
                                      <p:cBhvr>
                                        <p:cTn id="110" dur="2000" fill="hold"/>
                                        <p:tgtEl>
                                          <p:spTgt spid="38"/>
                                        </p:tgtEl>
                                        <p:attrNameLst>
                                          <p:attrName>style.rotation</p:attrName>
                                        </p:attrNameLst>
                                      </p:cBhvr>
                                      <p:tavLst>
                                        <p:tav tm="0">
                                          <p:val>
                                            <p:fltVal val="720"/>
                                          </p:val>
                                        </p:tav>
                                        <p:tav tm="100000">
                                          <p:val>
                                            <p:fltVal val="0"/>
                                          </p:val>
                                        </p:tav>
                                      </p:tavLst>
                                    </p:anim>
                                    <p:anim calcmode="lin" valueType="num">
                                      <p:cBhvr>
                                        <p:cTn id="111" dur="2000" fill="hold"/>
                                        <p:tgtEl>
                                          <p:spTgt spid="38"/>
                                        </p:tgtEl>
                                        <p:attrNameLst>
                                          <p:attrName>ppt_h</p:attrName>
                                        </p:attrNameLst>
                                      </p:cBhvr>
                                      <p:tavLst>
                                        <p:tav tm="0">
                                          <p:val>
                                            <p:fltVal val="0"/>
                                          </p:val>
                                        </p:tav>
                                        <p:tav tm="100000">
                                          <p:val>
                                            <p:strVal val="#ppt_h"/>
                                          </p:val>
                                        </p:tav>
                                      </p:tavLst>
                                    </p:anim>
                                    <p:anim calcmode="lin" valueType="num">
                                      <p:cBhvr>
                                        <p:cTn id="112" dur="2000" fill="hold"/>
                                        <p:tgtEl>
                                          <p:spTgt spid="38"/>
                                        </p:tgtEl>
                                        <p:attrNameLst>
                                          <p:attrName>ppt_w</p:attrName>
                                        </p:attrNameLst>
                                      </p:cBhvr>
                                      <p:tavLst>
                                        <p:tav tm="0">
                                          <p:val>
                                            <p:fltVal val="0"/>
                                          </p:val>
                                        </p:tav>
                                        <p:tav tm="100000">
                                          <p:val>
                                            <p:strVal val="#ppt_w"/>
                                          </p:val>
                                        </p:tav>
                                      </p:tavLst>
                                    </p:anim>
                                  </p:childTnLst>
                                </p:cTn>
                              </p:par>
                              <p:par>
                                <p:cTn id="113" presetID="35" presetClass="entr" presetSubtype="0" fill="hold" nodeType="withEffect">
                                  <p:stCondLst>
                                    <p:cond delay="0"/>
                                  </p:stCondLst>
                                  <p:childTnLst>
                                    <p:set>
                                      <p:cBhvr>
                                        <p:cTn id="114" dur="1" fill="hold">
                                          <p:stCondLst>
                                            <p:cond delay="0"/>
                                          </p:stCondLst>
                                        </p:cTn>
                                        <p:tgtEl>
                                          <p:spTgt spid="40"/>
                                        </p:tgtEl>
                                        <p:attrNameLst>
                                          <p:attrName>style.visibility</p:attrName>
                                        </p:attrNameLst>
                                      </p:cBhvr>
                                      <p:to>
                                        <p:strVal val="visible"/>
                                      </p:to>
                                    </p:set>
                                    <p:animEffect transition="in" filter="fade">
                                      <p:cBhvr>
                                        <p:cTn id="115" dur="2000"/>
                                        <p:tgtEl>
                                          <p:spTgt spid="40"/>
                                        </p:tgtEl>
                                      </p:cBhvr>
                                    </p:animEffect>
                                    <p:anim calcmode="lin" valueType="num">
                                      <p:cBhvr>
                                        <p:cTn id="116" dur="2000" fill="hold"/>
                                        <p:tgtEl>
                                          <p:spTgt spid="40"/>
                                        </p:tgtEl>
                                        <p:attrNameLst>
                                          <p:attrName>style.rotation</p:attrName>
                                        </p:attrNameLst>
                                      </p:cBhvr>
                                      <p:tavLst>
                                        <p:tav tm="0">
                                          <p:val>
                                            <p:fltVal val="720"/>
                                          </p:val>
                                        </p:tav>
                                        <p:tav tm="100000">
                                          <p:val>
                                            <p:fltVal val="0"/>
                                          </p:val>
                                        </p:tav>
                                      </p:tavLst>
                                    </p:anim>
                                    <p:anim calcmode="lin" valueType="num">
                                      <p:cBhvr>
                                        <p:cTn id="117" dur="2000" fill="hold"/>
                                        <p:tgtEl>
                                          <p:spTgt spid="40"/>
                                        </p:tgtEl>
                                        <p:attrNameLst>
                                          <p:attrName>ppt_h</p:attrName>
                                        </p:attrNameLst>
                                      </p:cBhvr>
                                      <p:tavLst>
                                        <p:tav tm="0">
                                          <p:val>
                                            <p:fltVal val="0"/>
                                          </p:val>
                                        </p:tav>
                                        <p:tav tm="100000">
                                          <p:val>
                                            <p:strVal val="#ppt_h"/>
                                          </p:val>
                                        </p:tav>
                                      </p:tavLst>
                                    </p:anim>
                                    <p:anim calcmode="lin" valueType="num">
                                      <p:cBhvr>
                                        <p:cTn id="118" dur="2000" fill="hold"/>
                                        <p:tgtEl>
                                          <p:spTgt spid="40"/>
                                        </p:tgtEl>
                                        <p:attrNameLst>
                                          <p:attrName>ppt_w</p:attrName>
                                        </p:attrNameLst>
                                      </p:cBhvr>
                                      <p:tavLst>
                                        <p:tav tm="0">
                                          <p:val>
                                            <p:fltVal val="0"/>
                                          </p:val>
                                        </p:tav>
                                        <p:tav tm="100000">
                                          <p:val>
                                            <p:strVal val="#ppt_w"/>
                                          </p:val>
                                        </p:tav>
                                      </p:tavLst>
                                    </p:anim>
                                  </p:childTnLst>
                                </p:cTn>
                              </p:par>
                              <p:par>
                                <p:cTn id="119" presetID="35" presetClass="entr" presetSubtype="0" fill="hold" nodeType="withEffect">
                                  <p:stCondLst>
                                    <p:cond delay="0"/>
                                  </p:stCondLst>
                                  <p:childTnLst>
                                    <p:set>
                                      <p:cBhvr>
                                        <p:cTn id="120" dur="1" fill="hold">
                                          <p:stCondLst>
                                            <p:cond delay="0"/>
                                          </p:stCondLst>
                                        </p:cTn>
                                        <p:tgtEl>
                                          <p:spTgt spid="43"/>
                                        </p:tgtEl>
                                        <p:attrNameLst>
                                          <p:attrName>style.visibility</p:attrName>
                                        </p:attrNameLst>
                                      </p:cBhvr>
                                      <p:to>
                                        <p:strVal val="visible"/>
                                      </p:to>
                                    </p:set>
                                    <p:animEffect transition="in" filter="fade">
                                      <p:cBhvr>
                                        <p:cTn id="121" dur="2000"/>
                                        <p:tgtEl>
                                          <p:spTgt spid="43"/>
                                        </p:tgtEl>
                                      </p:cBhvr>
                                    </p:animEffect>
                                    <p:anim calcmode="lin" valueType="num">
                                      <p:cBhvr>
                                        <p:cTn id="122" dur="2000" fill="hold"/>
                                        <p:tgtEl>
                                          <p:spTgt spid="43"/>
                                        </p:tgtEl>
                                        <p:attrNameLst>
                                          <p:attrName>style.rotation</p:attrName>
                                        </p:attrNameLst>
                                      </p:cBhvr>
                                      <p:tavLst>
                                        <p:tav tm="0">
                                          <p:val>
                                            <p:fltVal val="720"/>
                                          </p:val>
                                        </p:tav>
                                        <p:tav tm="100000">
                                          <p:val>
                                            <p:fltVal val="0"/>
                                          </p:val>
                                        </p:tav>
                                      </p:tavLst>
                                    </p:anim>
                                    <p:anim calcmode="lin" valueType="num">
                                      <p:cBhvr>
                                        <p:cTn id="123" dur="2000" fill="hold"/>
                                        <p:tgtEl>
                                          <p:spTgt spid="43"/>
                                        </p:tgtEl>
                                        <p:attrNameLst>
                                          <p:attrName>ppt_h</p:attrName>
                                        </p:attrNameLst>
                                      </p:cBhvr>
                                      <p:tavLst>
                                        <p:tav tm="0">
                                          <p:val>
                                            <p:fltVal val="0"/>
                                          </p:val>
                                        </p:tav>
                                        <p:tav tm="100000">
                                          <p:val>
                                            <p:strVal val="#ppt_h"/>
                                          </p:val>
                                        </p:tav>
                                      </p:tavLst>
                                    </p:anim>
                                    <p:anim calcmode="lin" valueType="num">
                                      <p:cBhvr>
                                        <p:cTn id="124" dur="2000" fill="hold"/>
                                        <p:tgtEl>
                                          <p:spTgt spid="43"/>
                                        </p:tgtEl>
                                        <p:attrNameLst>
                                          <p:attrName>ppt_w</p:attrName>
                                        </p:attrNameLst>
                                      </p:cBhvr>
                                      <p:tavLst>
                                        <p:tav tm="0">
                                          <p:val>
                                            <p:fltVal val="0"/>
                                          </p:val>
                                        </p:tav>
                                        <p:tav tm="100000">
                                          <p:val>
                                            <p:strVal val="#ppt_w"/>
                                          </p:val>
                                        </p:tav>
                                      </p:tavLst>
                                    </p:anim>
                                  </p:childTnLst>
                                </p:cTn>
                              </p:par>
                              <p:par>
                                <p:cTn id="125" presetID="35" presetClass="entr" presetSubtype="0" fill="hold" grpId="0" nodeType="with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fade">
                                      <p:cBhvr>
                                        <p:cTn id="127" dur="2000"/>
                                        <p:tgtEl>
                                          <p:spTgt spid="44"/>
                                        </p:tgtEl>
                                      </p:cBhvr>
                                    </p:animEffect>
                                    <p:anim calcmode="lin" valueType="num">
                                      <p:cBhvr>
                                        <p:cTn id="128" dur="2000" fill="hold"/>
                                        <p:tgtEl>
                                          <p:spTgt spid="44"/>
                                        </p:tgtEl>
                                        <p:attrNameLst>
                                          <p:attrName>style.rotation</p:attrName>
                                        </p:attrNameLst>
                                      </p:cBhvr>
                                      <p:tavLst>
                                        <p:tav tm="0">
                                          <p:val>
                                            <p:fltVal val="720"/>
                                          </p:val>
                                        </p:tav>
                                        <p:tav tm="100000">
                                          <p:val>
                                            <p:fltVal val="0"/>
                                          </p:val>
                                        </p:tav>
                                      </p:tavLst>
                                    </p:anim>
                                    <p:anim calcmode="lin" valueType="num">
                                      <p:cBhvr>
                                        <p:cTn id="129" dur="2000" fill="hold"/>
                                        <p:tgtEl>
                                          <p:spTgt spid="44"/>
                                        </p:tgtEl>
                                        <p:attrNameLst>
                                          <p:attrName>ppt_h</p:attrName>
                                        </p:attrNameLst>
                                      </p:cBhvr>
                                      <p:tavLst>
                                        <p:tav tm="0">
                                          <p:val>
                                            <p:fltVal val="0"/>
                                          </p:val>
                                        </p:tav>
                                        <p:tav tm="100000">
                                          <p:val>
                                            <p:strVal val="#ppt_h"/>
                                          </p:val>
                                        </p:tav>
                                      </p:tavLst>
                                    </p:anim>
                                    <p:anim calcmode="lin" valueType="num">
                                      <p:cBhvr>
                                        <p:cTn id="130" dur="2000" fill="hold"/>
                                        <p:tgtEl>
                                          <p:spTgt spid="44"/>
                                        </p:tgtEl>
                                        <p:attrNameLst>
                                          <p:attrName>ppt_w</p:attrName>
                                        </p:attrNameLst>
                                      </p:cBhvr>
                                      <p:tavLst>
                                        <p:tav tm="0">
                                          <p:val>
                                            <p:fltVal val="0"/>
                                          </p:val>
                                        </p:tav>
                                        <p:tav tm="100000">
                                          <p:val>
                                            <p:strVal val="#ppt_w"/>
                                          </p:val>
                                        </p:tav>
                                      </p:tavLst>
                                    </p:anim>
                                  </p:childTnLst>
                                </p:cTn>
                              </p:par>
                              <p:par>
                                <p:cTn id="131" presetID="35" presetClass="entr" presetSubtype="0" fill="hold" nodeType="withEffect">
                                  <p:stCondLst>
                                    <p:cond delay="0"/>
                                  </p:stCondLst>
                                  <p:childTnLst>
                                    <p:set>
                                      <p:cBhvr>
                                        <p:cTn id="132" dur="1" fill="hold">
                                          <p:stCondLst>
                                            <p:cond delay="0"/>
                                          </p:stCondLst>
                                        </p:cTn>
                                        <p:tgtEl>
                                          <p:spTgt spid="46"/>
                                        </p:tgtEl>
                                        <p:attrNameLst>
                                          <p:attrName>style.visibility</p:attrName>
                                        </p:attrNameLst>
                                      </p:cBhvr>
                                      <p:to>
                                        <p:strVal val="visible"/>
                                      </p:to>
                                    </p:set>
                                    <p:animEffect transition="in" filter="fade">
                                      <p:cBhvr>
                                        <p:cTn id="133" dur="2000"/>
                                        <p:tgtEl>
                                          <p:spTgt spid="46"/>
                                        </p:tgtEl>
                                      </p:cBhvr>
                                    </p:animEffect>
                                    <p:anim calcmode="lin" valueType="num">
                                      <p:cBhvr>
                                        <p:cTn id="134" dur="2000" fill="hold"/>
                                        <p:tgtEl>
                                          <p:spTgt spid="46"/>
                                        </p:tgtEl>
                                        <p:attrNameLst>
                                          <p:attrName>style.rotation</p:attrName>
                                        </p:attrNameLst>
                                      </p:cBhvr>
                                      <p:tavLst>
                                        <p:tav tm="0">
                                          <p:val>
                                            <p:fltVal val="720"/>
                                          </p:val>
                                        </p:tav>
                                        <p:tav tm="100000">
                                          <p:val>
                                            <p:fltVal val="0"/>
                                          </p:val>
                                        </p:tav>
                                      </p:tavLst>
                                    </p:anim>
                                    <p:anim calcmode="lin" valueType="num">
                                      <p:cBhvr>
                                        <p:cTn id="135" dur="2000" fill="hold"/>
                                        <p:tgtEl>
                                          <p:spTgt spid="46"/>
                                        </p:tgtEl>
                                        <p:attrNameLst>
                                          <p:attrName>ppt_h</p:attrName>
                                        </p:attrNameLst>
                                      </p:cBhvr>
                                      <p:tavLst>
                                        <p:tav tm="0">
                                          <p:val>
                                            <p:fltVal val="0"/>
                                          </p:val>
                                        </p:tav>
                                        <p:tav tm="100000">
                                          <p:val>
                                            <p:strVal val="#ppt_h"/>
                                          </p:val>
                                        </p:tav>
                                      </p:tavLst>
                                    </p:anim>
                                    <p:anim calcmode="lin" valueType="num">
                                      <p:cBhvr>
                                        <p:cTn id="136" dur="2000" fill="hold"/>
                                        <p:tgtEl>
                                          <p:spTgt spid="46"/>
                                        </p:tgtEl>
                                        <p:attrNameLst>
                                          <p:attrName>ppt_w</p:attrName>
                                        </p:attrNameLst>
                                      </p:cBhvr>
                                      <p:tavLst>
                                        <p:tav tm="0">
                                          <p:val>
                                            <p:fltVal val="0"/>
                                          </p:val>
                                        </p:tav>
                                        <p:tav tm="100000">
                                          <p:val>
                                            <p:strVal val="#ppt_w"/>
                                          </p:val>
                                        </p:tav>
                                      </p:tavLst>
                                    </p:anim>
                                  </p:childTnLst>
                                </p:cTn>
                              </p:par>
                              <p:par>
                                <p:cTn id="137" presetID="35" presetClass="entr" presetSubtype="0" fill="hold" grpId="0" nodeType="withEffect">
                                  <p:stCondLst>
                                    <p:cond delay="0"/>
                                  </p:stCondLst>
                                  <p:childTnLst>
                                    <p:set>
                                      <p:cBhvr>
                                        <p:cTn id="138" dur="1" fill="hold">
                                          <p:stCondLst>
                                            <p:cond delay="0"/>
                                          </p:stCondLst>
                                        </p:cTn>
                                        <p:tgtEl>
                                          <p:spTgt spid="58"/>
                                        </p:tgtEl>
                                        <p:attrNameLst>
                                          <p:attrName>style.visibility</p:attrName>
                                        </p:attrNameLst>
                                      </p:cBhvr>
                                      <p:to>
                                        <p:strVal val="visible"/>
                                      </p:to>
                                    </p:set>
                                    <p:animEffect transition="in" filter="fade">
                                      <p:cBhvr>
                                        <p:cTn id="139" dur="2000"/>
                                        <p:tgtEl>
                                          <p:spTgt spid="58"/>
                                        </p:tgtEl>
                                      </p:cBhvr>
                                    </p:animEffect>
                                    <p:anim calcmode="lin" valueType="num">
                                      <p:cBhvr>
                                        <p:cTn id="140" dur="2000" fill="hold"/>
                                        <p:tgtEl>
                                          <p:spTgt spid="58"/>
                                        </p:tgtEl>
                                        <p:attrNameLst>
                                          <p:attrName>style.rotation</p:attrName>
                                        </p:attrNameLst>
                                      </p:cBhvr>
                                      <p:tavLst>
                                        <p:tav tm="0">
                                          <p:val>
                                            <p:fltVal val="720"/>
                                          </p:val>
                                        </p:tav>
                                        <p:tav tm="100000">
                                          <p:val>
                                            <p:fltVal val="0"/>
                                          </p:val>
                                        </p:tav>
                                      </p:tavLst>
                                    </p:anim>
                                    <p:anim calcmode="lin" valueType="num">
                                      <p:cBhvr>
                                        <p:cTn id="141" dur="2000" fill="hold"/>
                                        <p:tgtEl>
                                          <p:spTgt spid="58"/>
                                        </p:tgtEl>
                                        <p:attrNameLst>
                                          <p:attrName>ppt_h</p:attrName>
                                        </p:attrNameLst>
                                      </p:cBhvr>
                                      <p:tavLst>
                                        <p:tav tm="0">
                                          <p:val>
                                            <p:fltVal val="0"/>
                                          </p:val>
                                        </p:tav>
                                        <p:tav tm="100000">
                                          <p:val>
                                            <p:strVal val="#ppt_h"/>
                                          </p:val>
                                        </p:tav>
                                      </p:tavLst>
                                    </p:anim>
                                    <p:anim calcmode="lin" valueType="num">
                                      <p:cBhvr>
                                        <p:cTn id="142" dur="2000" fill="hold"/>
                                        <p:tgtEl>
                                          <p:spTgt spid="58"/>
                                        </p:tgtEl>
                                        <p:attrNameLst>
                                          <p:attrName>ppt_w</p:attrName>
                                        </p:attrNameLst>
                                      </p:cBhvr>
                                      <p:tavLst>
                                        <p:tav tm="0">
                                          <p:val>
                                            <p:fltVal val="0"/>
                                          </p:val>
                                        </p:tav>
                                        <p:tav tm="100000">
                                          <p:val>
                                            <p:strVal val="#ppt_w"/>
                                          </p:val>
                                        </p:tav>
                                      </p:tavLst>
                                    </p:anim>
                                  </p:childTnLst>
                                </p:cTn>
                              </p:par>
                              <p:par>
                                <p:cTn id="143" presetID="35" presetClass="entr" presetSubtype="0" fill="hold" nodeType="withEffect">
                                  <p:stCondLst>
                                    <p:cond delay="0"/>
                                  </p:stCondLst>
                                  <p:childTnLst>
                                    <p:set>
                                      <p:cBhvr>
                                        <p:cTn id="144" dur="1" fill="hold">
                                          <p:stCondLst>
                                            <p:cond delay="0"/>
                                          </p:stCondLst>
                                        </p:cTn>
                                        <p:tgtEl>
                                          <p:spTgt spid="60"/>
                                        </p:tgtEl>
                                        <p:attrNameLst>
                                          <p:attrName>style.visibility</p:attrName>
                                        </p:attrNameLst>
                                      </p:cBhvr>
                                      <p:to>
                                        <p:strVal val="visible"/>
                                      </p:to>
                                    </p:set>
                                    <p:animEffect transition="in" filter="fade">
                                      <p:cBhvr>
                                        <p:cTn id="145" dur="2000"/>
                                        <p:tgtEl>
                                          <p:spTgt spid="60"/>
                                        </p:tgtEl>
                                      </p:cBhvr>
                                    </p:animEffect>
                                    <p:anim calcmode="lin" valueType="num">
                                      <p:cBhvr>
                                        <p:cTn id="146" dur="2000" fill="hold"/>
                                        <p:tgtEl>
                                          <p:spTgt spid="60"/>
                                        </p:tgtEl>
                                        <p:attrNameLst>
                                          <p:attrName>style.rotation</p:attrName>
                                        </p:attrNameLst>
                                      </p:cBhvr>
                                      <p:tavLst>
                                        <p:tav tm="0">
                                          <p:val>
                                            <p:fltVal val="720"/>
                                          </p:val>
                                        </p:tav>
                                        <p:tav tm="100000">
                                          <p:val>
                                            <p:fltVal val="0"/>
                                          </p:val>
                                        </p:tav>
                                      </p:tavLst>
                                    </p:anim>
                                    <p:anim calcmode="lin" valueType="num">
                                      <p:cBhvr>
                                        <p:cTn id="147" dur="2000" fill="hold"/>
                                        <p:tgtEl>
                                          <p:spTgt spid="60"/>
                                        </p:tgtEl>
                                        <p:attrNameLst>
                                          <p:attrName>ppt_h</p:attrName>
                                        </p:attrNameLst>
                                      </p:cBhvr>
                                      <p:tavLst>
                                        <p:tav tm="0">
                                          <p:val>
                                            <p:fltVal val="0"/>
                                          </p:val>
                                        </p:tav>
                                        <p:tav tm="100000">
                                          <p:val>
                                            <p:strVal val="#ppt_h"/>
                                          </p:val>
                                        </p:tav>
                                      </p:tavLst>
                                    </p:anim>
                                    <p:anim calcmode="lin" valueType="num">
                                      <p:cBhvr>
                                        <p:cTn id="148" dur="2000" fill="hold"/>
                                        <p:tgtEl>
                                          <p:spTgt spid="60"/>
                                        </p:tgtEl>
                                        <p:attrNameLst>
                                          <p:attrName>ppt_w</p:attrName>
                                        </p:attrNameLst>
                                      </p:cBhvr>
                                      <p:tavLst>
                                        <p:tav tm="0">
                                          <p:val>
                                            <p:fltVal val="0"/>
                                          </p:val>
                                        </p:tav>
                                        <p:tav tm="100000">
                                          <p:val>
                                            <p:strVal val="#ppt_w"/>
                                          </p:val>
                                        </p:tav>
                                      </p:tavLst>
                                    </p:anim>
                                  </p:childTnLst>
                                </p:cTn>
                              </p:par>
                              <p:par>
                                <p:cTn id="149" presetID="35" presetClass="entr" presetSubtype="0" fill="hold" grpId="0" nodeType="withEffect">
                                  <p:stCondLst>
                                    <p:cond delay="0"/>
                                  </p:stCondLst>
                                  <p:childTnLst>
                                    <p:set>
                                      <p:cBhvr>
                                        <p:cTn id="150" dur="1" fill="hold">
                                          <p:stCondLst>
                                            <p:cond delay="0"/>
                                          </p:stCondLst>
                                        </p:cTn>
                                        <p:tgtEl>
                                          <p:spTgt spid="61"/>
                                        </p:tgtEl>
                                        <p:attrNameLst>
                                          <p:attrName>style.visibility</p:attrName>
                                        </p:attrNameLst>
                                      </p:cBhvr>
                                      <p:to>
                                        <p:strVal val="visible"/>
                                      </p:to>
                                    </p:set>
                                    <p:animEffect transition="in" filter="fade">
                                      <p:cBhvr>
                                        <p:cTn id="151" dur="2000"/>
                                        <p:tgtEl>
                                          <p:spTgt spid="61"/>
                                        </p:tgtEl>
                                      </p:cBhvr>
                                    </p:animEffect>
                                    <p:anim calcmode="lin" valueType="num">
                                      <p:cBhvr>
                                        <p:cTn id="152" dur="2000" fill="hold"/>
                                        <p:tgtEl>
                                          <p:spTgt spid="61"/>
                                        </p:tgtEl>
                                        <p:attrNameLst>
                                          <p:attrName>style.rotation</p:attrName>
                                        </p:attrNameLst>
                                      </p:cBhvr>
                                      <p:tavLst>
                                        <p:tav tm="0">
                                          <p:val>
                                            <p:fltVal val="720"/>
                                          </p:val>
                                        </p:tav>
                                        <p:tav tm="100000">
                                          <p:val>
                                            <p:fltVal val="0"/>
                                          </p:val>
                                        </p:tav>
                                      </p:tavLst>
                                    </p:anim>
                                    <p:anim calcmode="lin" valueType="num">
                                      <p:cBhvr>
                                        <p:cTn id="153" dur="2000" fill="hold"/>
                                        <p:tgtEl>
                                          <p:spTgt spid="61"/>
                                        </p:tgtEl>
                                        <p:attrNameLst>
                                          <p:attrName>ppt_h</p:attrName>
                                        </p:attrNameLst>
                                      </p:cBhvr>
                                      <p:tavLst>
                                        <p:tav tm="0">
                                          <p:val>
                                            <p:fltVal val="0"/>
                                          </p:val>
                                        </p:tav>
                                        <p:tav tm="100000">
                                          <p:val>
                                            <p:strVal val="#ppt_h"/>
                                          </p:val>
                                        </p:tav>
                                      </p:tavLst>
                                    </p:anim>
                                    <p:anim calcmode="lin" valueType="num">
                                      <p:cBhvr>
                                        <p:cTn id="154" dur="2000" fill="hold"/>
                                        <p:tgtEl>
                                          <p:spTgt spid="61"/>
                                        </p:tgtEl>
                                        <p:attrNameLst>
                                          <p:attrName>ppt_w</p:attrName>
                                        </p:attrNameLst>
                                      </p:cBhvr>
                                      <p:tavLst>
                                        <p:tav tm="0">
                                          <p:val>
                                            <p:fltVal val="0"/>
                                          </p:val>
                                        </p:tav>
                                        <p:tav tm="100000">
                                          <p:val>
                                            <p:strVal val="#ppt_w"/>
                                          </p:val>
                                        </p:tav>
                                      </p:tavLst>
                                    </p:anim>
                                  </p:childTnLst>
                                </p:cTn>
                              </p:par>
                              <p:par>
                                <p:cTn id="155" presetID="35" presetClass="entr" presetSubtype="0" fill="hold" nodeType="withEffect">
                                  <p:stCondLst>
                                    <p:cond delay="0"/>
                                  </p:stCondLst>
                                  <p:childTnLst>
                                    <p:set>
                                      <p:cBhvr>
                                        <p:cTn id="156" dur="1" fill="hold">
                                          <p:stCondLst>
                                            <p:cond delay="0"/>
                                          </p:stCondLst>
                                        </p:cTn>
                                        <p:tgtEl>
                                          <p:spTgt spid="63"/>
                                        </p:tgtEl>
                                        <p:attrNameLst>
                                          <p:attrName>style.visibility</p:attrName>
                                        </p:attrNameLst>
                                      </p:cBhvr>
                                      <p:to>
                                        <p:strVal val="visible"/>
                                      </p:to>
                                    </p:set>
                                    <p:animEffect transition="in" filter="fade">
                                      <p:cBhvr>
                                        <p:cTn id="157" dur="2000"/>
                                        <p:tgtEl>
                                          <p:spTgt spid="63"/>
                                        </p:tgtEl>
                                      </p:cBhvr>
                                    </p:animEffect>
                                    <p:anim calcmode="lin" valueType="num">
                                      <p:cBhvr>
                                        <p:cTn id="158" dur="2000" fill="hold"/>
                                        <p:tgtEl>
                                          <p:spTgt spid="63"/>
                                        </p:tgtEl>
                                        <p:attrNameLst>
                                          <p:attrName>style.rotation</p:attrName>
                                        </p:attrNameLst>
                                      </p:cBhvr>
                                      <p:tavLst>
                                        <p:tav tm="0">
                                          <p:val>
                                            <p:fltVal val="720"/>
                                          </p:val>
                                        </p:tav>
                                        <p:tav tm="100000">
                                          <p:val>
                                            <p:fltVal val="0"/>
                                          </p:val>
                                        </p:tav>
                                      </p:tavLst>
                                    </p:anim>
                                    <p:anim calcmode="lin" valueType="num">
                                      <p:cBhvr>
                                        <p:cTn id="159" dur="2000" fill="hold"/>
                                        <p:tgtEl>
                                          <p:spTgt spid="63"/>
                                        </p:tgtEl>
                                        <p:attrNameLst>
                                          <p:attrName>ppt_h</p:attrName>
                                        </p:attrNameLst>
                                      </p:cBhvr>
                                      <p:tavLst>
                                        <p:tav tm="0">
                                          <p:val>
                                            <p:fltVal val="0"/>
                                          </p:val>
                                        </p:tav>
                                        <p:tav tm="100000">
                                          <p:val>
                                            <p:strVal val="#ppt_h"/>
                                          </p:val>
                                        </p:tav>
                                      </p:tavLst>
                                    </p:anim>
                                    <p:anim calcmode="lin" valueType="num">
                                      <p:cBhvr>
                                        <p:cTn id="160" dur="2000" fill="hold"/>
                                        <p:tgtEl>
                                          <p:spTgt spid="63"/>
                                        </p:tgtEl>
                                        <p:attrNameLst>
                                          <p:attrName>ppt_w</p:attrName>
                                        </p:attrNameLst>
                                      </p:cBhvr>
                                      <p:tavLst>
                                        <p:tav tm="0">
                                          <p:val>
                                            <p:fltVal val="0"/>
                                          </p:val>
                                        </p:tav>
                                        <p:tav tm="100000">
                                          <p:val>
                                            <p:strVal val="#ppt_w"/>
                                          </p:val>
                                        </p:tav>
                                      </p:tavLst>
                                    </p:anim>
                                  </p:childTnLst>
                                </p:cTn>
                              </p:par>
                              <p:par>
                                <p:cTn id="161" presetID="35" presetClass="entr" presetSubtype="0" fill="hold" grpId="0" nodeType="withEffect">
                                  <p:stCondLst>
                                    <p:cond delay="0"/>
                                  </p:stCondLst>
                                  <p:childTnLst>
                                    <p:set>
                                      <p:cBhvr>
                                        <p:cTn id="162" dur="1" fill="hold">
                                          <p:stCondLst>
                                            <p:cond delay="0"/>
                                          </p:stCondLst>
                                        </p:cTn>
                                        <p:tgtEl>
                                          <p:spTgt spid="77"/>
                                        </p:tgtEl>
                                        <p:attrNameLst>
                                          <p:attrName>style.visibility</p:attrName>
                                        </p:attrNameLst>
                                      </p:cBhvr>
                                      <p:to>
                                        <p:strVal val="visible"/>
                                      </p:to>
                                    </p:set>
                                    <p:animEffect transition="in" filter="fade">
                                      <p:cBhvr>
                                        <p:cTn id="163" dur="2000"/>
                                        <p:tgtEl>
                                          <p:spTgt spid="77"/>
                                        </p:tgtEl>
                                      </p:cBhvr>
                                    </p:animEffect>
                                    <p:anim calcmode="lin" valueType="num">
                                      <p:cBhvr>
                                        <p:cTn id="164" dur="2000" fill="hold"/>
                                        <p:tgtEl>
                                          <p:spTgt spid="77"/>
                                        </p:tgtEl>
                                        <p:attrNameLst>
                                          <p:attrName>style.rotation</p:attrName>
                                        </p:attrNameLst>
                                      </p:cBhvr>
                                      <p:tavLst>
                                        <p:tav tm="0">
                                          <p:val>
                                            <p:fltVal val="720"/>
                                          </p:val>
                                        </p:tav>
                                        <p:tav tm="100000">
                                          <p:val>
                                            <p:fltVal val="0"/>
                                          </p:val>
                                        </p:tav>
                                      </p:tavLst>
                                    </p:anim>
                                    <p:anim calcmode="lin" valueType="num">
                                      <p:cBhvr>
                                        <p:cTn id="165" dur="2000" fill="hold"/>
                                        <p:tgtEl>
                                          <p:spTgt spid="77"/>
                                        </p:tgtEl>
                                        <p:attrNameLst>
                                          <p:attrName>ppt_h</p:attrName>
                                        </p:attrNameLst>
                                      </p:cBhvr>
                                      <p:tavLst>
                                        <p:tav tm="0">
                                          <p:val>
                                            <p:fltVal val="0"/>
                                          </p:val>
                                        </p:tav>
                                        <p:tav tm="100000">
                                          <p:val>
                                            <p:strVal val="#ppt_h"/>
                                          </p:val>
                                        </p:tav>
                                      </p:tavLst>
                                    </p:anim>
                                    <p:anim calcmode="lin" valueType="num">
                                      <p:cBhvr>
                                        <p:cTn id="166" dur="2000" fill="hold"/>
                                        <p:tgtEl>
                                          <p:spTgt spid="77"/>
                                        </p:tgtEl>
                                        <p:attrNameLst>
                                          <p:attrName>ppt_w</p:attrName>
                                        </p:attrNameLst>
                                      </p:cBhvr>
                                      <p:tavLst>
                                        <p:tav tm="0">
                                          <p:val>
                                            <p:fltVal val="0"/>
                                          </p:val>
                                        </p:tav>
                                        <p:tav tm="100000">
                                          <p:val>
                                            <p:strVal val="#ppt_w"/>
                                          </p:val>
                                        </p:tav>
                                      </p:tavLst>
                                    </p:anim>
                                  </p:childTnLst>
                                </p:cTn>
                              </p:par>
                              <p:par>
                                <p:cTn id="167" presetID="35" presetClass="entr" presetSubtype="0" fill="hold" nodeType="withEffect">
                                  <p:stCondLst>
                                    <p:cond delay="0"/>
                                  </p:stCondLst>
                                  <p:childTnLst>
                                    <p:set>
                                      <p:cBhvr>
                                        <p:cTn id="168" dur="1" fill="hold">
                                          <p:stCondLst>
                                            <p:cond delay="0"/>
                                          </p:stCondLst>
                                        </p:cTn>
                                        <p:tgtEl>
                                          <p:spTgt spid="79"/>
                                        </p:tgtEl>
                                        <p:attrNameLst>
                                          <p:attrName>style.visibility</p:attrName>
                                        </p:attrNameLst>
                                      </p:cBhvr>
                                      <p:to>
                                        <p:strVal val="visible"/>
                                      </p:to>
                                    </p:set>
                                    <p:animEffect transition="in" filter="fade">
                                      <p:cBhvr>
                                        <p:cTn id="169" dur="2000"/>
                                        <p:tgtEl>
                                          <p:spTgt spid="79"/>
                                        </p:tgtEl>
                                      </p:cBhvr>
                                    </p:animEffect>
                                    <p:anim calcmode="lin" valueType="num">
                                      <p:cBhvr>
                                        <p:cTn id="170" dur="2000" fill="hold"/>
                                        <p:tgtEl>
                                          <p:spTgt spid="79"/>
                                        </p:tgtEl>
                                        <p:attrNameLst>
                                          <p:attrName>style.rotation</p:attrName>
                                        </p:attrNameLst>
                                      </p:cBhvr>
                                      <p:tavLst>
                                        <p:tav tm="0">
                                          <p:val>
                                            <p:fltVal val="720"/>
                                          </p:val>
                                        </p:tav>
                                        <p:tav tm="100000">
                                          <p:val>
                                            <p:fltVal val="0"/>
                                          </p:val>
                                        </p:tav>
                                      </p:tavLst>
                                    </p:anim>
                                    <p:anim calcmode="lin" valueType="num">
                                      <p:cBhvr>
                                        <p:cTn id="171" dur="2000" fill="hold"/>
                                        <p:tgtEl>
                                          <p:spTgt spid="79"/>
                                        </p:tgtEl>
                                        <p:attrNameLst>
                                          <p:attrName>ppt_h</p:attrName>
                                        </p:attrNameLst>
                                      </p:cBhvr>
                                      <p:tavLst>
                                        <p:tav tm="0">
                                          <p:val>
                                            <p:fltVal val="0"/>
                                          </p:val>
                                        </p:tav>
                                        <p:tav tm="100000">
                                          <p:val>
                                            <p:strVal val="#ppt_h"/>
                                          </p:val>
                                        </p:tav>
                                      </p:tavLst>
                                    </p:anim>
                                    <p:anim calcmode="lin" valueType="num">
                                      <p:cBhvr>
                                        <p:cTn id="172" dur="2000" fill="hold"/>
                                        <p:tgtEl>
                                          <p:spTgt spid="79"/>
                                        </p:tgtEl>
                                        <p:attrNameLst>
                                          <p:attrName>ppt_w</p:attrName>
                                        </p:attrNameLst>
                                      </p:cBhvr>
                                      <p:tavLst>
                                        <p:tav tm="0">
                                          <p:val>
                                            <p:fltVal val="0"/>
                                          </p:val>
                                        </p:tav>
                                        <p:tav tm="100000">
                                          <p:val>
                                            <p:strVal val="#ppt_w"/>
                                          </p:val>
                                        </p:tav>
                                      </p:tavLst>
                                    </p:anim>
                                  </p:childTnLst>
                                </p:cTn>
                              </p:par>
                              <p:par>
                                <p:cTn id="173" presetID="35" presetClass="entr" presetSubtype="0" fill="hold" grpId="0" nodeType="withEffect">
                                  <p:stCondLst>
                                    <p:cond delay="0"/>
                                  </p:stCondLst>
                                  <p:childTnLst>
                                    <p:set>
                                      <p:cBhvr>
                                        <p:cTn id="174" dur="1" fill="hold">
                                          <p:stCondLst>
                                            <p:cond delay="0"/>
                                          </p:stCondLst>
                                        </p:cTn>
                                        <p:tgtEl>
                                          <p:spTgt spid="81"/>
                                        </p:tgtEl>
                                        <p:attrNameLst>
                                          <p:attrName>style.visibility</p:attrName>
                                        </p:attrNameLst>
                                      </p:cBhvr>
                                      <p:to>
                                        <p:strVal val="visible"/>
                                      </p:to>
                                    </p:set>
                                    <p:animEffect transition="in" filter="fade">
                                      <p:cBhvr>
                                        <p:cTn id="175" dur="2000"/>
                                        <p:tgtEl>
                                          <p:spTgt spid="81"/>
                                        </p:tgtEl>
                                      </p:cBhvr>
                                    </p:animEffect>
                                    <p:anim calcmode="lin" valueType="num">
                                      <p:cBhvr>
                                        <p:cTn id="176" dur="2000" fill="hold"/>
                                        <p:tgtEl>
                                          <p:spTgt spid="81"/>
                                        </p:tgtEl>
                                        <p:attrNameLst>
                                          <p:attrName>style.rotation</p:attrName>
                                        </p:attrNameLst>
                                      </p:cBhvr>
                                      <p:tavLst>
                                        <p:tav tm="0">
                                          <p:val>
                                            <p:fltVal val="720"/>
                                          </p:val>
                                        </p:tav>
                                        <p:tav tm="100000">
                                          <p:val>
                                            <p:fltVal val="0"/>
                                          </p:val>
                                        </p:tav>
                                      </p:tavLst>
                                    </p:anim>
                                    <p:anim calcmode="lin" valueType="num">
                                      <p:cBhvr>
                                        <p:cTn id="177" dur="2000" fill="hold"/>
                                        <p:tgtEl>
                                          <p:spTgt spid="81"/>
                                        </p:tgtEl>
                                        <p:attrNameLst>
                                          <p:attrName>ppt_h</p:attrName>
                                        </p:attrNameLst>
                                      </p:cBhvr>
                                      <p:tavLst>
                                        <p:tav tm="0">
                                          <p:val>
                                            <p:fltVal val="0"/>
                                          </p:val>
                                        </p:tav>
                                        <p:tav tm="100000">
                                          <p:val>
                                            <p:strVal val="#ppt_h"/>
                                          </p:val>
                                        </p:tav>
                                      </p:tavLst>
                                    </p:anim>
                                    <p:anim calcmode="lin" valueType="num">
                                      <p:cBhvr>
                                        <p:cTn id="178" dur="2000" fill="hold"/>
                                        <p:tgtEl>
                                          <p:spTgt spid="81"/>
                                        </p:tgtEl>
                                        <p:attrNameLst>
                                          <p:attrName>ppt_w</p:attrName>
                                        </p:attrNameLst>
                                      </p:cBhvr>
                                      <p:tavLst>
                                        <p:tav tm="0">
                                          <p:val>
                                            <p:fltVal val="0"/>
                                          </p:val>
                                        </p:tav>
                                        <p:tav tm="100000">
                                          <p:val>
                                            <p:strVal val="#ppt_w"/>
                                          </p:val>
                                        </p:tav>
                                      </p:tavLst>
                                    </p:anim>
                                  </p:childTnLst>
                                </p:cTn>
                              </p:par>
                              <p:par>
                                <p:cTn id="179" presetID="35" presetClass="entr" presetSubtype="0" fill="hold" nodeType="withEffect">
                                  <p:stCondLst>
                                    <p:cond delay="0"/>
                                  </p:stCondLst>
                                  <p:childTnLst>
                                    <p:set>
                                      <p:cBhvr>
                                        <p:cTn id="180" dur="1" fill="hold">
                                          <p:stCondLst>
                                            <p:cond delay="0"/>
                                          </p:stCondLst>
                                        </p:cTn>
                                        <p:tgtEl>
                                          <p:spTgt spid="83"/>
                                        </p:tgtEl>
                                        <p:attrNameLst>
                                          <p:attrName>style.visibility</p:attrName>
                                        </p:attrNameLst>
                                      </p:cBhvr>
                                      <p:to>
                                        <p:strVal val="visible"/>
                                      </p:to>
                                    </p:set>
                                    <p:animEffect transition="in" filter="fade">
                                      <p:cBhvr>
                                        <p:cTn id="181" dur="2000"/>
                                        <p:tgtEl>
                                          <p:spTgt spid="83"/>
                                        </p:tgtEl>
                                      </p:cBhvr>
                                    </p:animEffect>
                                    <p:anim calcmode="lin" valueType="num">
                                      <p:cBhvr>
                                        <p:cTn id="182" dur="2000" fill="hold"/>
                                        <p:tgtEl>
                                          <p:spTgt spid="83"/>
                                        </p:tgtEl>
                                        <p:attrNameLst>
                                          <p:attrName>style.rotation</p:attrName>
                                        </p:attrNameLst>
                                      </p:cBhvr>
                                      <p:tavLst>
                                        <p:tav tm="0">
                                          <p:val>
                                            <p:fltVal val="720"/>
                                          </p:val>
                                        </p:tav>
                                        <p:tav tm="100000">
                                          <p:val>
                                            <p:fltVal val="0"/>
                                          </p:val>
                                        </p:tav>
                                      </p:tavLst>
                                    </p:anim>
                                    <p:anim calcmode="lin" valueType="num">
                                      <p:cBhvr>
                                        <p:cTn id="183" dur="2000" fill="hold"/>
                                        <p:tgtEl>
                                          <p:spTgt spid="83"/>
                                        </p:tgtEl>
                                        <p:attrNameLst>
                                          <p:attrName>ppt_h</p:attrName>
                                        </p:attrNameLst>
                                      </p:cBhvr>
                                      <p:tavLst>
                                        <p:tav tm="0">
                                          <p:val>
                                            <p:fltVal val="0"/>
                                          </p:val>
                                        </p:tav>
                                        <p:tav tm="100000">
                                          <p:val>
                                            <p:strVal val="#ppt_h"/>
                                          </p:val>
                                        </p:tav>
                                      </p:tavLst>
                                    </p:anim>
                                    <p:anim calcmode="lin" valueType="num">
                                      <p:cBhvr>
                                        <p:cTn id="184" dur="2000" fill="hold"/>
                                        <p:tgtEl>
                                          <p:spTgt spid="83"/>
                                        </p:tgtEl>
                                        <p:attrNameLst>
                                          <p:attrName>ppt_w</p:attrName>
                                        </p:attrNameLst>
                                      </p:cBhvr>
                                      <p:tavLst>
                                        <p:tav tm="0">
                                          <p:val>
                                            <p:fltVal val="0"/>
                                          </p:val>
                                        </p:tav>
                                        <p:tav tm="100000">
                                          <p:val>
                                            <p:strVal val="#ppt_w"/>
                                          </p:val>
                                        </p:tav>
                                      </p:tavLst>
                                    </p:anim>
                                  </p:childTnLst>
                                </p:cTn>
                              </p:par>
                              <p:par>
                                <p:cTn id="185" presetID="35" presetClass="entr" presetSubtype="0" fill="hold" grpId="0" nodeType="withEffect">
                                  <p:stCondLst>
                                    <p:cond delay="0"/>
                                  </p:stCondLst>
                                  <p:childTnLst>
                                    <p:set>
                                      <p:cBhvr>
                                        <p:cTn id="186" dur="1" fill="hold">
                                          <p:stCondLst>
                                            <p:cond delay="0"/>
                                          </p:stCondLst>
                                        </p:cTn>
                                        <p:tgtEl>
                                          <p:spTgt spid="84"/>
                                        </p:tgtEl>
                                        <p:attrNameLst>
                                          <p:attrName>style.visibility</p:attrName>
                                        </p:attrNameLst>
                                      </p:cBhvr>
                                      <p:to>
                                        <p:strVal val="visible"/>
                                      </p:to>
                                    </p:set>
                                    <p:animEffect transition="in" filter="fade">
                                      <p:cBhvr>
                                        <p:cTn id="187" dur="2000"/>
                                        <p:tgtEl>
                                          <p:spTgt spid="84"/>
                                        </p:tgtEl>
                                      </p:cBhvr>
                                    </p:animEffect>
                                    <p:anim calcmode="lin" valueType="num">
                                      <p:cBhvr>
                                        <p:cTn id="188" dur="2000" fill="hold"/>
                                        <p:tgtEl>
                                          <p:spTgt spid="84"/>
                                        </p:tgtEl>
                                        <p:attrNameLst>
                                          <p:attrName>style.rotation</p:attrName>
                                        </p:attrNameLst>
                                      </p:cBhvr>
                                      <p:tavLst>
                                        <p:tav tm="0">
                                          <p:val>
                                            <p:fltVal val="720"/>
                                          </p:val>
                                        </p:tav>
                                        <p:tav tm="100000">
                                          <p:val>
                                            <p:fltVal val="0"/>
                                          </p:val>
                                        </p:tav>
                                      </p:tavLst>
                                    </p:anim>
                                    <p:anim calcmode="lin" valueType="num">
                                      <p:cBhvr>
                                        <p:cTn id="189" dur="2000" fill="hold"/>
                                        <p:tgtEl>
                                          <p:spTgt spid="84"/>
                                        </p:tgtEl>
                                        <p:attrNameLst>
                                          <p:attrName>ppt_h</p:attrName>
                                        </p:attrNameLst>
                                      </p:cBhvr>
                                      <p:tavLst>
                                        <p:tav tm="0">
                                          <p:val>
                                            <p:fltVal val="0"/>
                                          </p:val>
                                        </p:tav>
                                        <p:tav tm="100000">
                                          <p:val>
                                            <p:strVal val="#ppt_h"/>
                                          </p:val>
                                        </p:tav>
                                      </p:tavLst>
                                    </p:anim>
                                    <p:anim calcmode="lin" valueType="num">
                                      <p:cBhvr>
                                        <p:cTn id="190" dur="2000" fill="hold"/>
                                        <p:tgtEl>
                                          <p:spTgt spid="8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5" grpId="0"/>
      <p:bldP spid="26" grpId="0"/>
      <p:bldP spid="27" grpId="0"/>
      <p:bldP spid="29" grpId="0"/>
      <p:bldP spid="30" grpId="0"/>
      <p:bldP spid="31" grpId="0"/>
      <p:bldP spid="32" grpId="0"/>
      <p:bldP spid="37" grpId="0"/>
      <p:bldP spid="38" grpId="0"/>
      <p:bldP spid="44" grpId="0"/>
      <p:bldP spid="58" grpId="0"/>
      <p:bldP spid="61" grpId="0"/>
      <p:bldP spid="77" grpId="0"/>
      <p:bldP spid="81" grpId="0"/>
      <p:bldP spid="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71414"/>
            <a:ext cx="8229600" cy="941387"/>
          </a:xfrm>
        </p:spPr>
        <p:txBody>
          <a:bodyPr/>
          <a:lstStyle/>
          <a:p>
            <a:pPr eaLnBrk="1" hangingPunct="1">
              <a:defRPr/>
            </a:pPr>
            <a:r>
              <a:rPr lang="kk-KZ" sz="4000" dirty="0" smtClean="0">
                <a:solidFill>
                  <a:srgbClr val="C00000"/>
                </a:solidFill>
                <a:latin typeface="Times New Roman" pitchFamily="18" charset="0"/>
                <a:cs typeface="Times New Roman" pitchFamily="18" charset="0"/>
              </a:rPr>
              <a:t>Сабақ кезеңдері:</a:t>
            </a:r>
            <a:endParaRPr lang="ru-RU" sz="4000" dirty="0" smtClean="0">
              <a:solidFill>
                <a:srgbClr val="C00000"/>
              </a:solidFill>
              <a:latin typeface="Times New Roman" pitchFamily="18" charset="0"/>
              <a:cs typeface="Times New Roman" pitchFamily="18" charset="0"/>
            </a:endParaRPr>
          </a:p>
        </p:txBody>
      </p:sp>
      <p:sp>
        <p:nvSpPr>
          <p:cNvPr id="15363" name="Rectangle 20"/>
          <p:cNvSpPr>
            <a:spLocks noChangeArrowheads="1"/>
          </p:cNvSpPr>
          <p:nvPr/>
        </p:nvSpPr>
        <p:spPr bwMode="auto">
          <a:xfrm>
            <a:off x="3048000" y="3124200"/>
            <a:ext cx="3733800" cy="1295400"/>
          </a:xfrm>
          <a:prstGeom prst="rect">
            <a:avLst/>
          </a:prstGeom>
          <a:solidFill>
            <a:schemeClr val="accent1"/>
          </a:solidFill>
          <a:ln w="9525">
            <a:solidFill>
              <a:schemeClr val="tx1"/>
            </a:solidFill>
            <a:miter lim="800000"/>
            <a:headEnd/>
            <a:tailEnd/>
          </a:ln>
        </p:spPr>
        <p:txBody>
          <a:bodyPr wrap="none" anchor="ctr"/>
          <a:lstStyle/>
          <a:p>
            <a:pPr algn="ctr"/>
            <a:r>
              <a:rPr lang="kk-KZ" sz="2800" b="1" dirty="0">
                <a:solidFill>
                  <a:srgbClr val="C00000"/>
                </a:solidFill>
                <a:latin typeface="Times New Roman" pitchFamily="18" charset="0"/>
              </a:rPr>
              <a:t> </a:t>
            </a:r>
            <a:r>
              <a:rPr lang="kk-KZ" sz="2800" b="1" dirty="0">
                <a:solidFill>
                  <a:schemeClr val="tx1">
                    <a:lumMod val="95000"/>
                    <a:lumOff val="5000"/>
                  </a:schemeClr>
                </a:solidFill>
                <a:latin typeface="Times New Roman" pitchFamily="18" charset="0"/>
              </a:rPr>
              <a:t>Білімді </a:t>
            </a:r>
          </a:p>
          <a:p>
            <a:pPr algn="ctr"/>
            <a:r>
              <a:rPr lang="kk-KZ" sz="2800" b="1" dirty="0">
                <a:solidFill>
                  <a:schemeClr val="tx1">
                    <a:lumMod val="95000"/>
                    <a:lumOff val="5000"/>
                  </a:schemeClr>
                </a:solidFill>
                <a:latin typeface="Times New Roman" pitchFamily="18" charset="0"/>
              </a:rPr>
              <a:t>меңгерту </a:t>
            </a:r>
            <a:endParaRPr lang="ru-RU" sz="2800" b="1" dirty="0">
              <a:solidFill>
                <a:schemeClr val="tx1">
                  <a:lumMod val="95000"/>
                  <a:lumOff val="5000"/>
                </a:schemeClr>
              </a:solidFill>
              <a:latin typeface="Times New Roman" pitchFamily="18" charset="0"/>
            </a:endParaRPr>
          </a:p>
        </p:txBody>
      </p:sp>
      <p:sp>
        <p:nvSpPr>
          <p:cNvPr id="15364" name="Rectangle 21"/>
          <p:cNvSpPr>
            <a:spLocks noChangeArrowheads="1"/>
          </p:cNvSpPr>
          <p:nvPr/>
        </p:nvSpPr>
        <p:spPr bwMode="auto">
          <a:xfrm>
            <a:off x="147630" y="990600"/>
            <a:ext cx="3352800" cy="1524000"/>
          </a:xfrm>
          <a:prstGeom prst="rect">
            <a:avLst/>
          </a:prstGeom>
          <a:solidFill>
            <a:srgbClr val="0070C0"/>
          </a:solidFill>
          <a:ln w="9525">
            <a:solidFill>
              <a:schemeClr val="accent1"/>
            </a:solidFill>
            <a:miter lim="800000"/>
            <a:headEnd/>
            <a:tailEnd/>
          </a:ln>
        </p:spPr>
        <p:txBody>
          <a:bodyPr wrap="none" anchor="ctr"/>
          <a:lstStyle/>
          <a:p>
            <a:pPr algn="ctr"/>
            <a:r>
              <a:rPr lang="kk-KZ" sz="1600" b="1" dirty="0">
                <a:solidFill>
                  <a:schemeClr val="bg1"/>
                </a:solidFill>
                <a:latin typeface="Times New Roman" pitchFamily="18" charset="0"/>
              </a:rPr>
              <a:t>Жаңа тақырып бойынша берілетін</a:t>
            </a:r>
          </a:p>
          <a:p>
            <a:pPr algn="ctr"/>
            <a:r>
              <a:rPr lang="kk-KZ" sz="1600" b="1" dirty="0">
                <a:solidFill>
                  <a:schemeClr val="bg1"/>
                </a:solidFill>
                <a:latin typeface="Times New Roman" pitchFamily="18" charset="0"/>
              </a:rPr>
              <a:t> алдын-ала тапсырмалар жүйесі</a:t>
            </a:r>
          </a:p>
          <a:p>
            <a:pPr algn="ctr"/>
            <a:r>
              <a:rPr lang="kk-KZ" sz="1600" b="1" dirty="0">
                <a:solidFill>
                  <a:schemeClr val="bg1"/>
                </a:solidFill>
                <a:latin typeface="Times New Roman" pitchFamily="18" charset="0"/>
              </a:rPr>
              <a:t>( Ақан өмірі,шығарма</a:t>
            </a:r>
          </a:p>
          <a:p>
            <a:pPr algn="ctr"/>
            <a:r>
              <a:rPr lang="kk-KZ" sz="1600" b="1" dirty="0">
                <a:solidFill>
                  <a:schemeClr val="bg1"/>
                </a:solidFill>
                <a:latin typeface="Times New Roman" pitchFamily="18" charset="0"/>
              </a:rPr>
              <a:t>шылығы)</a:t>
            </a:r>
            <a:endParaRPr lang="ru-RU" sz="1600" b="1" dirty="0">
              <a:solidFill>
                <a:schemeClr val="bg1"/>
              </a:solidFill>
              <a:latin typeface="Times New Roman" pitchFamily="18" charset="0"/>
            </a:endParaRPr>
          </a:p>
        </p:txBody>
      </p:sp>
      <p:sp>
        <p:nvSpPr>
          <p:cNvPr id="15365" name="Rectangle 22"/>
          <p:cNvSpPr>
            <a:spLocks noChangeArrowheads="1"/>
          </p:cNvSpPr>
          <p:nvPr/>
        </p:nvSpPr>
        <p:spPr bwMode="auto">
          <a:xfrm>
            <a:off x="3352800" y="5410200"/>
            <a:ext cx="2743200" cy="1143000"/>
          </a:xfrm>
          <a:prstGeom prst="rect">
            <a:avLst/>
          </a:prstGeom>
          <a:solidFill>
            <a:srgbClr val="0070C0"/>
          </a:solidFill>
          <a:ln w="9525">
            <a:solidFill>
              <a:schemeClr val="bg1"/>
            </a:solidFill>
            <a:miter lim="800000"/>
            <a:headEnd/>
            <a:tailEnd/>
          </a:ln>
        </p:spPr>
        <p:txBody>
          <a:bodyPr wrap="none" anchor="ctr"/>
          <a:lstStyle/>
          <a:p>
            <a:pPr algn="ctr"/>
            <a:r>
              <a:rPr lang="kk-KZ" sz="2000" b="1" dirty="0">
                <a:solidFill>
                  <a:schemeClr val="bg1"/>
                </a:solidFill>
                <a:latin typeface="Times New Roman" pitchFamily="18" charset="0"/>
              </a:rPr>
              <a:t>Тапсырма негізінде </a:t>
            </a:r>
            <a:endParaRPr lang="kk-KZ" sz="2000" b="1" dirty="0" smtClean="0">
              <a:solidFill>
                <a:schemeClr val="bg1"/>
              </a:solidFill>
              <a:latin typeface="Times New Roman" pitchFamily="18" charset="0"/>
            </a:endParaRPr>
          </a:p>
          <a:p>
            <a:pPr algn="ctr"/>
            <a:r>
              <a:rPr lang="kk-KZ" sz="2000" b="1" dirty="0" smtClean="0">
                <a:solidFill>
                  <a:schemeClr val="bg1"/>
                </a:solidFill>
                <a:latin typeface="Times New Roman" pitchFamily="18" charset="0"/>
              </a:rPr>
              <a:t>талдау</a:t>
            </a:r>
            <a:endParaRPr lang="kk-KZ" sz="2000" b="1" dirty="0">
              <a:solidFill>
                <a:schemeClr val="bg1"/>
              </a:solidFill>
              <a:latin typeface="Times New Roman" pitchFamily="18" charset="0"/>
            </a:endParaRPr>
          </a:p>
        </p:txBody>
      </p:sp>
      <p:sp>
        <p:nvSpPr>
          <p:cNvPr id="15366" name="Rectangle 23"/>
          <p:cNvSpPr>
            <a:spLocks noChangeArrowheads="1"/>
          </p:cNvSpPr>
          <p:nvPr/>
        </p:nvSpPr>
        <p:spPr bwMode="auto">
          <a:xfrm>
            <a:off x="152400" y="5410200"/>
            <a:ext cx="2895600" cy="1143000"/>
          </a:xfrm>
          <a:prstGeom prst="rect">
            <a:avLst/>
          </a:prstGeom>
          <a:solidFill>
            <a:srgbClr val="0070C0"/>
          </a:solidFill>
          <a:ln w="9525">
            <a:solidFill>
              <a:schemeClr val="accent2"/>
            </a:solidFill>
            <a:miter lim="800000"/>
            <a:headEnd/>
            <a:tailEnd/>
          </a:ln>
        </p:spPr>
        <p:txBody>
          <a:bodyPr wrap="none" anchor="ctr"/>
          <a:lstStyle/>
          <a:p>
            <a:pPr algn="ctr"/>
            <a:r>
              <a:rPr lang="kk-KZ" b="1" dirty="0">
                <a:solidFill>
                  <a:schemeClr val="bg1"/>
                </a:solidFill>
                <a:latin typeface="Times New Roman" pitchFamily="18" charset="0"/>
              </a:rPr>
              <a:t>Ақанның ән әлемі</a:t>
            </a:r>
          </a:p>
          <a:p>
            <a:pPr algn="ctr"/>
            <a:r>
              <a:rPr lang="kk-KZ" b="1" dirty="0">
                <a:solidFill>
                  <a:schemeClr val="bg1"/>
                </a:solidFill>
                <a:latin typeface="Times New Roman" pitchFamily="18" charset="0"/>
              </a:rPr>
              <a:t>“Сырымбет”,  “Балқадиша”</a:t>
            </a:r>
          </a:p>
          <a:p>
            <a:pPr algn="ctr"/>
            <a:endParaRPr lang="ru-RU" b="1" dirty="0">
              <a:solidFill>
                <a:schemeClr val="bg1"/>
              </a:solidFill>
              <a:latin typeface="Times New Roman" pitchFamily="18" charset="0"/>
            </a:endParaRPr>
          </a:p>
        </p:txBody>
      </p:sp>
      <p:sp>
        <p:nvSpPr>
          <p:cNvPr id="15367" name="Rectangle 24"/>
          <p:cNvSpPr>
            <a:spLocks noChangeArrowheads="1"/>
          </p:cNvSpPr>
          <p:nvPr/>
        </p:nvSpPr>
        <p:spPr bwMode="auto">
          <a:xfrm>
            <a:off x="6215074" y="5410200"/>
            <a:ext cx="2819400" cy="1143000"/>
          </a:xfrm>
          <a:prstGeom prst="rect">
            <a:avLst/>
          </a:prstGeom>
          <a:solidFill>
            <a:srgbClr val="0070C0"/>
          </a:solidFill>
          <a:ln w="9525">
            <a:solidFill>
              <a:schemeClr val="bg1"/>
            </a:solidFill>
            <a:miter lim="800000"/>
            <a:headEnd/>
            <a:tailEnd/>
          </a:ln>
        </p:spPr>
        <p:txBody>
          <a:bodyPr wrap="none" anchor="ctr"/>
          <a:lstStyle/>
          <a:p>
            <a:pPr algn="ctr"/>
            <a:r>
              <a:rPr lang="kk-KZ" b="1" dirty="0">
                <a:solidFill>
                  <a:schemeClr val="bg1"/>
                </a:solidFill>
                <a:latin typeface="Times New Roman" pitchFamily="18" charset="0"/>
              </a:rPr>
              <a:t>Алған білімдерін</a:t>
            </a:r>
          </a:p>
          <a:p>
            <a:pPr algn="ctr"/>
            <a:r>
              <a:rPr lang="kk-KZ" b="1" dirty="0">
                <a:solidFill>
                  <a:schemeClr val="bg1"/>
                </a:solidFill>
                <a:latin typeface="Times New Roman" pitchFamily="18" charset="0"/>
              </a:rPr>
              <a:t>қорытындылау</a:t>
            </a:r>
            <a:endParaRPr lang="ru-RU" b="1" dirty="0">
              <a:solidFill>
                <a:schemeClr val="bg1"/>
              </a:solidFill>
              <a:latin typeface="Times New Roman" pitchFamily="18" charset="0"/>
            </a:endParaRPr>
          </a:p>
          <a:p>
            <a:pPr algn="ctr"/>
            <a:r>
              <a:rPr lang="kk-KZ" b="1" dirty="0">
                <a:solidFill>
                  <a:schemeClr val="bg1"/>
                </a:solidFill>
                <a:latin typeface="Times New Roman" pitchFamily="18" charset="0"/>
              </a:rPr>
              <a:t>“Ақан шығармаларының</a:t>
            </a:r>
          </a:p>
          <a:p>
            <a:pPr algn="ctr"/>
            <a:r>
              <a:rPr lang="kk-KZ" b="1" dirty="0">
                <a:solidFill>
                  <a:schemeClr val="bg1"/>
                </a:solidFill>
                <a:latin typeface="Times New Roman" pitchFamily="18" charset="0"/>
              </a:rPr>
              <a:t>құндылығы неде?”</a:t>
            </a:r>
            <a:endParaRPr lang="ru-RU" b="1" dirty="0">
              <a:solidFill>
                <a:schemeClr val="bg1"/>
              </a:solidFill>
              <a:latin typeface="Times New Roman" pitchFamily="18" charset="0"/>
            </a:endParaRPr>
          </a:p>
        </p:txBody>
      </p:sp>
      <p:sp>
        <p:nvSpPr>
          <p:cNvPr id="15368" name="Rectangle 25"/>
          <p:cNvSpPr>
            <a:spLocks noChangeArrowheads="1"/>
          </p:cNvSpPr>
          <p:nvPr/>
        </p:nvSpPr>
        <p:spPr bwMode="auto">
          <a:xfrm>
            <a:off x="3733800" y="990600"/>
            <a:ext cx="2438400" cy="1524000"/>
          </a:xfrm>
          <a:prstGeom prst="rect">
            <a:avLst/>
          </a:prstGeom>
          <a:solidFill>
            <a:srgbClr val="0070C0"/>
          </a:solidFill>
          <a:ln w="9525">
            <a:solidFill>
              <a:schemeClr val="accent1"/>
            </a:solidFill>
            <a:miter lim="800000"/>
            <a:headEnd/>
            <a:tailEnd/>
          </a:ln>
        </p:spPr>
        <p:txBody>
          <a:bodyPr wrap="none" anchor="ctr"/>
          <a:lstStyle/>
          <a:p>
            <a:pPr algn="ctr"/>
            <a:r>
              <a:rPr lang="kk-KZ" b="1" dirty="0">
                <a:solidFill>
                  <a:schemeClr val="bg2"/>
                </a:solidFill>
                <a:latin typeface="Times New Roman" pitchFamily="18" charset="0"/>
              </a:rPr>
              <a:t>Әлеуметтік өмірге </a:t>
            </a:r>
          </a:p>
          <a:p>
            <a:pPr algn="ctr"/>
            <a:r>
              <a:rPr lang="kk-KZ" b="1" dirty="0">
                <a:solidFill>
                  <a:schemeClr val="bg2"/>
                </a:solidFill>
                <a:latin typeface="Times New Roman" pitchFamily="18" charset="0"/>
              </a:rPr>
              <a:t>үн </a:t>
            </a:r>
            <a:r>
              <a:rPr lang="kk-KZ" b="1" dirty="0" smtClean="0">
                <a:solidFill>
                  <a:schemeClr val="bg2"/>
                </a:solidFill>
                <a:latin typeface="Times New Roman" pitchFamily="18" charset="0"/>
              </a:rPr>
              <a:t>қосу </a:t>
            </a:r>
          </a:p>
          <a:p>
            <a:pPr algn="ctr"/>
            <a:r>
              <a:rPr lang="kk-KZ" b="1" dirty="0" smtClean="0">
                <a:solidFill>
                  <a:schemeClr val="bg2"/>
                </a:solidFill>
                <a:latin typeface="Times New Roman" pitchFamily="18" charset="0"/>
              </a:rPr>
              <a:t>(Жоба қорғау)</a:t>
            </a:r>
            <a:endParaRPr lang="kk-KZ" b="1" dirty="0">
              <a:solidFill>
                <a:schemeClr val="bg2"/>
              </a:solidFill>
              <a:latin typeface="Times New Roman" pitchFamily="18" charset="0"/>
            </a:endParaRPr>
          </a:p>
        </p:txBody>
      </p:sp>
      <p:sp>
        <p:nvSpPr>
          <p:cNvPr id="15369" name="Rectangle 26"/>
          <p:cNvSpPr>
            <a:spLocks noChangeArrowheads="1"/>
          </p:cNvSpPr>
          <p:nvPr/>
        </p:nvSpPr>
        <p:spPr bwMode="auto">
          <a:xfrm>
            <a:off x="6357950" y="990600"/>
            <a:ext cx="2590800" cy="1509706"/>
          </a:xfrm>
          <a:prstGeom prst="rect">
            <a:avLst/>
          </a:prstGeom>
          <a:solidFill>
            <a:srgbClr val="0070C0"/>
          </a:solidFill>
          <a:ln w="9525">
            <a:solidFill>
              <a:schemeClr val="accent1"/>
            </a:solidFill>
            <a:miter lim="800000"/>
            <a:headEnd/>
            <a:tailEnd/>
          </a:ln>
        </p:spPr>
        <p:txBody>
          <a:bodyPr wrap="none" anchor="ctr"/>
          <a:lstStyle/>
          <a:p>
            <a:pPr algn="ctr"/>
            <a:r>
              <a:rPr lang="kk-KZ" b="1">
                <a:solidFill>
                  <a:schemeClr val="bg1"/>
                </a:solidFill>
                <a:latin typeface="Times New Roman" pitchFamily="18" charset="0"/>
              </a:rPr>
              <a:t>Мұғалім түсінігі </a:t>
            </a:r>
          </a:p>
          <a:p>
            <a:pPr algn="ctr"/>
            <a:r>
              <a:rPr lang="kk-KZ" b="1">
                <a:solidFill>
                  <a:schemeClr val="bg1"/>
                </a:solidFill>
                <a:latin typeface="Times New Roman" pitchFamily="18" charset="0"/>
              </a:rPr>
              <a:t>(Ақан сері мұрасы)</a:t>
            </a:r>
          </a:p>
          <a:p>
            <a:pPr algn="ctr"/>
            <a:endParaRPr lang="ru-RU" b="1">
              <a:solidFill>
                <a:schemeClr val="bg1"/>
              </a:solidFill>
              <a:latin typeface="Times New Roman" pitchFamily="18" charset="0"/>
            </a:endParaRPr>
          </a:p>
        </p:txBody>
      </p:sp>
      <p:sp>
        <p:nvSpPr>
          <p:cNvPr id="15370" name="AutoShape 29"/>
          <p:cNvSpPr>
            <a:spLocks noChangeArrowheads="1"/>
          </p:cNvSpPr>
          <p:nvPr/>
        </p:nvSpPr>
        <p:spPr bwMode="auto">
          <a:xfrm>
            <a:off x="6858032" y="2514600"/>
            <a:ext cx="2286000" cy="11430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p:spPr>
        <p:txBody>
          <a:bodyPr wrap="none" anchor="ctr"/>
          <a:lstStyle/>
          <a:p>
            <a:endParaRPr lang="ru-RU"/>
          </a:p>
        </p:txBody>
      </p:sp>
      <p:sp>
        <p:nvSpPr>
          <p:cNvPr id="15371" name="AutoShape 30"/>
          <p:cNvSpPr>
            <a:spLocks noChangeArrowheads="1"/>
          </p:cNvSpPr>
          <p:nvPr/>
        </p:nvSpPr>
        <p:spPr bwMode="auto">
          <a:xfrm>
            <a:off x="4429124" y="2514600"/>
            <a:ext cx="1066800" cy="533400"/>
          </a:xfrm>
          <a:prstGeom prst="upArrow">
            <a:avLst>
              <a:gd name="adj1" fmla="val 50000"/>
              <a:gd name="adj2" fmla="val 22319"/>
            </a:avLst>
          </a:prstGeom>
          <a:solidFill>
            <a:schemeClr val="accent1"/>
          </a:solidFill>
          <a:ln w="9525">
            <a:solidFill>
              <a:schemeClr val="tx1"/>
            </a:solidFill>
            <a:miter lim="800000"/>
            <a:headEnd/>
            <a:tailEnd/>
          </a:ln>
        </p:spPr>
        <p:txBody>
          <a:bodyPr vert="eaVert" wrap="none" anchor="ctr"/>
          <a:lstStyle/>
          <a:p>
            <a:endParaRPr lang="ru-RU"/>
          </a:p>
        </p:txBody>
      </p:sp>
      <p:sp>
        <p:nvSpPr>
          <p:cNvPr id="15372" name="AutoShape 31"/>
          <p:cNvSpPr>
            <a:spLocks noChangeArrowheads="1"/>
          </p:cNvSpPr>
          <p:nvPr/>
        </p:nvSpPr>
        <p:spPr bwMode="auto">
          <a:xfrm>
            <a:off x="4357686" y="4495800"/>
            <a:ext cx="1066800" cy="838200"/>
          </a:xfrm>
          <a:prstGeom prst="downArrow">
            <a:avLst>
              <a:gd name="adj1" fmla="val 50000"/>
              <a:gd name="adj2" fmla="val 25000"/>
            </a:avLst>
          </a:prstGeom>
          <a:solidFill>
            <a:schemeClr val="accent1"/>
          </a:solidFill>
          <a:ln w="9525">
            <a:solidFill>
              <a:schemeClr val="tx1"/>
            </a:solidFill>
            <a:miter lim="800000"/>
            <a:headEnd/>
            <a:tailEnd/>
          </a:ln>
        </p:spPr>
        <p:txBody>
          <a:bodyPr vert="eaVert" wrap="none" anchor="ctr"/>
          <a:lstStyle/>
          <a:p>
            <a:endParaRPr lang="ru-RU"/>
          </a:p>
        </p:txBody>
      </p:sp>
      <p:sp>
        <p:nvSpPr>
          <p:cNvPr id="15373" name="AutoShape 33"/>
          <p:cNvSpPr>
            <a:spLocks noChangeArrowheads="1"/>
          </p:cNvSpPr>
          <p:nvPr/>
        </p:nvSpPr>
        <p:spPr bwMode="auto">
          <a:xfrm rot="10800000">
            <a:off x="762000" y="4000504"/>
            <a:ext cx="2209800" cy="11430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8 h 21600"/>
              <a:gd name="T20" fmla="*/ 18510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7" y="7200"/>
                </a:lnTo>
                <a:lnTo>
                  <a:pt x="12347" y="14408"/>
                </a:lnTo>
                <a:lnTo>
                  <a:pt x="0" y="14408"/>
                </a:lnTo>
                <a:lnTo>
                  <a:pt x="0" y="21600"/>
                </a:lnTo>
                <a:lnTo>
                  <a:pt x="18510" y="21600"/>
                </a:lnTo>
                <a:lnTo>
                  <a:pt x="18510" y="7200"/>
                </a:lnTo>
                <a:lnTo>
                  <a:pt x="21600" y="7200"/>
                </a:lnTo>
                <a:close/>
              </a:path>
            </a:pathLst>
          </a:custGeom>
          <a:solidFill>
            <a:schemeClr val="accent1"/>
          </a:solidFill>
          <a:ln w="9525">
            <a:solidFill>
              <a:schemeClr val="tx1"/>
            </a:solidFill>
            <a:miter lim="800000"/>
            <a:headEnd/>
            <a:tailEnd/>
          </a:ln>
        </p:spPr>
        <p:txBody>
          <a:bodyPr rot="10800000" wrap="none" anchor="ctr"/>
          <a:lstStyle/>
          <a:p>
            <a:pPr algn="ctr"/>
            <a:endParaRPr lang="kk-KZ"/>
          </a:p>
          <a:p>
            <a:pPr algn="ctr"/>
            <a:endParaRPr lang="kk-KZ"/>
          </a:p>
          <a:p>
            <a:pPr algn="ctr"/>
            <a:endParaRPr lang="kk-KZ"/>
          </a:p>
          <a:p>
            <a:pPr algn="ctr"/>
            <a:endParaRPr lang="kk-KZ"/>
          </a:p>
          <a:p>
            <a:pPr algn="ctr"/>
            <a:endParaRPr lang="ru-RU"/>
          </a:p>
        </p:txBody>
      </p:sp>
      <p:sp>
        <p:nvSpPr>
          <p:cNvPr id="15374" name="AutoShape 35"/>
          <p:cNvSpPr>
            <a:spLocks noChangeArrowheads="1"/>
          </p:cNvSpPr>
          <p:nvPr/>
        </p:nvSpPr>
        <p:spPr bwMode="auto">
          <a:xfrm rot="5400000">
            <a:off x="6985794" y="3907632"/>
            <a:ext cx="1416050" cy="1522412"/>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9525">
            <a:solidFill>
              <a:schemeClr val="tx1"/>
            </a:solidFill>
            <a:miter lim="800000"/>
            <a:headEnd/>
            <a:tailEnd/>
          </a:ln>
        </p:spPr>
        <p:txBody>
          <a:bodyPr wrap="none" anchor="ctr"/>
          <a:lstStyle/>
          <a:p>
            <a:endParaRPr lang="ru-RU"/>
          </a:p>
        </p:txBody>
      </p:sp>
      <p:sp>
        <p:nvSpPr>
          <p:cNvPr id="15375" name="AutoShape 36"/>
          <p:cNvSpPr>
            <a:spLocks noChangeArrowheads="1"/>
          </p:cNvSpPr>
          <p:nvPr/>
        </p:nvSpPr>
        <p:spPr bwMode="auto">
          <a:xfrm rot="-5400000">
            <a:off x="1638300" y="2400300"/>
            <a:ext cx="1295400" cy="13716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3" name="Rectangle 7"/>
          <p:cNvSpPr>
            <a:spLocks noGrp="1" noChangeArrowheads="1"/>
          </p:cNvSpPr>
          <p:nvPr>
            <p:ph type="title"/>
          </p:nvPr>
        </p:nvSpPr>
        <p:spPr/>
        <p:txBody>
          <a:bodyPr/>
          <a:lstStyle/>
          <a:p>
            <a:pPr eaLnBrk="1" hangingPunct="1">
              <a:defRPr/>
            </a:pPr>
            <a:endParaRPr lang="ru-RU" smtClean="0"/>
          </a:p>
        </p:txBody>
      </p:sp>
      <p:pic>
        <p:nvPicPr>
          <p:cNvPr id="13315" name="Picture 5" descr="i?id=190446267-00-72&amp;n=21"/>
          <p:cNvPicPr>
            <a:picLocks noChangeAspect="1" noChangeArrowheads="1"/>
          </p:cNvPicPr>
          <p:nvPr/>
        </p:nvPicPr>
        <p:blipFill>
          <a:blip r:embed="rId2"/>
          <a:srcRect/>
          <a:stretch>
            <a:fillRect/>
          </a:stretch>
        </p:blipFill>
        <p:spPr bwMode="auto">
          <a:xfrm>
            <a:off x="0" y="0"/>
            <a:ext cx="4284663" cy="7029450"/>
          </a:xfrm>
          <a:prstGeom prst="rect">
            <a:avLst/>
          </a:prstGeom>
          <a:noFill/>
          <a:ln w="9525">
            <a:noFill/>
            <a:miter lim="800000"/>
            <a:headEnd/>
            <a:tailEnd/>
          </a:ln>
        </p:spPr>
      </p:pic>
      <p:pic>
        <p:nvPicPr>
          <p:cNvPr id="13316" name="Picture 6" descr="i?id=419699351-46-72&amp;n=21"/>
          <p:cNvPicPr>
            <a:picLocks noGrp="1" noChangeAspect="1" noChangeArrowheads="1"/>
          </p:cNvPicPr>
          <p:nvPr>
            <p:ph idx="1"/>
          </p:nvPr>
        </p:nvPicPr>
        <p:blipFill>
          <a:blip r:embed="rId3"/>
          <a:srcRect/>
          <a:stretch>
            <a:fillRect/>
          </a:stretch>
        </p:blipFill>
        <p:spPr>
          <a:xfrm>
            <a:off x="4211638" y="0"/>
            <a:ext cx="4932362" cy="6858000"/>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42976" y="3929066"/>
            <a:ext cx="4357718" cy="2571768"/>
          </a:xfrm>
        </p:spPr>
        <p:txBody>
          <a:bodyPr>
            <a:normAutofit fontScale="62500" lnSpcReduction="20000"/>
          </a:bodyPr>
          <a:lstStyle/>
          <a:p>
            <a:pPr algn="l"/>
            <a:r>
              <a:rPr lang="ru-RU" sz="4200" dirty="0" err="1" smtClean="0">
                <a:solidFill>
                  <a:schemeClr val="tx1"/>
                </a:solidFill>
                <a:latin typeface="Times New Roman" pitchFamily="18" charset="0"/>
                <a:cs typeface="Times New Roman" pitchFamily="18" charset="0"/>
              </a:rPr>
              <a:t>Даналар</a:t>
            </a:r>
            <a:r>
              <a:rPr lang="ru-RU" sz="4200" dirty="0" smtClean="0">
                <a:solidFill>
                  <a:schemeClr val="tx1"/>
                </a:solidFill>
                <a:latin typeface="Times New Roman" pitchFamily="18" charset="0"/>
                <a:cs typeface="Times New Roman" pitchFamily="18" charset="0"/>
              </a:rPr>
              <a:t>  </a:t>
            </a:r>
            <a:r>
              <a:rPr lang="ru-RU" sz="4200" dirty="0" err="1" smtClean="0">
                <a:solidFill>
                  <a:schemeClr val="tx1"/>
                </a:solidFill>
                <a:latin typeface="Times New Roman" pitchFamily="18" charset="0"/>
                <a:cs typeface="Times New Roman" pitchFamily="18" charset="0"/>
              </a:rPr>
              <a:t>елі</a:t>
            </a:r>
            <a:r>
              <a:rPr lang="ru-RU" sz="4200" dirty="0" smtClean="0">
                <a:solidFill>
                  <a:schemeClr val="tx1"/>
                </a:solidFill>
                <a:latin typeface="Times New Roman" pitchFamily="18" charset="0"/>
                <a:cs typeface="Times New Roman" pitchFamily="18" charset="0"/>
              </a:rPr>
              <a:t> ,</a:t>
            </a:r>
          </a:p>
          <a:p>
            <a:pPr algn="l"/>
            <a:r>
              <a:rPr lang="kk-KZ" sz="4200" dirty="0" smtClean="0">
                <a:solidFill>
                  <a:schemeClr val="tx1"/>
                </a:solidFill>
                <a:latin typeface="Times New Roman" pitchFamily="18" charset="0"/>
                <a:cs typeface="Times New Roman" pitchFamily="18" charset="0"/>
              </a:rPr>
              <a:t>Құлагер өрі.</a:t>
            </a:r>
          </a:p>
          <a:p>
            <a:pPr algn="l"/>
            <a:r>
              <a:rPr lang="kk-KZ" sz="4200" dirty="0" smtClean="0">
                <a:solidFill>
                  <a:schemeClr val="tx1"/>
                </a:solidFill>
                <a:latin typeface="Times New Roman" pitchFamily="18" charset="0"/>
                <a:cs typeface="Times New Roman" pitchFamily="18" charset="0"/>
              </a:rPr>
              <a:t>Абылай  алаң  құрған жер.</a:t>
            </a:r>
          </a:p>
          <a:p>
            <a:pPr algn="l"/>
            <a:r>
              <a:rPr lang="kk-KZ" sz="4200" dirty="0" smtClean="0">
                <a:solidFill>
                  <a:schemeClr val="tx1"/>
                </a:solidFill>
                <a:latin typeface="Times New Roman" pitchFamily="18" charset="0"/>
                <a:cs typeface="Times New Roman" pitchFamily="18" charset="0"/>
              </a:rPr>
              <a:t>Көгілдір көркем.</a:t>
            </a:r>
          </a:p>
          <a:p>
            <a:pPr algn="l"/>
            <a:r>
              <a:rPr lang="kk-KZ" sz="4200" dirty="0" smtClean="0">
                <a:solidFill>
                  <a:schemeClr val="tx1"/>
                </a:solidFill>
                <a:latin typeface="Times New Roman" pitchFamily="18" charset="0"/>
                <a:cs typeface="Times New Roman" pitchFamily="18" charset="0"/>
              </a:rPr>
              <a:t>«Гәккулі  өлкем»</a:t>
            </a:r>
          </a:p>
          <a:p>
            <a:pPr algn="l"/>
            <a:r>
              <a:rPr lang="kk-KZ" sz="4200" dirty="0" smtClean="0">
                <a:solidFill>
                  <a:schemeClr val="tx1"/>
                </a:solidFill>
                <a:latin typeface="Times New Roman" pitchFamily="18" charset="0"/>
                <a:cs typeface="Times New Roman" pitchFamily="18" charset="0"/>
              </a:rPr>
              <a:t>Көкшетау дархан, думан жер</a:t>
            </a:r>
          </a:p>
          <a:p>
            <a:pPr algn="l"/>
            <a:endParaRPr lang="ru-RU" sz="1800" dirty="0" smtClean="0">
              <a:solidFill>
                <a:schemeClr val="tx1"/>
              </a:solidFill>
              <a:latin typeface="Times New Roman" pitchFamily="18" charset="0"/>
              <a:cs typeface="Times New Roman"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3" y="404664"/>
            <a:ext cx="4176464" cy="3270498"/>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6835" y="404664"/>
            <a:ext cx="3816425" cy="3270498"/>
          </a:xfrm>
          <a:prstGeom prst="rect">
            <a:avLst/>
          </a:prstGeom>
        </p:spPr>
      </p:pic>
    </p:spTree>
    <p:extLst>
      <p:ext uri="{BB962C8B-B14F-4D97-AF65-F5344CB8AC3E}">
        <p14:creationId xmlns:p14="http://schemas.microsoft.com/office/powerpoint/2010/main" val="4125812347"/>
      </p:ext>
    </p:extLst>
  </p:cSld>
  <p:clrMapOvr>
    <a:masterClrMapping/>
  </p:clrMapOvr>
  <p:transition spd="slow" advClick="0" advTm="3000">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solidFill>
                  <a:srgbClr val="C00000"/>
                </a:solidFill>
                <a:latin typeface="Times New Roman" pitchFamily="18" charset="0"/>
                <a:cs typeface="Times New Roman" pitchFamily="18" charset="0"/>
              </a:rPr>
              <a:t>Ақанның өскен ортасы</a:t>
            </a:r>
            <a:endParaRPr lang="kk-KZ" dirty="0">
              <a:solidFill>
                <a:srgbClr val="C00000"/>
              </a:solidFill>
              <a:latin typeface="Times New Roman" pitchFamily="18" charset="0"/>
              <a:cs typeface="Times New Roman" pitchFamily="18" charset="0"/>
            </a:endParaRPr>
          </a:p>
        </p:txBody>
      </p:sp>
      <p:sp>
        <p:nvSpPr>
          <p:cNvPr id="3" name="Содержимое 2"/>
          <p:cNvSpPr>
            <a:spLocks noGrp="1"/>
          </p:cNvSpPr>
          <p:nvPr>
            <p:ph sz="half" idx="1"/>
          </p:nvPr>
        </p:nvSpPr>
        <p:spPr>
          <a:xfrm>
            <a:off x="304800" y="1285860"/>
            <a:ext cx="4191000" cy="4857784"/>
          </a:xfrm>
        </p:spPr>
        <p:txBody>
          <a:bodyPr>
            <a:normAutofit fontScale="25000" lnSpcReduction="20000"/>
          </a:bodyPr>
          <a:lstStyle/>
          <a:p>
            <a:r>
              <a:rPr lang="ru-RU" sz="7200" i="1" dirty="0" err="1" smtClean="0">
                <a:latin typeface="Times New Roman" pitchFamily="18" charset="0"/>
                <a:cs typeface="Times New Roman" pitchFamily="18" charset="0"/>
              </a:rPr>
              <a:t>Ақан </a:t>
            </a:r>
            <a:r>
              <a:rPr lang="ru-RU" sz="7200" i="1" dirty="0" smtClean="0">
                <a:latin typeface="Times New Roman" pitchFamily="18" charset="0"/>
                <a:cs typeface="Times New Roman" pitchFamily="18" charset="0"/>
              </a:rPr>
              <a:t>1843 </a:t>
            </a:r>
            <a:r>
              <a:rPr lang="ru-RU" sz="7200" i="1" dirty="0" err="1" smtClean="0">
                <a:latin typeface="Times New Roman" pitchFamily="18" charset="0"/>
                <a:cs typeface="Times New Roman" pitchFamily="18" charset="0"/>
              </a:rPr>
              <a:t>жылы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Көкшетау облысы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Айыртау</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ауданында</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Қоскөл деген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жерде</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туған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Ол</a:t>
            </a:r>
            <a:r>
              <a:rPr lang="ru-RU" sz="7200" i="1" dirty="0" smtClean="0">
                <a:latin typeface="Times New Roman" pitchFamily="18" charset="0"/>
                <a:cs typeface="Times New Roman" pitchFamily="18" charset="0"/>
              </a:rPr>
              <a:t> он </a:t>
            </a:r>
            <a:r>
              <a:rPr lang="ru-RU" sz="7200" i="1" dirty="0" err="1" smtClean="0">
                <a:latin typeface="Times New Roman" pitchFamily="18" charset="0"/>
                <a:cs typeface="Times New Roman" pitchFamily="18" charset="0"/>
              </a:rPr>
              <a:t>үш жасқа келгенше</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Күнту деген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молдадан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мұсылманша оқыған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Бірақ сезімтал</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сергек</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ойлы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ұғымтал балаға молданың оқуы ұнамайды.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Кейін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Қызылжарда Уәли медресесінде</a:t>
            </a:r>
            <a:r>
              <a:rPr lang="ru-RU" sz="7200" i="1" dirty="0" smtClean="0">
                <a:latin typeface="Times New Roman" pitchFamily="18" charset="0"/>
                <a:cs typeface="Times New Roman" pitchFamily="18" charset="0"/>
              </a:rPr>
              <a:t> 2-3 </a:t>
            </a:r>
            <a:r>
              <a:rPr lang="ru-RU" sz="7200" i="1" dirty="0" err="1" smtClean="0">
                <a:latin typeface="Times New Roman" pitchFamily="18" charset="0"/>
                <a:cs typeface="Times New Roman" pitchFamily="18" charset="0"/>
              </a:rPr>
              <a:t>жылдай</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дәріс алады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Жасынан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өлең айтып</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домбыра</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тартып</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ән шығарумен шұғылданған Ақанның серілік</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өмірі басталады</a:t>
            </a:r>
            <a:r>
              <a:rPr lang="ru-RU" sz="7200" i="1" dirty="0" smtClean="0">
                <a:latin typeface="Times New Roman" pitchFamily="18" charset="0"/>
                <a:cs typeface="Times New Roman" pitchFamily="18" charset="0"/>
              </a:rPr>
              <a:t>. Ел </a:t>
            </a:r>
            <a:r>
              <a:rPr lang="ru-RU" sz="7200" i="1" dirty="0" err="1" smtClean="0">
                <a:latin typeface="Times New Roman" pitchFamily="18" charset="0"/>
                <a:cs typeface="Times New Roman" pitchFamily="18" charset="0"/>
              </a:rPr>
              <a:t>мұңын жоқтап</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жүрген жерлері</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думанға айналған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Ақан сері</a:t>
            </a:r>
            <a:r>
              <a:rPr lang="ru-RU" sz="7200" i="1" dirty="0" smtClean="0">
                <a:latin typeface="Times New Roman" pitchFamily="18" charset="0"/>
                <a:cs typeface="Times New Roman" pitchFamily="18" charset="0"/>
              </a:rPr>
              <a:t> Балуан </a:t>
            </a:r>
            <a:r>
              <a:rPr lang="ru-RU" sz="7200" i="1" dirty="0" err="1" smtClean="0">
                <a:latin typeface="Times New Roman" pitchFamily="18" charset="0"/>
                <a:cs typeface="Times New Roman" pitchFamily="18" charset="0"/>
              </a:rPr>
              <a:t>Шолақ</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Жаяу</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Мұса</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Естай</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Иман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Жүсіп</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Құлтума сынды</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атақты </a:t>
            </a:r>
            <a:r>
              <a:rPr lang="ru-RU" sz="7200" i="1" dirty="0" smtClean="0">
                <a:latin typeface="Times New Roman" pitchFamily="18" charset="0"/>
                <a:cs typeface="Times New Roman" pitchFamily="18" charset="0"/>
              </a:rPr>
              <a:t>сал </a:t>
            </a:r>
            <a:r>
              <a:rPr lang="ru-RU" sz="7200" i="1" dirty="0" err="1" smtClean="0">
                <a:latin typeface="Times New Roman" pitchFamily="18" charset="0"/>
                <a:cs typeface="Times New Roman" pitchFamily="18" charset="0"/>
              </a:rPr>
              <a:t>серілермен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жақын қарым-қатынаста болған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Ит</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жүгіртіп, құс салып</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аңшылық құрған.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Алғыр қыран құс, жүйрік </a:t>
            </a:r>
            <a:r>
              <a:rPr lang="ru-RU" sz="7200" i="1" dirty="0" smtClean="0">
                <a:latin typeface="Times New Roman" pitchFamily="18" charset="0"/>
                <a:cs typeface="Times New Roman" pitchFamily="18" charset="0"/>
              </a:rPr>
              <a:t>тазы </a:t>
            </a:r>
            <a:r>
              <a:rPr lang="ru-RU" sz="7200" i="1" dirty="0" err="1" smtClean="0">
                <a:latin typeface="Times New Roman" pitchFamily="18" charset="0"/>
                <a:cs typeface="Times New Roman" pitchFamily="18" charset="0"/>
              </a:rPr>
              <a:t>ұстаған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Кейін</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Құлагер сияқты жүйрік атқа ие</a:t>
            </a:r>
            <a:r>
              <a:rPr lang="ru-RU" sz="7200" i="1" dirty="0" smtClean="0">
                <a:latin typeface="Times New Roman" pitchFamily="18" charset="0"/>
                <a:cs typeface="Times New Roman" pitchFamily="18" charset="0"/>
              </a:rPr>
              <a:t> </a:t>
            </a:r>
            <a:r>
              <a:rPr lang="ru-RU" sz="7200" i="1" dirty="0" err="1" smtClean="0">
                <a:latin typeface="Times New Roman" pitchFamily="18" charset="0"/>
                <a:cs typeface="Times New Roman" pitchFamily="18" charset="0"/>
              </a:rPr>
              <a:t>болған.</a:t>
            </a:r>
            <a:endParaRPr lang="ru-RU" sz="7200" i="1" dirty="0" smtClean="0">
              <a:latin typeface="Times New Roman" pitchFamily="18" charset="0"/>
              <a:cs typeface="Times New Roman" pitchFamily="18" charset="0"/>
            </a:endParaRPr>
          </a:p>
          <a:p>
            <a:endParaRPr lang="ru-RU" dirty="0" smtClean="0"/>
          </a:p>
          <a:p>
            <a:endParaRPr lang="kk-KZ" dirty="0"/>
          </a:p>
        </p:txBody>
      </p:sp>
      <p:pic>
        <p:nvPicPr>
          <p:cNvPr id="12" name="Содержимое 11" descr="434_fccb85dc309adbdd5b5b2c3f36500c12.jpg"/>
          <p:cNvPicPr>
            <a:picLocks noGrp="1" noChangeAspect="1"/>
          </p:cNvPicPr>
          <p:nvPr>
            <p:ph sz="half" idx="2"/>
          </p:nvPr>
        </p:nvPicPr>
        <p:blipFill>
          <a:blip r:embed="rId2"/>
          <a:stretch>
            <a:fillRect/>
          </a:stretch>
        </p:blipFill>
        <p:spPr>
          <a:xfrm>
            <a:off x="5072066" y="1428736"/>
            <a:ext cx="3547387" cy="4724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divot"/>
            <a:contourClr>
              <a:srgbClr val="969696"/>
            </a:contourClr>
          </a:sp3d>
        </p:spPr>
      </p:pic>
    </p:spTree>
  </p:cSld>
  <p:clrMapOvr>
    <a:masterClrMapping/>
  </p:clrMapOvr>
  <p:transition advClick="0" advTm="3000">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548680"/>
            <a:ext cx="8496944" cy="1200329"/>
          </a:xfrm>
          <a:prstGeom prst="rect">
            <a:avLst/>
          </a:prstGeom>
          <a:noFill/>
        </p:spPr>
        <p:txBody>
          <a:bodyPr wrap="square" rtlCol="0">
            <a:spAutoFit/>
          </a:bodyPr>
          <a:lstStyle/>
          <a:p>
            <a:pPr algn="ctr"/>
            <a:r>
              <a:rPr lang="ru-RU" sz="3600" b="1" dirty="0" err="1" smtClean="0">
                <a:solidFill>
                  <a:srgbClr val="C00000"/>
                </a:solidFill>
                <a:latin typeface="Times New Roman" pitchFamily="18" charset="0"/>
                <a:cs typeface="Times New Roman" pitchFamily="18" charset="0"/>
              </a:rPr>
              <a:t>«Бостаншылық </a:t>
            </a:r>
            <a:r>
              <a:rPr lang="ru-RU" sz="3600" b="1" dirty="0" smtClean="0">
                <a:solidFill>
                  <a:srgbClr val="C00000"/>
                </a:solidFill>
                <a:latin typeface="Times New Roman" pitchFamily="18" charset="0"/>
                <a:cs typeface="Times New Roman" pitchFamily="18" charset="0"/>
              </a:rPr>
              <a:t>берсе </a:t>
            </a:r>
            <a:r>
              <a:rPr lang="ru-RU" sz="3600" b="1" dirty="0" err="1" smtClean="0">
                <a:solidFill>
                  <a:srgbClr val="C00000"/>
                </a:solidFill>
                <a:latin typeface="Times New Roman" pitchFamily="18" charset="0"/>
                <a:cs typeface="Times New Roman" pitchFamily="18" charset="0"/>
              </a:rPr>
              <a:t>егер</a:t>
            </a:r>
            <a:r>
              <a:rPr lang="ru-RU" sz="3600" b="1" dirty="0" smtClean="0">
                <a:solidFill>
                  <a:srgbClr val="C00000"/>
                </a:solidFill>
                <a:latin typeface="Times New Roman" pitchFamily="18" charset="0"/>
                <a:cs typeface="Times New Roman" pitchFamily="18" charset="0"/>
              </a:rPr>
              <a:t> </a:t>
            </a:r>
            <a:r>
              <a:rPr lang="ru-RU" sz="3600" b="1" dirty="0" err="1" smtClean="0">
                <a:solidFill>
                  <a:srgbClr val="C00000"/>
                </a:solidFill>
                <a:latin typeface="Times New Roman" pitchFamily="18" charset="0"/>
                <a:cs typeface="Times New Roman" pitchFamily="18" charset="0"/>
              </a:rPr>
              <a:t>басымызға</a:t>
            </a:r>
            <a:r>
              <a:rPr lang="ru-RU" sz="3600" b="1" dirty="0" smtClean="0">
                <a:solidFill>
                  <a:srgbClr val="C00000"/>
                </a:solidFill>
                <a:latin typeface="Times New Roman" pitchFamily="18" charset="0"/>
                <a:cs typeface="Times New Roman" pitchFamily="18" charset="0"/>
              </a:rPr>
              <a:t>…»</a:t>
            </a:r>
            <a:endParaRPr lang="ru-RU" sz="3600" b="1" dirty="0">
              <a:solidFill>
                <a:srgbClr val="C00000"/>
              </a:solidFill>
              <a:latin typeface="Times New Roman" pitchFamily="18" charset="0"/>
              <a:cs typeface="Times New Roman" pitchFamily="18" charset="0"/>
            </a:endParaRPr>
          </a:p>
        </p:txBody>
      </p:sp>
      <p:sp>
        <p:nvSpPr>
          <p:cNvPr id="4" name="TextBox 3"/>
          <p:cNvSpPr txBox="1"/>
          <p:nvPr/>
        </p:nvSpPr>
        <p:spPr>
          <a:xfrm>
            <a:off x="5364088" y="2060848"/>
            <a:ext cx="2448272" cy="1077218"/>
          </a:xfrm>
          <a:prstGeom prst="rect">
            <a:avLst/>
          </a:prstGeom>
          <a:noFill/>
        </p:spPr>
        <p:txBody>
          <a:bodyPr wrap="square" rtlCol="0">
            <a:spAutoFit/>
          </a:bodyPr>
          <a:lstStyle/>
          <a:p>
            <a:pPr algn="ctr"/>
            <a:r>
              <a:rPr lang="kk-KZ" sz="3200" b="1" dirty="0" smtClean="0">
                <a:latin typeface="Times New Roman" pitchFamily="18" charset="0"/>
                <a:cs typeface="Times New Roman" pitchFamily="18" charset="0"/>
              </a:rPr>
              <a:t>1861 жылғы реформа</a:t>
            </a:r>
            <a:endParaRPr lang="ru-RU" sz="3200" b="1" dirty="0">
              <a:latin typeface="Times New Roman" pitchFamily="18" charset="0"/>
              <a:cs typeface="Times New Roman" pitchFamily="18" charset="0"/>
            </a:endParaRPr>
          </a:p>
        </p:txBody>
      </p:sp>
      <p:sp>
        <p:nvSpPr>
          <p:cNvPr id="5" name="TextBox 4"/>
          <p:cNvSpPr txBox="1"/>
          <p:nvPr/>
        </p:nvSpPr>
        <p:spPr>
          <a:xfrm>
            <a:off x="611560" y="1988840"/>
            <a:ext cx="3168352" cy="1077218"/>
          </a:xfrm>
          <a:prstGeom prst="rect">
            <a:avLst/>
          </a:prstGeom>
          <a:noFill/>
        </p:spPr>
        <p:txBody>
          <a:bodyPr wrap="square" rtlCol="0">
            <a:spAutoFit/>
          </a:bodyPr>
          <a:lstStyle/>
          <a:p>
            <a:pPr algn="ctr"/>
            <a:r>
              <a:rPr lang="kk-KZ" sz="3200" b="1" dirty="0" smtClean="0">
                <a:latin typeface="Times New Roman" pitchFamily="18" charset="0"/>
                <a:cs typeface="Times New Roman" pitchFamily="18" charset="0"/>
              </a:rPr>
              <a:t>Патша отаршылдығы</a:t>
            </a:r>
            <a:endParaRPr lang="ru-RU" sz="3200" b="1" dirty="0">
              <a:latin typeface="Times New Roman" pitchFamily="18" charset="0"/>
              <a:cs typeface="Times New Roman" pitchFamily="18" charset="0"/>
            </a:endParaRPr>
          </a:p>
        </p:txBody>
      </p:sp>
      <p:sp>
        <p:nvSpPr>
          <p:cNvPr id="6" name="TextBox 5"/>
          <p:cNvSpPr txBox="1"/>
          <p:nvPr/>
        </p:nvSpPr>
        <p:spPr>
          <a:xfrm>
            <a:off x="5148064" y="3717032"/>
            <a:ext cx="2952328" cy="584775"/>
          </a:xfrm>
          <a:prstGeom prst="rect">
            <a:avLst/>
          </a:prstGeom>
          <a:noFill/>
        </p:spPr>
        <p:txBody>
          <a:bodyPr wrap="square" rtlCol="0">
            <a:spAutoFit/>
          </a:bodyPr>
          <a:lstStyle/>
          <a:p>
            <a:pPr algn="ctr"/>
            <a:r>
              <a:rPr lang="kk-KZ" sz="3200" b="1" dirty="0" smtClean="0">
                <a:latin typeface="Times New Roman" pitchFamily="18" charset="0"/>
                <a:cs typeface="Times New Roman" pitchFamily="18" charset="0"/>
              </a:rPr>
              <a:t>Жер мәселесі</a:t>
            </a:r>
            <a:endParaRPr lang="ru-RU" sz="3200" b="1" dirty="0">
              <a:latin typeface="Times New Roman" pitchFamily="18" charset="0"/>
              <a:cs typeface="Times New Roman" pitchFamily="18" charset="0"/>
            </a:endParaRPr>
          </a:p>
        </p:txBody>
      </p:sp>
      <p:sp>
        <p:nvSpPr>
          <p:cNvPr id="7" name="Стрелка вправо 6"/>
          <p:cNvSpPr/>
          <p:nvPr/>
        </p:nvSpPr>
        <p:spPr>
          <a:xfrm>
            <a:off x="3995936" y="2348880"/>
            <a:ext cx="100811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Выгнутая вправо стрелка 7"/>
          <p:cNvSpPr/>
          <p:nvPr/>
        </p:nvSpPr>
        <p:spPr>
          <a:xfrm>
            <a:off x="8028384" y="2492896"/>
            <a:ext cx="720080" cy="172819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Стрелка углом вверх 8"/>
          <p:cNvSpPr/>
          <p:nvPr/>
        </p:nvSpPr>
        <p:spPr>
          <a:xfrm rot="10800000">
            <a:off x="2699792" y="3933056"/>
            <a:ext cx="2448272" cy="43204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861120" y="4941168"/>
            <a:ext cx="5652509" cy="461665"/>
          </a:xfrm>
          <a:prstGeom prst="rect">
            <a:avLst/>
          </a:prstGeom>
        </p:spPr>
        <p:txBody>
          <a:bodyPr wrap="none">
            <a:spAutoFit/>
          </a:bodyPr>
          <a:lstStyle/>
          <a:p>
            <a:pPr algn="ctr"/>
            <a:r>
              <a:rPr lang="ru-RU" sz="2400" b="1" dirty="0" smtClean="0">
                <a:latin typeface="Times New Roman" pitchFamily="18" charset="0"/>
                <a:cs typeface="Times New Roman" pitchFamily="18" charset="0"/>
              </a:rPr>
              <a:t>«Пара-пар </a:t>
            </a:r>
            <a:r>
              <a:rPr lang="ru-RU" sz="2400" b="1" dirty="0" err="1" smtClean="0">
                <a:latin typeface="Times New Roman" pitchFamily="18" charset="0"/>
                <a:cs typeface="Times New Roman" pitchFamily="18" charset="0"/>
              </a:rPr>
              <a:t>крестьянға тең болмадық</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11" name="Прямоугольник 10"/>
          <p:cNvSpPr/>
          <p:nvPr/>
        </p:nvSpPr>
        <p:spPr>
          <a:xfrm>
            <a:off x="899592" y="5445224"/>
            <a:ext cx="3215497" cy="461665"/>
          </a:xfrm>
          <a:prstGeom prst="rect">
            <a:avLst/>
          </a:prstGeom>
        </p:spPr>
        <p:txBody>
          <a:bodyPr wrap="none">
            <a:spAutoFit/>
          </a:bodyPr>
          <a:lstStyle/>
          <a:p>
            <a:pPr algn="ctr"/>
            <a:r>
              <a:rPr lang="ru-RU" sz="2400" b="1" dirty="0" err="1" smtClean="0">
                <a:latin typeface="Times New Roman" pitchFamily="18" charset="0"/>
                <a:cs typeface="Times New Roman" pitchFamily="18" charset="0"/>
              </a:rPr>
              <a:t>«Заманға қарап», </a:t>
            </a:r>
            <a:r>
              <a:rPr lang="ru-RU" sz="2400" b="1" dirty="0" smtClean="0">
                <a:latin typeface="Times New Roman" pitchFamily="18" charset="0"/>
                <a:cs typeface="Times New Roman" pitchFamily="18" charset="0"/>
              </a:rPr>
              <a:t>т.б. </a:t>
            </a:r>
            <a:endParaRPr lang="ru-RU" sz="2400" b="1" dirty="0">
              <a:latin typeface="Times New Roman" pitchFamily="18" charset="0"/>
              <a:cs typeface="Times New Roman" pitchFamily="18" charset="0"/>
            </a:endParaRPr>
          </a:p>
        </p:txBody>
      </p:sp>
      <p:sp>
        <p:nvSpPr>
          <p:cNvPr id="12" name="TextBox 11"/>
          <p:cNvSpPr txBox="1"/>
          <p:nvPr/>
        </p:nvSpPr>
        <p:spPr>
          <a:xfrm>
            <a:off x="1403648" y="4509120"/>
            <a:ext cx="2880320" cy="523220"/>
          </a:xfrm>
          <a:prstGeom prst="rect">
            <a:avLst/>
          </a:prstGeom>
          <a:noFill/>
        </p:spPr>
        <p:txBody>
          <a:bodyPr wrap="square" rtlCol="0">
            <a:spAutoFit/>
          </a:bodyPr>
          <a:lstStyle/>
          <a:p>
            <a:pPr algn="ctr"/>
            <a:r>
              <a:rPr lang="kk-KZ" sz="2800" b="1" dirty="0" smtClean="0">
                <a:latin typeface="Times New Roman" pitchFamily="18" charset="0"/>
                <a:cs typeface="Times New Roman" pitchFamily="18" charset="0"/>
              </a:rPr>
              <a:t>Өлеңдер:</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324599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764704"/>
            <a:ext cx="842493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«Пара-пар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крестьянға тең болмадық</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Пәленің </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басы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патшаның өзінде екен</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дейтін</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өлеңінде ақын</a:t>
            </a:r>
            <a:r>
              <a:rPr kumimoji="0" lang="ru-RU"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Пара-пар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крестьянға тең болмадық</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Тартылып</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қай жағаға </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ем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болмадық</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Малымыз</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жерімізден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пайда</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тиіп</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Қалайша патшамызға дем</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болмадық.</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Орыс</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ноғай, сарт-сабан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саудагерге</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Қалайша</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малмен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жермен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тең</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болмадық</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ru-RU" sz="28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десе</a:t>
            </a:r>
            <a:r>
              <a:rPr kumimoji="0" lang="kk-KZ" sz="28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a:t>
            </a:r>
            <a:r>
              <a:rPr kumimoji="0" lang="ru-RU" sz="2800" b="1"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extLst>
      <p:ext uri="{BB962C8B-B14F-4D97-AF65-F5344CB8AC3E}">
        <p14:creationId xmlns:p14="http://schemas.microsoft.com/office/powerpoint/2010/main" val="2065608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539552" y="1433682"/>
            <a:ext cx="828092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Баласы</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құладынның қу ілмейді</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Алтыннан</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тұғыр қылып байласаң </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Көнбейді жаман</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адам</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ынтымаққа,</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Жүрмейді шошқа жөнге айдасаң </a:t>
            </a:r>
            <a:r>
              <a:rPr kumimoji="0" lang="ru-RU"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TextBox 2"/>
          <p:cNvSpPr txBox="1"/>
          <p:nvPr/>
        </p:nvSpPr>
        <p:spPr>
          <a:xfrm>
            <a:off x="4860032" y="4077072"/>
            <a:ext cx="3600400" cy="584775"/>
          </a:xfrm>
          <a:prstGeom prst="rect">
            <a:avLst/>
          </a:prstGeom>
          <a:noFill/>
        </p:spPr>
        <p:txBody>
          <a:bodyPr wrap="square" rtlCol="0">
            <a:spAutoFit/>
          </a:bodyPr>
          <a:lstStyle/>
          <a:p>
            <a:r>
              <a:rPr lang="kk-KZ" sz="3200" dirty="0" smtClean="0">
                <a:latin typeface="Times New Roman" pitchFamily="18" charset="0"/>
                <a:cs typeface="Times New Roman" pitchFamily="18" charset="0"/>
              </a:rPr>
              <a:t>“Заман туралы”</a:t>
            </a:r>
            <a:endParaRPr lang="ru-RU" sz="3200" dirty="0">
              <a:latin typeface="Times New Roman" pitchFamily="18" charset="0"/>
              <a:cs typeface="Times New Roman" pitchFamily="18" charset="0"/>
            </a:endParaRPr>
          </a:p>
        </p:txBody>
      </p:sp>
      <p:pic>
        <p:nvPicPr>
          <p:cNvPr id="5" name="Рисунок 4" descr="2fdb11.jpg"/>
          <p:cNvPicPr>
            <a:picLocks noChangeAspect="1"/>
          </p:cNvPicPr>
          <p:nvPr/>
        </p:nvPicPr>
        <p:blipFill>
          <a:blip r:embed="rId2" cstate="print"/>
          <a:stretch>
            <a:fillRect/>
          </a:stretch>
        </p:blipFill>
        <p:spPr>
          <a:xfrm>
            <a:off x="6660232" y="620688"/>
            <a:ext cx="1656184" cy="194421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443701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467544" y="2420888"/>
            <a:ext cx="7344816"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Айнымас</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кетпес</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толқып жаннан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қорқып,</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Бәйгеге басын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тігіп</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қалар тұрып,</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Құзырға қырық кісінің бірі</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жарар</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Біткен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жоқ қой жақсы адам</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елден</a:t>
            </a: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құрып</a:t>
            </a:r>
            <a:r>
              <a:rPr kumimoji="0" lang="ru-RU" sz="2800" b="1"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3" name="TextBox 2"/>
          <p:cNvSpPr txBox="1"/>
          <p:nvPr/>
        </p:nvSpPr>
        <p:spPr>
          <a:xfrm>
            <a:off x="4572000" y="4437112"/>
            <a:ext cx="3240360" cy="523220"/>
          </a:xfrm>
          <a:prstGeom prst="rect">
            <a:avLst/>
          </a:prstGeom>
          <a:noFill/>
        </p:spPr>
        <p:txBody>
          <a:bodyPr wrap="square" rtlCol="0">
            <a:spAutoFit/>
          </a:bodyPr>
          <a:lstStyle/>
          <a:p>
            <a:r>
              <a:rPr lang="kk-KZ" sz="2800" b="1" dirty="0" smtClean="0">
                <a:latin typeface="Times New Roman" pitchFamily="18" charset="0"/>
                <a:cs typeface="Times New Roman" pitchFamily="18" charset="0"/>
              </a:rPr>
              <a:t>“Жігіттерге”</a:t>
            </a:r>
            <a:endParaRPr lang="ru-RU" sz="2800" b="1" dirty="0">
              <a:latin typeface="Times New Roman" pitchFamily="18" charset="0"/>
              <a:cs typeface="Times New Roman" pitchFamily="18" charset="0"/>
            </a:endParaRPr>
          </a:p>
        </p:txBody>
      </p:sp>
      <p:pic>
        <p:nvPicPr>
          <p:cNvPr id="5" name="Рисунок 4" descr="2fdb11.jpg"/>
          <p:cNvPicPr>
            <a:picLocks noChangeAspect="1"/>
          </p:cNvPicPr>
          <p:nvPr/>
        </p:nvPicPr>
        <p:blipFill>
          <a:blip r:embed="rId2" cstate="print"/>
          <a:stretch>
            <a:fillRect/>
          </a:stretch>
        </p:blipFill>
        <p:spPr>
          <a:xfrm>
            <a:off x="6732240" y="404664"/>
            <a:ext cx="1656184" cy="194421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3341121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1446</Words>
  <Application>Microsoft Office PowerPoint</Application>
  <PresentationFormat>Экран (4:3)</PresentationFormat>
  <Paragraphs>182</Paragraphs>
  <Slides>30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Тема Office</vt:lpstr>
      <vt:lpstr>Презентация PowerPoint</vt:lpstr>
      <vt:lpstr>Сабақ тақырыбы : Ақан –қазақтың  әнші ақындар тобының  көрнекті өкілі</vt:lpstr>
      <vt:lpstr>Сабақ кезеңдері:</vt:lpstr>
      <vt:lpstr>Презентация PowerPoint</vt:lpstr>
      <vt:lpstr>Ақанның өскен ортасы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Заман адамы </vt:lpstr>
      <vt:lpstr>Презентация PowerPoint</vt:lpstr>
      <vt:lpstr>Менің пікірім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Балқадиша</vt:lpstr>
      <vt:lpstr>Сырымбет әнінің тарихы</vt:lpstr>
      <vt:lpstr>«Балқадиша» әнінің шығу тарихы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 тақырыбы : Ақан –қазақтың  әнші ақындар тобының   көрнекті өкілі</dc:title>
  <dc:creator>Арман Жакыпбаев</dc:creator>
  <cp:lastModifiedBy>Uzer</cp:lastModifiedBy>
  <cp:revision>29</cp:revision>
  <dcterms:created xsi:type="dcterms:W3CDTF">2002-01-01T07:11:00Z</dcterms:created>
  <dcterms:modified xsi:type="dcterms:W3CDTF">2013-04-19T04:19:50Z</dcterms:modified>
</cp:coreProperties>
</file>