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15"/>
  </p:handout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70" r:id="rId12"/>
    <p:sldId id="269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D7F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88EDA-56A4-4E0C-AE1E-7D59114185BC}" type="datetimeFigureOut">
              <a:rPr lang="ru-RU" smtClean="0"/>
              <a:t>25.02.2013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5EED71-7FAA-4091-A670-F4C0C62A9E1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228968"/>
          </a:xfrm>
        </p:spPr>
        <p:txBody>
          <a:bodyPr>
            <a:prstTxWarp prst="textCurveDown">
              <a:avLst/>
            </a:prstTxWarp>
            <a:noAutofit/>
          </a:bodyPr>
          <a:lstStyle/>
          <a:p>
            <a:pPr algn="ctr"/>
            <a:r>
              <a:rPr lang="ru-RU" sz="135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Туберкулёз</a:t>
            </a:r>
            <a:endParaRPr lang="ru-RU" sz="13500" b="1" i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6632"/>
            <a:ext cx="5004048" cy="674136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Спецификалық:</a:t>
            </a:r>
            <a:endParaRPr lang="ru-RU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    вакцина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БЦЖ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ревакцинациясы</a:t>
            </a:r>
            <a:endParaRPr lang="ru-RU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Спецификалық емес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салауатты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өмір салты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>
              <a:buNone/>
            </a:pPr>
            <a:endParaRPr lang="ru-RU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тиімді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тамақтану;</a:t>
            </a:r>
            <a:endParaRPr lang="ru-RU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шынықтыру белсенділігі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>
              <a:buNone/>
            </a:pPr>
            <a:endParaRPr lang="ru-RU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зиянды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әдеттерден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бас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тарту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124744"/>
            <a:ext cx="4752528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bg2">
                <a:lumMod val="5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Autofit/>
          </a:bodyPr>
          <a:lstStyle/>
          <a:p>
            <a:pPr algn="ctr"/>
            <a:r>
              <a:rPr lang="ru-RU" sz="96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Емі</a:t>
            </a:r>
            <a:endParaRPr lang="ru-RU" sz="96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5580112" cy="594928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Туберкулезге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қарсы арнайы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егу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(БЦЖ)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жүргізіледі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сәби дүниеге келгеннен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 – 5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күннен кейін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асырылады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Ауруды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емдеудің терапиялық, хирургиялық,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т.б.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әдістері табылып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күнделікті дәрігерлік жұмыста қолданылатын болды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Санаторийлерде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емделу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өте пайдалы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Қазақстанда Туберкулезге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қарсы жұмысты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Туберкулез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мәселері ұлттық орталығы үйлестіріп отырады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Әрбір облыс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орт-нда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арнаулы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диспансер,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жергілікті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жерлерде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олардың бөлімшелері жұмыс істейді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Республика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Туберкулезге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қарсы қажетті дәрі-дәрмекпен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емдеу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орындары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төсек-орынмен жеткілікті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қамтамасыз етілген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556792"/>
            <a:ext cx="2736304" cy="3071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3698776" cy="27740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bg1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88640"/>
            <a:ext cx="3817607" cy="28632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1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645024"/>
            <a:ext cx="3841609" cy="28812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4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3645024"/>
            <a:ext cx="3816424" cy="28623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0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228968"/>
          </a:xfrm>
        </p:spPr>
        <p:txBody>
          <a:bodyPr>
            <a:normAutofit/>
          </a:bodyPr>
          <a:lstStyle/>
          <a:p>
            <a:pPr algn="ctr"/>
            <a:r>
              <a:rPr lang="kk-KZ" b="1" i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Орындаған</a:t>
            </a:r>
            <a:r>
              <a:rPr lang="en-US" b="1" i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b="1" i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Оспанова Әйгерім </a:t>
            </a:r>
            <a:br>
              <a:rPr lang="kk-KZ" b="1" i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b="1" i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en-US" b="1" i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“K” </a:t>
            </a:r>
            <a:r>
              <a:rPr lang="kk-KZ" b="1" i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сынып оқушысы</a:t>
            </a:r>
            <a:endParaRPr lang="ru-RU" b="1" i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6632"/>
            <a:ext cx="4824536" cy="6207968"/>
          </a:xfrm>
        </p:spPr>
        <p:txBody>
          <a:bodyPr/>
          <a:lstStyle/>
          <a:p>
            <a:pPr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Туберкулез (лат. </a:t>
            </a:r>
            <a:r>
              <a:rPr lang="en-US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tuberculum</a:t>
            </a:r>
            <a:r>
              <a:rPr lang="en-US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төмпешік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ескіше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құрт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ауру,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көксау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жануарларда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созылмалы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жұқпалы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ауру.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Туберкулездің қоздырғышы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микробактерияны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(“Кох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таяқшасын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”)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неміс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микробиологы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Р.Кох (1843 – 1910)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ашты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(1882). Туберкулез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микобактериялары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жіңішке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түзу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сәл иіліп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келген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таяқшалар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ұзындығы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 – 10,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ені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0,2 – 0,6 мкм.</a:t>
            </a:r>
            <a:endParaRPr lang="ru-RU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196752"/>
            <a:ext cx="2592288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prstTxWarp prst="textCanUp">
              <a:avLst/>
            </a:prstTxWarp>
            <a:normAutofit/>
          </a:bodyPr>
          <a:lstStyle/>
          <a:p>
            <a:pPr algn="ctr"/>
            <a:r>
              <a:rPr lang="ru-RU" sz="5400" b="1" i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Туберкулез </a:t>
            </a:r>
            <a:r>
              <a:rPr lang="ru-RU" sz="5400" b="1" i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тарихы</a:t>
            </a:r>
            <a:endParaRPr lang="ru-RU" sz="5400" b="1" i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C0000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5580112" cy="573325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Туберкулез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ауруы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көне заманнан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Ауру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белгілері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бұдан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мың жылдай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бұрын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неолит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кезеңіндегі адам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сүйегін зерттегенде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табылған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біздің заманымыздан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бұрын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 – 2-мыңжылдықта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египет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мумияларынан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анықталған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Туберкулездің клиникасы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алғашқы деректер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ғасырда өмір сүрген каппадокиялық дәрігер Аретейдің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Areta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os</a:t>
            </a:r>
            <a:r>
              <a:rPr lang="en-US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еңбектерінде кездеседі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Одан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Гиппократ, Гален, т.б.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ғалымдардың еңбектерінде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 Туберкулез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ауруы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еске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алынады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Бірақ олар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Туберкулезді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жұқпалы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ауру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қатарына жатқызбаған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Ал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Әбу Әли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ибн Сина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өзінің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Дәрігерлік ғылымның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каноны”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еңбегінде Туберкулезді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тұқым қуалайтын аурулар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қатарына жатқызған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Туберкулездің жұқпалы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ауру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екенін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бірінші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италиялық ғалым Дж.Фракасторо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(1478 – 1553)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дәлелдеді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700808"/>
            <a:ext cx="3305944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prstTxWarp prst="textStop">
              <a:avLst/>
            </a:prstTxWarp>
            <a:normAutofit/>
          </a:bodyPr>
          <a:lstStyle/>
          <a:p>
            <a:pPr algn="ctr"/>
            <a:r>
              <a:rPr lang="ru-RU" sz="6000" b="1" i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Жұқпалы </a:t>
            </a:r>
            <a:r>
              <a:rPr lang="ru-RU" sz="6000" b="1" i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ауру</a:t>
            </a:r>
            <a:endParaRPr lang="ru-RU" sz="6000" b="1" i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08520" y="908720"/>
            <a:ext cx="5976664" cy="594928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Жұқпалы аурудың тарайтын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көзі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науқас адамнан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түскен микробтары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қақырық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Сау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адамға ол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Туберкулезбен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ауырған адам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түкірген қақырықтың ұсақ сұйық тамшылары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арқылы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кепкен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түйіршіктерін ауамен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бірге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жұтқанда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сирек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жағдайда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Туберкулезбен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ауырған үй жануарларының сүтін шикілей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ішкенде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етін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шала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пісіріп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жегенде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жұғады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Организмге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Туберкулез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таяқшасының енуі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ауруға себепші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болғанымен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оның толық дамуы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үшін жеткіліксіз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Туберкулезбен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бұрын науқастанып, организмнің иммунитеті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төмендегенде, дұрыс қоректенбегенде (әсіресе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мал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өнімдерінің белоктары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витаминдер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тапшы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болғанда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санитарлық-гигиеналық жағдайлар дұрыс сақталмағанда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сондай-ақ аурумен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ұзақ уақыт бойы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араласқанда ауырады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Туберкулез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көбінесе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жасқа дейінгі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балаларда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өйткені оларда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ауруға қарсы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иммунитет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әлі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нашар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дамыған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сондай-ақ жасөспірімдерде жыныстық жетілу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кезеңінде пайда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Туберкулез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негізінен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тұқым қуаламайды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Туберкулезбен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ауыратын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адамдардың, әдетте, балалары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ауру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тумайды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Бірақ Туберкулезбен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ауыратын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ата-ана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дер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емделмесе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аурудан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сақтану ережелерін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дұрыс сақтамаса, дертті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баласына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жұқтырып, баланың Туберкулезбен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ауруы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мүмкін.</a:t>
            </a:r>
            <a:endParaRPr lang="ru-RU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1484784"/>
            <a:ext cx="2736304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prstTxWarp prst="textWave1">
              <a:avLst/>
            </a:prstTxWarp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b="1" i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Туберкулез </a:t>
            </a:r>
            <a:r>
              <a:rPr lang="ru-RU" b="1" i="1" dirty="0" err="1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түрлері</a:t>
            </a:r>
            <a:endParaRPr lang="ru-RU" b="1" i="1" dirty="0">
              <a:ln w="50800"/>
              <a:solidFill>
                <a:schemeClr val="bg1">
                  <a:shade val="50000"/>
                </a:schemeClr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6712"/>
            <a:ext cx="5940152" cy="6021288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Туберкулездің ашық және жабық түрлері болады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Ашық түрінде қақырықта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Туберкулез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таяқшалары болады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сондықтан Туберкулездің мұндай түрімен ауыратын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өте қауіпті деп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есептелінеді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Ал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жабық түрінде қақырықта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Туберкулез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таяқшалары болмайды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бірақ дерт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асқынатын болса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Туберкулездің мұндай түрімен ауыратын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науқастар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 ауру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жұқтырады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Туберкулез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таяқшалары әр түрлі органдарды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көбінесе өкпені зақымдайды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Аурудың біліну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сипаты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Туберкулездің түріне, науқастың жасына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организмнің жалпы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жағдайына байланысты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Аурудың ортақ белгілері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қызуының көтерілуі, түнге қарай көп терлеушілік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ұйқының қашуы және тәбеттің нашарлауы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Науқас жүдеп, ашуланшақ келеді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жұмысқа қабілеті төмендейді.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Туберкулез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таяқшалары түскен жердің тінінде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кішкентай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төмпешіктер пайда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Адам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организмі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сауыға бастаса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мұндай төмпешіктер жойылып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кетеді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бұл төмпешіктердің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сырты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қатты затпен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қоршалып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беріштенеді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Мұны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некроз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ошағы деп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Адам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организмі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әлсіреп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некроз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ошағына қолайлы жағдай туса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жерде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каберна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қуыс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Осы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қуыста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Туберкулез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таяқшалары дамып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кеңірдек арқылы өкпенің басқа бөліктерін зақымдайды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Мұндай науқастардың қақырығында микобактериялар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мол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қақырыққа қан араласуы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тіпті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қан кетуі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607998"/>
            <a:ext cx="2664296" cy="31171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ТУБЕРКУЛЕЗ НЕЛІКТЕН КАУІПТІ АУРУ БОЛЫП ТАБЫЛАДЫ?</a:t>
            </a:r>
            <a:endParaRPr lang="ru-RU" sz="36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5436096" cy="5805264"/>
          </a:xfrm>
        </p:spPr>
        <p:txBody>
          <a:bodyPr/>
          <a:lstStyle/>
          <a:p>
            <a:pPr algn="ctr">
              <a:buNone/>
            </a:pP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сайын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8,8 миллион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туберкулезбен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аурады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Ем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қабылдамаған ә</a:t>
            </a:r>
            <a:r>
              <a:rPr lang="en-US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ip</a:t>
            </a:r>
            <a:r>
              <a:rPr lang="en-US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науқас жылына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адамнан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адамға дейін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жұқтыруы мүмкін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>
              <a:buNone/>
            </a:pP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Туберкулезге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шалдыққандардың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75% 20-40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аралығындағы  адамдарды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кұрайды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>
              <a:buNone/>
            </a:pP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Оның салдарынан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жыл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сайын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миллионға жуық адам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қайтыс болады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>
              <a:buNone/>
            </a:pP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Ауруды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жұқтырғандардың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5 -10%-ында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ғ</a:t>
            </a:r>
            <a:r>
              <a:rPr lang="en-US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ауру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дамуы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мүмкін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412776"/>
            <a:ext cx="3384376" cy="3744416"/>
          </a:xfrm>
          <a:prstGeom prst="rect">
            <a:avLst/>
          </a:prstGeom>
          <a:ln w="889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0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ТУБЕРКУЛЕЗДІ ЖҰҚТЫРУ  ҚАЛАЙ ЖҮРЕДІ</a:t>
            </a:r>
            <a:r>
              <a:rPr lang="ru-RU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ru-RU" b="1" i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5508104" cy="558924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Туберкулез </a:t>
            </a:r>
            <a:r>
              <a:rPr lang="ru-RU" sz="32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қоздырғыштары </a:t>
            </a:r>
            <a:r>
              <a:rPr lang="ru-RU" sz="3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ауру </a:t>
            </a:r>
            <a:r>
              <a:rPr lang="ru-RU" sz="32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3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сөйлегенде</a:t>
            </a:r>
            <a:r>
              <a:rPr lang="ru-RU" sz="3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жөтелгенде</a:t>
            </a:r>
            <a:r>
              <a:rPr lang="ru-RU" sz="3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оқығанда</a:t>
            </a:r>
            <a:r>
              <a:rPr lang="ru-RU" sz="3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түшкіргенде </a:t>
            </a:r>
            <a:r>
              <a:rPr lang="ru-RU" sz="3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бактерия </a:t>
            </a:r>
            <a:r>
              <a:rPr lang="ru-RU" sz="32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шығару арқылы ауаға тарайды</a:t>
            </a:r>
            <a:r>
              <a:rPr lang="ru-RU" sz="3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Ауаның жұтқан  адамдарға </a:t>
            </a:r>
            <a:r>
              <a:rPr lang="ru-RU" sz="3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бактерия </a:t>
            </a:r>
            <a:r>
              <a:rPr lang="ru-RU" sz="32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жоғарғы тыныс</a:t>
            </a:r>
            <a:r>
              <a:rPr lang="ru-RU" sz="3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3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жолдарына</a:t>
            </a:r>
            <a:r>
              <a:rPr lang="ru-RU" sz="3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өкпелеріне түседі</a:t>
            </a:r>
            <a:r>
              <a:rPr lang="ru-RU" sz="3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Осылайша</a:t>
            </a:r>
            <a:r>
              <a:rPr lang="ru-RU" sz="3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туберкулезді</a:t>
            </a:r>
            <a:r>
              <a:rPr lang="ru-RU" sz="32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жұқтыру жүреді.</a:t>
            </a:r>
            <a:endParaRPr lang="ru-RU" sz="32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848003"/>
            <a:ext cx="3456384" cy="2913145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277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7030A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АУРУДЫҢ ДАМУЫНА ЫҚПАЛ ЕТЕТІН ФАКТОРЛАР:</a:t>
            </a:r>
            <a:endParaRPr lang="ru-RU" b="1" i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7030A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5004048" cy="55172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қосатын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фактор –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иммунитеттің әлсіреуі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Толыққанды, үйлесімді тамақтанбау.</a:t>
            </a:r>
            <a:endParaRPr lang="ru-RU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ауыр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аурулардың қатар жүруі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(АҚТҚ,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қант диабеті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ойық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жара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аурулары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және басқалары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суық тигізу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зиянды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әдеттер;</a:t>
            </a:r>
            <a:endParaRPr lang="ru-RU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созылмалы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күйзелісті жағдайлар.</a:t>
            </a:r>
            <a:endParaRPr lang="ru-RU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204864"/>
            <a:ext cx="3890797" cy="29180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7030A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1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661016"/>
          </a:xfrm>
        </p:spPr>
        <p:txBody>
          <a:bodyPr>
            <a:prstTxWarp prst="textCanDown">
              <a:avLst/>
            </a:prstTxWarp>
            <a:normAutofit/>
          </a:bodyPr>
          <a:lstStyle/>
          <a:p>
            <a:pPr algn="ctr"/>
            <a:r>
              <a:rPr lang="ru-RU" b="1" i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ТУБЕРКУЛЕЗДІҢ АЛДЫН АЛУ СПЕЦИФИКАЛЫҚ  ЖӘНЕ СПЕЦИФИКАЛЫҚ ЕМЕС TYPI.</a:t>
            </a:r>
            <a:endParaRPr lang="ru-RU" b="1" i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50</TotalTime>
  <Words>808</Words>
  <Application>Microsoft Office PowerPoint</Application>
  <PresentationFormat>Экран (4:3)</PresentationFormat>
  <Paragraphs>36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Туберкулёз</vt:lpstr>
      <vt:lpstr>Слайд 2</vt:lpstr>
      <vt:lpstr>Туберкулез тарихы</vt:lpstr>
      <vt:lpstr>Жұқпалы ауру</vt:lpstr>
      <vt:lpstr>Туберкулез түрлері</vt:lpstr>
      <vt:lpstr>ТУБЕРКУЛЕЗ НЕЛІКТЕН КАУІПТІ АУРУ БОЛЫП ТАБЫЛАДЫ?</vt:lpstr>
      <vt:lpstr>ТУБЕРКУЛЕЗДІ ЖҰҚТЫРУ  ҚАЛАЙ ЖҮРЕДІ?</vt:lpstr>
      <vt:lpstr>АУРУДЫҢ ДАМУЫНА ЫҚПАЛ ЕТЕТІН ФАКТОРЛАР:</vt:lpstr>
      <vt:lpstr>ТУБЕРКУЛЕЗДІҢ АЛДЫН АЛУ СПЕЦИФИКАЛЫҚ  ЖӘНЕ СПЕЦИФИКАЛЫҚ ЕМЕС TYPI.</vt:lpstr>
      <vt:lpstr>Слайд 10</vt:lpstr>
      <vt:lpstr>Емі</vt:lpstr>
      <vt:lpstr>Слайд 12</vt:lpstr>
      <vt:lpstr>Орындаған:Оспанова Әйгерім  10 “K” сынып оқушысы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Туберкулёз</dc:title>
  <dc:creator>Home</dc:creator>
  <cp:lastModifiedBy>Home</cp:lastModifiedBy>
  <cp:revision>8</cp:revision>
  <dcterms:created xsi:type="dcterms:W3CDTF">2013-02-25T11:52:10Z</dcterms:created>
  <dcterms:modified xsi:type="dcterms:W3CDTF">2013-02-25T13:22:51Z</dcterms:modified>
</cp:coreProperties>
</file>