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399087"/>
          </a:xfrm>
        </p:spPr>
        <p:txBody>
          <a:bodyPr/>
          <a:lstStyle/>
          <a:p>
            <a:pPr eaLnBrk="1" hangingPunct="1"/>
            <a:endParaRPr lang="kk-KZ" dirty="0" smtClean="0">
              <a:solidFill>
                <a:srgbClr val="990000"/>
              </a:solidFill>
            </a:endParaRPr>
          </a:p>
          <a:p>
            <a:pPr eaLnBrk="1" hangingPunct="1"/>
            <a:endParaRPr lang="kk-KZ" dirty="0" smtClean="0">
              <a:solidFill>
                <a:srgbClr val="990000"/>
              </a:solidFill>
            </a:endParaRPr>
          </a:p>
          <a:p>
            <a:pPr algn="ctr" eaLnBrk="1" hangingPunct="1">
              <a:buFontTx/>
              <a:buNone/>
            </a:pPr>
            <a:r>
              <a:rPr lang="kk-KZ" sz="4400" b="1" i="1" dirty="0" smtClean="0">
                <a:solidFill>
                  <a:srgbClr val="990000"/>
                </a:solidFill>
                <a:latin typeface="KZ Times New Roman" pitchFamily="18" charset="0"/>
              </a:rPr>
              <a:t>ӘБ мүшелерінің </a:t>
            </a:r>
            <a:endParaRPr lang="kk-KZ" sz="4400" b="1" i="1" dirty="0" smtClean="0">
              <a:solidFill>
                <a:srgbClr val="990000"/>
              </a:solidFill>
              <a:latin typeface="Arial" charset="0"/>
            </a:endParaRPr>
          </a:p>
          <a:p>
            <a:pPr algn="ctr" eaLnBrk="1" hangingPunct="1">
              <a:buFontTx/>
              <a:buNone/>
            </a:pPr>
            <a:r>
              <a:rPr lang="kk-KZ" sz="4400" b="1" i="1" dirty="0" smtClean="0">
                <a:solidFill>
                  <a:srgbClr val="990000"/>
                </a:solidFill>
                <a:latin typeface="Arial" charset="0"/>
              </a:rPr>
              <a:t>баспа бетіне шыққан</a:t>
            </a:r>
          </a:p>
          <a:p>
            <a:pPr algn="ctr" eaLnBrk="1" hangingPunct="1">
              <a:buFontTx/>
              <a:buNone/>
            </a:pPr>
            <a:r>
              <a:rPr lang="kk-KZ" sz="4400" b="1" i="1" dirty="0" smtClean="0">
                <a:solidFill>
                  <a:srgbClr val="990000"/>
                </a:solidFill>
                <a:latin typeface="Arial" charset="0"/>
              </a:rPr>
              <a:t>мақалал</a:t>
            </a:r>
            <a:r>
              <a:rPr lang="kk-KZ" sz="4400" b="1" i="1" dirty="0" smtClean="0">
                <a:solidFill>
                  <a:srgbClr val="990000"/>
                </a:solidFill>
                <a:latin typeface="KZ Times New Roman" pitchFamily="18" charset="0"/>
              </a:rPr>
              <a:t>ары </a:t>
            </a:r>
            <a:endParaRPr lang="ru-RU" sz="4400" b="1" i="1" dirty="0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8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8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68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92150"/>
            <a:ext cx="8229600" cy="53292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solidFill>
                  <a:srgbClr val="990000"/>
                </a:solidFill>
                <a:latin typeface="KZ Times New Roman" pitchFamily="18" charset="0"/>
              </a:rPr>
              <a:t>2007 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жылы</a:t>
            </a:r>
            <a:r>
              <a:rPr lang="kk-KZ" b="1" smtClean="0">
                <a:solidFill>
                  <a:srgbClr val="990000"/>
                </a:solidFill>
                <a:latin typeface="Arial" charset="0"/>
              </a:rPr>
              <a:t>ғы </a:t>
            </a:r>
            <a:r>
              <a:rPr lang="en-US" b="1" smtClean="0">
                <a:solidFill>
                  <a:srgbClr val="990000"/>
                </a:solidFill>
                <a:latin typeface="KZ Times New Roman" pitchFamily="18" charset="0"/>
              </a:rPr>
              <a:t>IX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 облыстық ғылыми</a:t>
            </a:r>
            <a:endParaRPr lang="kk-KZ" b="1" smtClean="0">
              <a:solidFill>
                <a:srgbClr val="990000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тәжірибелік  конференция</a:t>
            </a:r>
            <a:endParaRPr lang="kk-KZ" b="1" smtClean="0">
              <a:solidFill>
                <a:srgbClr val="990000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kk-KZ" b="1" smtClean="0">
              <a:solidFill>
                <a:srgbClr val="990000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kk-KZ" b="1" smtClean="0">
                <a:solidFill>
                  <a:srgbClr val="990000"/>
                </a:solidFill>
                <a:latin typeface="Arial" charset="0"/>
              </a:rPr>
              <a:t>   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Төлеева А.З.</a:t>
            </a:r>
          </a:p>
          <a:p>
            <a:pPr eaLnBrk="1" hangingPunct="1">
              <a:buFontTx/>
              <a:buNone/>
            </a:pP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  «Қазақ тілі мен қазақ әдебиеті сабағын тірек сызбалар арқылы оқыту» атты </a:t>
            </a:r>
            <a:r>
              <a:rPr lang="kk-KZ" b="1" smtClean="0">
                <a:solidFill>
                  <a:srgbClr val="990000"/>
                </a:solidFill>
                <a:latin typeface="Arial" charset="0"/>
              </a:rPr>
              <a:t>тақырыпта 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баяндама жасап, мақала болып шықты.</a:t>
            </a:r>
          </a:p>
          <a:p>
            <a:pPr eaLnBrk="1" hangingPunct="1">
              <a:buFontTx/>
              <a:buNone/>
            </a:pPr>
            <a:endParaRPr lang="kk-KZ" sz="2800" i="1" smtClean="0">
              <a:solidFill>
                <a:srgbClr val="990000"/>
              </a:solidFill>
            </a:endParaRPr>
          </a:p>
          <a:p>
            <a:pPr eaLnBrk="1" hangingPunct="1">
              <a:buFontTx/>
              <a:buNone/>
            </a:pPr>
            <a:endParaRPr lang="ru-RU" sz="2400" smtClean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3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3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3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3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3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3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73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3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73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rgbClr val="990000"/>
                </a:solidFill>
                <a:latin typeface="KZ Times New Roman" pitchFamily="18" charset="0"/>
              </a:rPr>
              <a:t>«</a:t>
            </a:r>
            <a:r>
              <a:rPr lang="ru-RU" dirty="0" err="1" smtClean="0">
                <a:solidFill>
                  <a:srgbClr val="990000"/>
                </a:solidFill>
                <a:latin typeface="KZ Times New Roman" pitchFamily="18" charset="0"/>
              </a:rPr>
              <a:t>Заманауи</a:t>
            </a:r>
            <a:r>
              <a:rPr lang="ru-RU" dirty="0" smtClean="0">
                <a:solidFill>
                  <a:srgbClr val="990000"/>
                </a:solidFill>
                <a:latin typeface="KZ Times New Roman" pitchFamily="18" charset="0"/>
              </a:rPr>
              <a:t> </a:t>
            </a:r>
            <a:r>
              <a:rPr lang="ru-RU" dirty="0" err="1" smtClean="0">
                <a:solidFill>
                  <a:srgbClr val="990000"/>
                </a:solidFill>
                <a:latin typeface="KZ Times New Roman" pitchFamily="18" charset="0"/>
              </a:rPr>
              <a:t>білім</a:t>
            </a:r>
            <a:r>
              <a:rPr lang="ru-RU" dirty="0" smtClean="0">
                <a:solidFill>
                  <a:srgbClr val="990000"/>
                </a:solidFill>
                <a:latin typeface="KZ Times New Roman" pitchFamily="18" charset="0"/>
              </a:rPr>
              <a:t>» </a:t>
            </a:r>
            <a:r>
              <a:rPr lang="ru-RU" dirty="0" err="1" smtClean="0">
                <a:solidFill>
                  <a:srgbClr val="990000"/>
                </a:solidFill>
                <a:latin typeface="KZ Times New Roman" pitchFamily="18" charset="0"/>
              </a:rPr>
              <a:t>ғылыми мақалалар жинағы</a:t>
            </a:r>
            <a:r>
              <a:rPr lang="ru-RU" dirty="0" smtClean="0">
                <a:solidFill>
                  <a:srgbClr val="990000"/>
                </a:solidFill>
                <a:latin typeface="KZ Times New Roman" pitchFamily="18" charset="0"/>
              </a:rPr>
              <a:t> </a:t>
            </a:r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714500"/>
            <a:ext cx="8786813" cy="43053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3600" b="1" i="1" smtClean="0">
                <a:solidFill>
                  <a:srgbClr val="990000"/>
                </a:solidFill>
                <a:latin typeface="KZ Times New Roman" pitchFamily="18" charset="0"/>
              </a:rPr>
              <a:t>   Төлеева А.З.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3600" b="1" i="1" smtClean="0">
                <a:solidFill>
                  <a:srgbClr val="990000"/>
                </a:solidFill>
                <a:latin typeface="KZ Times New Roman" pitchFamily="18" charset="0"/>
              </a:rPr>
              <a:t>   2011 жылдың қараша айында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3600" b="1" i="1" smtClean="0">
                <a:solidFill>
                  <a:srgbClr val="990000"/>
                </a:solidFill>
                <a:latin typeface="KZ Times New Roman" pitchFamily="18" charset="0"/>
              </a:rPr>
              <a:t>   “Заманауи білім” атты ғылыми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3600" b="1" i="1" smtClean="0">
                <a:solidFill>
                  <a:srgbClr val="990000"/>
                </a:solidFill>
                <a:latin typeface="KZ Times New Roman" pitchFamily="18" charset="0"/>
              </a:rPr>
              <a:t>   мақалалар жинағында  “5-9 сынып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3600" b="1" i="1" smtClean="0">
                <a:solidFill>
                  <a:srgbClr val="990000"/>
                </a:solidFill>
                <a:latin typeface="KZ Times New Roman" pitchFamily="18" charset="0"/>
              </a:rPr>
              <a:t>   тарға арналған тест тапсырма</a:t>
            </a:r>
            <a:r>
              <a:rPr lang="kk-KZ" sz="3600" b="1" i="1" smtClean="0">
                <a:solidFill>
                  <a:srgbClr val="990000"/>
                </a:solidFill>
                <a:latin typeface="Arial" charset="0"/>
              </a:rPr>
              <a:t>-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sz="3600" b="1" i="1" smtClean="0">
                <a:solidFill>
                  <a:srgbClr val="990000"/>
                </a:solidFill>
                <a:latin typeface="Arial" charset="0"/>
              </a:rPr>
              <a:t>  </a:t>
            </a:r>
            <a:r>
              <a:rPr lang="kk-KZ" sz="3600" b="1" i="1" smtClean="0">
                <a:solidFill>
                  <a:srgbClr val="990000"/>
                </a:solidFill>
                <a:latin typeface="KZ Times New Roman" pitchFamily="18" charset="0"/>
              </a:rPr>
              <a:t>лары” атты тақырыбында тест үлгілері ұсынылды. </a:t>
            </a:r>
            <a:endParaRPr lang="ru-RU" sz="3600" b="1" i="1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406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406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406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4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4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4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4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0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0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40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0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0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40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0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0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0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40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40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40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0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0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40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0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0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0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674" grpId="0"/>
      <p:bldP spid="5406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993900"/>
          </a:xfrm>
        </p:spPr>
        <p:txBody>
          <a:bodyPr/>
          <a:lstStyle/>
          <a:p>
            <a:pPr eaLnBrk="1" hangingPunct="1"/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2012</a:t>
            </a:r>
            <a:r>
              <a:rPr lang="kk-KZ" sz="3200" b="1" smtClean="0">
                <a:solidFill>
                  <a:srgbClr val="990000"/>
                </a:solidFill>
                <a:latin typeface="Arial" charset="0"/>
              </a:rPr>
              <a:t> </a:t>
            </a:r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ж</a:t>
            </a:r>
            <a:r>
              <a:rPr lang="kk-KZ" sz="3200" b="1" smtClean="0">
                <a:solidFill>
                  <a:srgbClr val="990000"/>
                </a:solidFill>
                <a:latin typeface="Arial" charset="0"/>
              </a:rPr>
              <a:t>ылғы </a:t>
            </a:r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Орал қаласы</a:t>
            </a:r>
            <a:r>
              <a:rPr lang="kk-KZ" sz="3200" b="1" smtClean="0">
                <a:solidFill>
                  <a:srgbClr val="990000"/>
                </a:solidFill>
                <a:latin typeface="Arial" charset="0"/>
              </a:rPr>
              <a:t>ндағы</a:t>
            </a:r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 </a:t>
            </a:r>
            <a:r>
              <a:rPr lang="en-US" sz="3200" b="1" smtClean="0">
                <a:solidFill>
                  <a:srgbClr val="990000"/>
                </a:solidFill>
                <a:latin typeface="KZ Times New Roman" pitchFamily="18" charset="0"/>
              </a:rPr>
              <a:t>VIII</a:t>
            </a:r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 халықаралық ғылыми-тәжірибелік  конференция</a:t>
            </a:r>
            <a:endParaRPr lang="ru-RU" sz="3200" b="1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2357438"/>
            <a:ext cx="8229600" cy="367347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kk-KZ" sz="3600" dirty="0" smtClean="0">
              <a:solidFill>
                <a:srgbClr val="9900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  Мұсатаева Ж.С.</a:t>
            </a: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“Қазақ тілі сабағында мәтінмен жүргізілетін жұмыс түрлері” атты мақаласы шықты.</a:t>
            </a:r>
            <a:endParaRPr lang="ru-RU" sz="3600" b="1" dirty="0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9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9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59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59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59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59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6" grpId="0"/>
      <p:bldP spid="55910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kk-KZ" sz="3200" b="1" dirty="0" smtClean="0">
                <a:solidFill>
                  <a:srgbClr val="990000"/>
                </a:solidFill>
                <a:latin typeface="KZ Times New Roman" pitchFamily="18" charset="0"/>
              </a:rPr>
              <a:t>Мемлекеттік және білім беру қызметкерлерінің біліктілігін арттыру және қайта даярлау институты, 2011ж.</a:t>
            </a:r>
            <a:r>
              <a:rPr lang="kk-KZ" sz="3200" dirty="0" smtClean="0">
                <a:latin typeface="KZ Times New Roman" pitchFamily="18" charset="0"/>
              </a:rPr>
              <a:t> </a:t>
            </a:r>
            <a:endParaRPr lang="ru-RU" sz="3200" dirty="0" smtClean="0">
              <a:latin typeface="KZ Times New Roman" pitchFamily="18" charset="0"/>
            </a:endParaRP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b="1" smtClean="0">
                <a:solidFill>
                  <a:srgbClr val="990000"/>
                </a:solidFill>
              </a:rPr>
              <a:t>   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Мұсатаева Ж.С.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   </a:t>
            </a:r>
            <a:r>
              <a:rPr lang="kk-KZ" b="1" smtClean="0">
                <a:solidFill>
                  <a:srgbClr val="990000"/>
                </a:solidFill>
                <a:latin typeface="Arial" charset="0"/>
              </a:rPr>
              <a:t>      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Қазақ тілін деңгейлеп оқыту бойынша оқу орыс тілінде жүретін мектептердің 1-11 сыныптарына арналған тақырыптық-күнтізбе жоспарын құрастырушылардың бірі және</a:t>
            </a:r>
            <a:r>
              <a:rPr lang="kk-KZ" b="1" smtClean="0">
                <a:solidFill>
                  <a:srgbClr val="990000"/>
                </a:solidFill>
                <a:latin typeface="Arial" charset="0"/>
              </a:rPr>
              <a:t> 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7 - сыныптар бойынша электрон</a:t>
            </a:r>
            <a:endParaRPr lang="kk-KZ" b="1" smtClean="0">
              <a:solidFill>
                <a:srgbClr val="990000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b="1" smtClean="0">
                <a:solidFill>
                  <a:srgbClr val="990000"/>
                </a:solidFill>
                <a:latin typeface="Arial" charset="0"/>
              </a:rPr>
              <a:t>   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ды оқулық</a:t>
            </a:r>
            <a:r>
              <a:rPr lang="kk-KZ" b="1" smtClean="0">
                <a:solidFill>
                  <a:srgbClr val="990000"/>
                </a:solidFill>
                <a:latin typeface="Arial" charset="0"/>
              </a:rPr>
              <a:t> 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авторларының бірі.</a:t>
            </a:r>
            <a:endParaRPr lang="ru-RU" b="1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9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9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795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9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9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9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79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9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9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79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79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79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9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9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79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9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86" grpId="0"/>
      <p:bldP spid="57958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kk-KZ" sz="2800" b="1" dirty="0" smtClean="0">
                <a:solidFill>
                  <a:srgbClr val="990000"/>
                </a:solidFill>
                <a:latin typeface="KZ Times New Roman" pitchFamily="18" charset="0"/>
              </a:rPr>
              <a:t>Мемлекеттік және білім беру қызметкерлерінің біліктілігін арттыру және қайта даярлау институты, 2011ж.</a:t>
            </a:r>
            <a:r>
              <a:rPr lang="kk-KZ" sz="4000" dirty="0" smtClean="0">
                <a:latin typeface="KZ Times New Roman" pitchFamily="18" charset="0"/>
              </a:rPr>
              <a:t> </a:t>
            </a:r>
            <a:endParaRPr lang="ru-RU" sz="4000" dirty="0" smtClean="0">
              <a:latin typeface="KZ Times New Roman" pitchFamily="18" charset="0"/>
            </a:endParaRPr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b="1" smtClean="0">
                <a:solidFill>
                  <a:srgbClr val="990000"/>
                </a:solidFill>
              </a:rPr>
              <a:t>   </a:t>
            </a: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Байсалбаева Ж.А.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   Қазақ тілін деңгейлеп оқыту бойынша оқу орыс тілінде жүретін мектептердің 1-11 сыныптарына арналған тақырыптық-күнтізбе жоспарын құрастырушылардың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   бірі</a:t>
            </a:r>
            <a:endParaRPr lang="ru-RU" b="1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806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806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806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80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80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80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80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0" grpId="0"/>
      <p:bldP spid="58061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507412" cy="1384300"/>
          </a:xfrm>
          <a:noFill/>
          <a:ln/>
        </p:spPr>
        <p:txBody>
          <a:bodyPr/>
          <a:lstStyle/>
          <a:p>
            <a:pPr algn="ctr"/>
            <a:r>
              <a:rPr lang="kk-KZ" sz="3600" smtClean="0">
                <a:solidFill>
                  <a:srgbClr val="990000"/>
                </a:solidFill>
                <a:effectLst/>
                <a:latin typeface="Arial" charset="0"/>
              </a:rPr>
              <a:t>2011жылғы ғылыми-тәжірибелік конференция</a:t>
            </a:r>
            <a:endParaRPr lang="ru-RU" sz="3600" smtClean="0">
              <a:solidFill>
                <a:srgbClr val="990000"/>
              </a:solidFill>
              <a:effectLst/>
              <a:latin typeface="Arial" charset="0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1148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kk-KZ" sz="4000" b="1" smtClean="0">
                <a:solidFill>
                  <a:srgbClr val="990000"/>
                </a:solidFill>
                <a:effectLst/>
                <a:latin typeface="Arial" charset="0"/>
              </a:rPr>
              <a:t>  Байсалбаева Ж.А.</a:t>
            </a:r>
          </a:p>
          <a:p>
            <a:pPr>
              <a:buFontTx/>
              <a:buNone/>
            </a:pPr>
            <a:r>
              <a:rPr lang="kk-KZ" sz="4000" b="1" smtClean="0">
                <a:solidFill>
                  <a:srgbClr val="990000"/>
                </a:solidFill>
                <a:effectLst/>
                <a:latin typeface="Arial" charset="0"/>
              </a:rPr>
              <a:t>“Зат есімнің грамматикалық категорияларын оқыту” </a:t>
            </a:r>
          </a:p>
          <a:p>
            <a:pPr>
              <a:buFontTx/>
              <a:buNone/>
            </a:pPr>
            <a:r>
              <a:rPr lang="kk-KZ" sz="4000" b="1" smtClean="0">
                <a:solidFill>
                  <a:srgbClr val="990000"/>
                </a:solidFill>
                <a:effectLst/>
                <a:latin typeface="Arial" charset="0"/>
              </a:rPr>
              <a:t>  атты мақаласы шықты</a:t>
            </a:r>
            <a:endParaRPr lang="ru-RU" sz="4000" b="1" smtClean="0">
              <a:solidFill>
                <a:srgbClr val="99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advClick="0" advTm="15000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13788" cy="55435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kk-KZ" sz="2800" dirty="0" smtClean="0"/>
              <a:t>  </a:t>
            </a:r>
            <a:r>
              <a:rPr lang="kk-KZ" b="1" dirty="0" smtClean="0">
                <a:solidFill>
                  <a:srgbClr val="990000"/>
                </a:solidFill>
                <a:latin typeface="KZ Times New Roman" pitchFamily="18" charset="0"/>
              </a:rPr>
              <a:t>“Тілім-тірегім, жерім-тұғырым”</a:t>
            </a:r>
            <a:br>
              <a:rPr lang="kk-KZ" b="1" dirty="0" smtClean="0">
                <a:solidFill>
                  <a:srgbClr val="990000"/>
                </a:solidFill>
                <a:latin typeface="KZ Times New Roman" pitchFamily="18" charset="0"/>
              </a:rPr>
            </a:br>
            <a:r>
              <a:rPr lang="kk-KZ" b="1" dirty="0" smtClean="0">
                <a:solidFill>
                  <a:srgbClr val="990000"/>
                </a:solidFill>
                <a:latin typeface="KZ Times New Roman" pitchFamily="18" charset="0"/>
              </a:rPr>
              <a:t>атты республикалық ғылыми-әдістемелік конфененциясы, 2012ж.</a:t>
            </a:r>
          </a:p>
          <a:p>
            <a:pPr eaLnBrk="1" hangingPunct="1">
              <a:buFontTx/>
              <a:buNone/>
              <a:defRPr/>
            </a:pPr>
            <a:endParaRPr lang="kk-KZ" b="1" dirty="0" smtClean="0">
              <a:solidFill>
                <a:srgbClr val="990000"/>
              </a:solidFill>
              <a:latin typeface="KZ 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   Баймұхамедова Б.Ғ.</a:t>
            </a: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  “Қатысымдық әдісі арқылы бастауыш сынып оқушыларына    қазақ тілін үйрету” атты    мақаласы шықты.</a:t>
            </a:r>
            <a:endParaRPr lang="ru-RU" sz="3600" b="1" dirty="0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8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8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8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8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8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8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8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8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8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13788" cy="55435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kk-KZ" sz="3600" dirty="0" smtClean="0"/>
              <a:t>  </a:t>
            </a: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“Тілім-тірегім, жерім-тұғырым”</a:t>
            </a:r>
            <a:b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</a:b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атты республикалық ғылыми-әдістемелік конфененциясы, 2012ж.</a:t>
            </a:r>
          </a:p>
          <a:p>
            <a:pPr eaLnBrk="1" hangingPunct="1">
              <a:buFontTx/>
              <a:buNone/>
              <a:defRPr/>
            </a:pPr>
            <a:endParaRPr lang="kk-KZ" b="1" dirty="0" smtClean="0">
              <a:solidFill>
                <a:srgbClr val="990000"/>
              </a:solidFill>
              <a:latin typeface="KZ 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   Нұртазина М.Б.</a:t>
            </a: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   “Қазақ тілін оқытуда салыстырмалы</a:t>
            </a: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  әдісті қолданудың тиімділігі”атты </a:t>
            </a: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  мақаласы шықты.</a:t>
            </a:r>
            <a:endParaRPr lang="ru-RU" sz="3600" b="1" dirty="0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5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5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5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75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75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75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55546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kk-KZ" sz="4000" b="1" dirty="0" smtClean="0">
              <a:solidFill>
                <a:srgbClr val="9900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kk-KZ" sz="4000" b="1" dirty="0" smtClean="0">
                <a:solidFill>
                  <a:srgbClr val="990000"/>
                </a:solidFill>
                <a:latin typeface="KZ Times New Roman" pitchFamily="18" charset="0"/>
              </a:rPr>
              <a:t>Қарағанды білім бөлімі, 2006ж.</a:t>
            </a:r>
          </a:p>
          <a:p>
            <a:pPr eaLnBrk="1" hangingPunct="1">
              <a:buFontTx/>
              <a:buNone/>
              <a:defRPr/>
            </a:pPr>
            <a:endParaRPr lang="kk-KZ" sz="4000" b="1" dirty="0" smtClean="0">
              <a:solidFill>
                <a:srgbClr val="9900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kk-KZ" sz="4000" b="1" dirty="0" smtClean="0">
                <a:solidFill>
                  <a:srgbClr val="990000"/>
                </a:solidFill>
                <a:latin typeface="KZ Times New Roman" pitchFamily="18" charset="0"/>
              </a:rPr>
              <a:t>Нұртазина М.Б.</a:t>
            </a:r>
          </a:p>
          <a:p>
            <a:pPr eaLnBrk="1" hangingPunct="1">
              <a:buFontTx/>
              <a:buNone/>
              <a:defRPr/>
            </a:pPr>
            <a:r>
              <a:rPr lang="kk-KZ" sz="4000" b="1" dirty="0" smtClean="0">
                <a:solidFill>
                  <a:srgbClr val="990000"/>
                </a:solidFill>
                <a:latin typeface="KZ Times New Roman" pitchFamily="18" charset="0"/>
              </a:rPr>
              <a:t>“Қазақ және орыс тілдерінде форма жасамдарының негізгі жолдары”атты кітапшасы шықты. </a:t>
            </a:r>
            <a:endParaRPr lang="ru-RU" sz="4000" b="1" dirty="0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305425"/>
          </a:xfrm>
        </p:spPr>
        <p:txBody>
          <a:bodyPr/>
          <a:lstStyle/>
          <a:p>
            <a:pPr>
              <a:buFontTx/>
              <a:buNone/>
            </a:pPr>
            <a:endParaRPr lang="kk-KZ" smtClean="0">
              <a:solidFill>
                <a:srgbClr val="660033"/>
              </a:solidFill>
              <a:latin typeface="KZ Times New Roman" pitchFamily="18" charset="0"/>
            </a:endParaRPr>
          </a:p>
          <a:p>
            <a:pPr>
              <a:buFontTx/>
              <a:buNone/>
            </a:pPr>
            <a:r>
              <a:rPr lang="kk-KZ" b="1" smtClean="0">
                <a:solidFill>
                  <a:srgbClr val="990000"/>
                </a:solidFill>
                <a:latin typeface="KZ Times New Roman" pitchFamily="18" charset="0"/>
              </a:rPr>
              <a:t>   Нұртазина М.Б.</a:t>
            </a:r>
          </a:p>
          <a:p>
            <a:pPr>
              <a:buFontTx/>
              <a:buNone/>
            </a:pPr>
            <a:r>
              <a:rPr lang="kk-KZ" smtClean="0">
                <a:solidFill>
                  <a:srgbClr val="660033"/>
                </a:solidFill>
                <a:latin typeface="KZ Times New Roman" pitchFamily="18" charset="0"/>
              </a:rPr>
              <a:t>   2007 жылы бейіндік оқыту мектептерінде кредиттік – қашықтық оқыту технологиясын еңгізуді жүзеге асыруда эксперимент жұмыстары бойынша нормативтік базалар әзірлеу бойынша қалалық шығармашылық топ мүшесінің құрамына е</a:t>
            </a:r>
            <a:r>
              <a:rPr lang="kk-KZ" smtClean="0">
                <a:solidFill>
                  <a:srgbClr val="660033"/>
                </a:solidFill>
                <a:latin typeface="Arial" charset="0"/>
              </a:rPr>
              <a:t>н</a:t>
            </a:r>
            <a:r>
              <a:rPr lang="kk-KZ" smtClean="0">
                <a:solidFill>
                  <a:srgbClr val="660033"/>
                </a:solidFill>
                <a:latin typeface="KZ Times New Roman" pitchFamily="18" charset="0"/>
              </a:rPr>
              <a:t>ді. </a:t>
            </a:r>
            <a:endParaRPr lang="ru-RU" smtClean="0">
              <a:solidFill>
                <a:srgbClr val="660033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091112"/>
          </a:xfrm>
        </p:spPr>
        <p:txBody>
          <a:bodyPr/>
          <a:lstStyle/>
          <a:p>
            <a:pPr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Нұртазина Майра Бахытқызының жетекшілігімен эксперимент шеңберінде табиғи – математика бағытында оқытылатын 10 сыныптар үшін қазақ тілі және Қазақстан тарихы бойынша силлабустар әзірленді,  силлабустар жинағының 3 бөлімінде жарияланды. </a:t>
            </a:r>
          </a:p>
          <a:p>
            <a:pPr>
              <a:defRPr/>
            </a:pPr>
            <a:endParaRPr lang="kk-KZ" b="1" dirty="0" smtClean="0">
              <a:solidFill>
                <a:srgbClr val="990000"/>
              </a:solidFill>
              <a:latin typeface="KZ 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642350" cy="5832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 </a:t>
            </a:r>
            <a:r>
              <a:rPr lang="kk-KZ" sz="3600" b="1" smtClean="0">
                <a:solidFill>
                  <a:srgbClr val="990000"/>
                </a:solidFill>
                <a:latin typeface="Arial" charset="0"/>
              </a:rPr>
              <a:t>2007 жылғы </a:t>
            </a:r>
            <a:r>
              <a:rPr lang="en-US" sz="3600" b="1" smtClean="0">
                <a:solidFill>
                  <a:srgbClr val="990000"/>
                </a:solidFill>
                <a:latin typeface="KZ Times New Roman" pitchFamily="18" charset="0"/>
              </a:rPr>
              <a:t>I</a:t>
            </a: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Х облыстық ғылыми </a:t>
            </a:r>
            <a:r>
              <a:rPr lang="kk-KZ" sz="3600" b="1" smtClean="0">
                <a:solidFill>
                  <a:srgbClr val="990000"/>
                </a:solidFill>
                <a:latin typeface="Arial" charset="0"/>
              </a:rPr>
              <a:t>-</a:t>
            </a: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тәжірибелік</a:t>
            </a:r>
            <a:r>
              <a:rPr lang="kk-KZ" sz="3600" b="1" smtClean="0">
                <a:solidFill>
                  <a:srgbClr val="990000"/>
                </a:solidFill>
                <a:latin typeface="Arial" charset="0"/>
              </a:rPr>
              <a:t> </a:t>
            </a: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конференц</a:t>
            </a:r>
            <a:r>
              <a:rPr lang="kk-KZ" sz="3600" b="1" smtClean="0">
                <a:solidFill>
                  <a:srgbClr val="990000"/>
                </a:solidFill>
                <a:latin typeface="Arial" charset="0"/>
              </a:rPr>
              <a:t>ия</a:t>
            </a:r>
          </a:p>
          <a:p>
            <a:pPr eaLnBrk="1" hangingPunct="1">
              <a:buFontTx/>
              <a:buNone/>
            </a:pPr>
            <a:endParaRPr lang="kk-KZ" sz="3600" b="1" smtClean="0">
              <a:solidFill>
                <a:srgbClr val="990000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Мүбаракова Г.Ш.</a:t>
            </a: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”Орыс  мектептерінде қазақ </a:t>
            </a: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әдебиетін оқытуда </a:t>
            </a:r>
            <a:r>
              <a:rPr lang="kk-KZ" sz="3600" b="1" smtClean="0">
                <a:solidFill>
                  <a:srgbClr val="990000"/>
                </a:solidFill>
                <a:latin typeface="Times New Roman" pitchFamily="18" charset="0"/>
              </a:rPr>
              <a:t>оқушылардың</a:t>
            </a: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Times New Roman" pitchFamily="18" charset="0"/>
              </a:rPr>
              <a:t>қызығушылықтарын арттыру” атты </a:t>
            </a: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Times New Roman" pitchFamily="18" charset="0"/>
              </a:rPr>
              <a:t>мақаласы шықты.</a:t>
            </a:r>
            <a:endParaRPr lang="kk-KZ" sz="3600" b="1" i="1" smtClean="0">
              <a:solidFill>
                <a:srgbClr val="990000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sz="3600" b="1" smtClean="0">
              <a:solidFill>
                <a:srgbClr val="99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6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6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66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6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66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66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6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6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66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6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6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66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642350" cy="5832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 2009 жыл</a:t>
            </a:r>
            <a:r>
              <a:rPr lang="kk-KZ" sz="3600" b="1" smtClean="0">
                <a:solidFill>
                  <a:srgbClr val="990000"/>
                </a:solidFill>
                <a:latin typeface="Arial" charset="0"/>
              </a:rPr>
              <a:t>ғ</a:t>
            </a: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ы</a:t>
            </a:r>
            <a:r>
              <a:rPr lang="kk-KZ" sz="3600" b="1" smtClean="0">
                <a:solidFill>
                  <a:srgbClr val="990000"/>
                </a:solidFill>
                <a:latin typeface="Arial" charset="0"/>
              </a:rPr>
              <a:t> </a:t>
            </a:r>
            <a:r>
              <a:rPr lang="ru-RU" sz="3600" b="1" smtClean="0">
                <a:solidFill>
                  <a:srgbClr val="990000"/>
                </a:solidFill>
                <a:latin typeface="KZ Times New Roman" pitchFamily="18" charset="0"/>
              </a:rPr>
              <a:t>Х</a:t>
            </a:r>
            <a:r>
              <a:rPr lang="en-US" sz="3600" b="1" smtClean="0">
                <a:solidFill>
                  <a:srgbClr val="990000"/>
                </a:solidFill>
                <a:latin typeface="KZ Times New Roman" pitchFamily="18" charset="0"/>
              </a:rPr>
              <a:t>I</a:t>
            </a: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 облыстық ғылыми</a:t>
            </a:r>
            <a:r>
              <a:rPr lang="kk-KZ" sz="3600" b="1" smtClean="0">
                <a:solidFill>
                  <a:srgbClr val="990000"/>
                </a:solidFill>
                <a:latin typeface="Arial" charset="0"/>
              </a:rPr>
              <a:t>-</a:t>
            </a: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 тәжірибелік</a:t>
            </a:r>
            <a:r>
              <a:rPr lang="kk-KZ" sz="3600" b="1" smtClean="0">
                <a:solidFill>
                  <a:srgbClr val="990000"/>
                </a:solidFill>
                <a:latin typeface="Arial" charset="0"/>
              </a:rPr>
              <a:t> </a:t>
            </a: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конференция</a:t>
            </a:r>
            <a:endParaRPr lang="kk-KZ" sz="3600" b="1" smtClean="0">
              <a:solidFill>
                <a:srgbClr val="990000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 </a:t>
            </a:r>
            <a:endParaRPr lang="kk-KZ" sz="3600" b="1" smtClean="0">
              <a:solidFill>
                <a:srgbClr val="990000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 Мүбаракова Г.Ш.</a:t>
            </a: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”Орыс  мектептерінде қазақ </a:t>
            </a: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әдебиетін оқыту және қазіргі сабақ </a:t>
            </a: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KZ Times New Roman" pitchFamily="18" charset="0"/>
              </a:rPr>
              <a:t>түрлері ” атты мақаласы шықты.</a:t>
            </a:r>
            <a:endParaRPr lang="kk-KZ" sz="3600" b="1" i="1" smtClean="0">
              <a:solidFill>
                <a:srgbClr val="990000"/>
              </a:solidFill>
              <a:latin typeface="KZ Times New Roman" pitchFamily="18" charset="0"/>
            </a:endParaRPr>
          </a:p>
          <a:p>
            <a:pPr eaLnBrk="1" hangingPunct="1">
              <a:buFontTx/>
              <a:buNone/>
            </a:pPr>
            <a:endParaRPr lang="ru-RU" sz="3600" b="1" smtClean="0">
              <a:solidFill>
                <a:srgbClr val="990000"/>
              </a:solidFill>
              <a:latin typeface="KZ 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7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70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0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70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70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0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70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0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0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70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70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70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70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70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70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70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37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642350" cy="5832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</a:rPr>
              <a:t> </a:t>
            </a:r>
            <a:r>
              <a:rPr lang="ru-RU" sz="3600" b="1" smtClean="0">
                <a:solidFill>
                  <a:srgbClr val="990000"/>
                </a:solidFill>
              </a:rPr>
              <a:t>    </a:t>
            </a:r>
          </a:p>
          <a:p>
            <a:pPr eaLnBrk="1" hangingPunct="1">
              <a:buFontTx/>
              <a:buNone/>
            </a:pPr>
            <a:endParaRPr lang="ru-RU" sz="3600" b="1" smtClean="0">
              <a:solidFill>
                <a:srgbClr val="990000"/>
              </a:solidFill>
            </a:endParaRP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Times New Roman" pitchFamily="18" charset="0"/>
              </a:rPr>
              <a:t>                        2011 жылы </a:t>
            </a: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Times New Roman" pitchFamily="18" charset="0"/>
              </a:rPr>
              <a:t>Мүбаракова Г.Ш.мен Алтайбаева Т.Қ.</a:t>
            </a:r>
          </a:p>
          <a:p>
            <a:pPr eaLnBrk="1" hangingPunct="1">
              <a:buFontTx/>
              <a:buNone/>
            </a:pPr>
            <a:r>
              <a:rPr lang="kk-KZ" sz="3600" b="1" smtClean="0">
                <a:solidFill>
                  <a:srgbClr val="990000"/>
                </a:solidFill>
                <a:latin typeface="Times New Roman" pitchFamily="18" charset="0"/>
              </a:rPr>
              <a:t>  ”Қазақ тілі” атты әдістемелік  құралы басылып  шықты</a:t>
            </a:r>
            <a:endParaRPr lang="kk-KZ" sz="3600" b="1" i="1" smtClean="0">
              <a:solidFill>
                <a:srgbClr val="990000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sz="3600" b="1" smtClean="0">
              <a:solidFill>
                <a:srgbClr val="99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71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71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71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71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2208213"/>
          </a:xfrm>
        </p:spPr>
        <p:txBody>
          <a:bodyPr/>
          <a:lstStyle/>
          <a:p>
            <a:pPr eaLnBrk="1" hangingPunct="1"/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2012</a:t>
            </a:r>
            <a:r>
              <a:rPr lang="kk-KZ" sz="3200" b="1" smtClean="0">
                <a:solidFill>
                  <a:srgbClr val="990000"/>
                </a:solidFill>
                <a:latin typeface="Arial" charset="0"/>
              </a:rPr>
              <a:t> </a:t>
            </a:r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ж</a:t>
            </a:r>
            <a:r>
              <a:rPr lang="kk-KZ" sz="3200" b="1" smtClean="0">
                <a:solidFill>
                  <a:srgbClr val="990000"/>
                </a:solidFill>
                <a:latin typeface="Arial" charset="0"/>
              </a:rPr>
              <a:t>ылғы </a:t>
            </a:r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Орал қаласы</a:t>
            </a:r>
            <a:r>
              <a:rPr lang="kk-KZ" sz="3200" b="1" smtClean="0">
                <a:solidFill>
                  <a:srgbClr val="990000"/>
                </a:solidFill>
                <a:latin typeface="Arial" charset="0"/>
              </a:rPr>
              <a:t>ндағы</a:t>
            </a:r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 </a:t>
            </a:r>
            <a:r>
              <a:rPr lang="en-US" sz="3200" b="1" smtClean="0">
                <a:solidFill>
                  <a:srgbClr val="990000"/>
                </a:solidFill>
                <a:latin typeface="KZ Times New Roman" pitchFamily="18" charset="0"/>
              </a:rPr>
              <a:t>VIII</a:t>
            </a:r>
            <a:r>
              <a:rPr lang="kk-KZ" sz="3200" b="1" smtClean="0">
                <a:solidFill>
                  <a:srgbClr val="990000"/>
                </a:solidFill>
                <a:latin typeface="KZ Times New Roman" pitchFamily="18" charset="0"/>
              </a:rPr>
              <a:t> халықаралық ғылыми-тәжірибелік  конференция</a:t>
            </a:r>
            <a:endParaRPr lang="ru-RU" sz="3200" b="1" smtClean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8875"/>
            <a:ext cx="8229600" cy="35909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kk-KZ" sz="3600" b="1" dirty="0" smtClean="0">
              <a:solidFill>
                <a:srgbClr val="9900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  Мүбаракова Г.Ш</a:t>
            </a:r>
          </a:p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990000"/>
                </a:solidFill>
                <a:latin typeface="KZ Times New Roman" pitchFamily="18" charset="0"/>
              </a:rPr>
              <a:t>“Орыс мектебінде қазақ әдебиетін оқыту және қазіргі сабақ түрлері” атты мақаласы шықты.</a:t>
            </a:r>
            <a:endParaRPr lang="ru-RU" sz="3600" b="1" dirty="0" smtClean="0">
              <a:solidFill>
                <a:srgbClr val="990000"/>
              </a:solidFill>
              <a:latin typeface="KZ 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/>
      <p:bldP spid="572419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405</Words>
  <PresentationFormat>Экран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2012 жылғы Орал қаласындағы VIII халықаралық ғылыми-тәжірибелік  конференция</vt:lpstr>
      <vt:lpstr>Слайд 10</vt:lpstr>
      <vt:lpstr>«Заманауи білім» ғылыми мақалалар жинағы </vt:lpstr>
      <vt:lpstr>2012 жылғы Орал қаласындағы VIII халықаралық ғылыми-тәжірибелік  конференция</vt:lpstr>
      <vt:lpstr>Мемлекеттік және білім беру қызметкерлерінің біліктілігін арттыру және қайта даярлау институты, 2011ж. </vt:lpstr>
      <vt:lpstr>Мемлекеттік және білім беру қызметкерлерінің біліктілігін арттыру және қайта даярлау институты, 2011ж. </vt:lpstr>
      <vt:lpstr>2011жылғы ғылыми-тәжірибелік конференция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server 302</cp:lastModifiedBy>
  <cp:revision>3</cp:revision>
  <dcterms:modified xsi:type="dcterms:W3CDTF">2013-04-10T03:51:53Z</dcterms:modified>
</cp:coreProperties>
</file>