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62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797675" cy="9926638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399" cy="4968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6399" cy="4968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7"/>
            <a:ext cx="4962525" cy="37226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9428161"/>
            <a:ext cx="2946399" cy="4968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49687" y="9428161"/>
            <a:ext cx="2946399" cy="4968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8384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2525" cy="37226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>
                <a:alpha val="65490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71" name="Shape 71"/>
          <p:cNvSpPr/>
          <p:nvPr/>
        </p:nvSpPr>
        <p:spPr>
          <a:xfrm>
            <a:off x="3849687" y="9428161"/>
            <a:ext cx="2946399" cy="496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None/>
            </a:pPr>
            <a:r>
              <a:rPr lang="en-US" sz="1200" b="0" i="0" u="none" strike="noStrike" cap="none" baseline="0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2525" cy="37226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>
                <a:alpha val="65490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3849687" y="9428161"/>
            <a:ext cx="2946399" cy="496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None/>
            </a:pPr>
            <a:r>
              <a:rPr lang="en-US" sz="1200" b="0" i="0" u="none" strike="noStrike" cap="none" baseline="0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2525" cy="37226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>
                <a:alpha val="65490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3849687" y="9428161"/>
            <a:ext cx="2946399" cy="496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None/>
            </a:pPr>
            <a:r>
              <a:rPr lang="en-US" sz="1200" b="0" i="0" u="none" strike="noStrike" cap="none" baseline="0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2525" cy="37226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>
                <a:alpha val="65490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3849687" y="9428161"/>
            <a:ext cx="2946399" cy="496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None/>
            </a:pPr>
            <a:r>
              <a:rPr lang="en-US" sz="1200" b="0" i="0" u="none" strike="noStrike" cap="none" baseline="0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2525" cy="37226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>
                <a:alpha val="65490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3849687" y="9428161"/>
            <a:ext cx="2946399" cy="496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None/>
            </a:pPr>
            <a:r>
              <a:rPr lang="en-US" sz="1200" b="0" i="0" u="none" strike="noStrike" cap="none" baseline="0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2525" cy="37226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>
                <a:alpha val="65490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3849687" y="9428161"/>
            <a:ext cx="2946399" cy="496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None/>
            </a:pPr>
            <a:r>
              <a:rPr lang="en-US" sz="1200" b="0" i="0" u="none" strike="noStrike" cap="none" baseline="0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2525" cy="37226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>
                <a:alpha val="65490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3849687" y="9428161"/>
            <a:ext cx="2946399" cy="496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None/>
            </a:pPr>
            <a:r>
              <a:rPr lang="en-US" sz="1200" b="0" i="0" u="none" strike="noStrike" cap="none" baseline="0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2525" cy="37226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>
                <a:alpha val="65490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3849687" y="9428161"/>
            <a:ext cx="2946399" cy="496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None/>
            </a:pPr>
            <a:r>
              <a:rPr lang="en-US" sz="1200" b="0" i="0" u="none" strike="noStrike" cap="none" baseline="0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2525" cy="37226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>
                <a:alpha val="65490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800" b="0" i="0" u="none" strike="noStrike" cap="none" baseline="0"/>
              <a:t>В традиции же нашей школы вся ответственность за формирование читателя лежит на учителях начальной школы и русского языка. Хотя  навыки функционального чтения более всего необходимы для работы с научной литературой, для пополнения знаний, развития логики. Тут есть с чем поработать учителям, преподающим предметы  и гуманитарного, и научно-естественного цикла. Каждый преподаватель, работающий на своем уроке с текстом, мог бы учить ребенка различным видам чтения:  аналитическому, изучающему,  ознакомительному,  просмотровому, поисковому. </a:t>
            </a:r>
          </a:p>
        </p:txBody>
      </p:sp>
      <p:sp>
        <p:nvSpPr>
          <p:cNvPr id="255" name="Shape 255"/>
          <p:cNvSpPr/>
          <p:nvPr/>
        </p:nvSpPr>
        <p:spPr>
          <a:xfrm>
            <a:off x="3849687" y="9428161"/>
            <a:ext cx="2946399" cy="496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None/>
            </a:pPr>
            <a:r>
              <a:rPr lang="en-US" sz="1200" b="0" i="0" u="none" strike="noStrike" cap="none" baseline="0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2525" cy="37226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>
                <a:alpha val="65490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3849687" y="9428161"/>
            <a:ext cx="2946399" cy="496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None/>
            </a:pPr>
            <a:r>
              <a:rPr lang="en-US" sz="1200" b="0" i="0" u="none" strike="noStrike" cap="none" baseline="0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2525" cy="37226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>
                <a:alpha val="65490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3849687" y="9428161"/>
            <a:ext cx="2946399" cy="496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None/>
            </a:pPr>
            <a:r>
              <a:rPr lang="en-US" sz="1200" b="0" i="0" u="none" strike="noStrike" cap="none" baseline="0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2525" cy="37226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>
                <a:alpha val="65490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800" b="0" i="0" u="none" strike="noStrike" cap="none" baseline="0"/>
              <a:t> </a:t>
            </a:r>
          </a:p>
        </p:txBody>
      </p:sp>
      <p:sp>
        <p:nvSpPr>
          <p:cNvPr id="77" name="Shape 77"/>
          <p:cNvSpPr/>
          <p:nvPr/>
        </p:nvSpPr>
        <p:spPr>
          <a:xfrm>
            <a:off x="3849687" y="9428161"/>
            <a:ext cx="2946399" cy="496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None/>
            </a:pPr>
            <a:r>
              <a:rPr lang="en-US" sz="1200" b="0" i="0" u="none" strike="noStrike" cap="none" baseline="0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2525" cy="37226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>
                <a:alpha val="65490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3849687" y="9428161"/>
            <a:ext cx="2946399" cy="496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None/>
            </a:pPr>
            <a:r>
              <a:rPr lang="en-US" sz="1200" b="0" i="0" u="none" strike="noStrike" cap="none" baseline="0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2525" cy="37226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>
                <a:alpha val="65490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3849687" y="9428161"/>
            <a:ext cx="2946399" cy="496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None/>
            </a:pPr>
            <a:r>
              <a:rPr lang="en-US" sz="1200" b="0" i="0" u="none" strike="noStrike" cap="none" baseline="0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2525" cy="37226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>
                <a:alpha val="65490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02" name="Shape 302"/>
          <p:cNvSpPr/>
          <p:nvPr/>
        </p:nvSpPr>
        <p:spPr>
          <a:xfrm>
            <a:off x="3849687" y="9428161"/>
            <a:ext cx="2946399" cy="496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None/>
            </a:pPr>
            <a:r>
              <a:rPr lang="en-US" sz="1200" b="0" i="0" u="none" strike="noStrike" cap="none" baseline="0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2525" cy="37226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>
                <a:alpha val="65490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800" b="0" i="0" u="none" strike="noStrike" cap="none" baseline="0"/>
              <a:t> </a:t>
            </a:r>
          </a:p>
        </p:txBody>
      </p:sp>
      <p:sp>
        <p:nvSpPr>
          <p:cNvPr id="87" name="Shape 87"/>
          <p:cNvSpPr/>
          <p:nvPr/>
        </p:nvSpPr>
        <p:spPr>
          <a:xfrm>
            <a:off x="3849687" y="9428161"/>
            <a:ext cx="2946399" cy="496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None/>
            </a:pPr>
            <a:r>
              <a:rPr lang="en-US" sz="1200" b="0" i="0" u="none" strike="noStrike" cap="none" baseline="0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2525" cy="37226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>
                <a:alpha val="65490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849687" y="9428161"/>
            <a:ext cx="2946399" cy="496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None/>
            </a:pPr>
            <a:r>
              <a:rPr lang="en-US" sz="1200" b="0" i="0" u="none" strike="noStrike" cap="none" baseline="0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2525" cy="37226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>
                <a:alpha val="65490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3849687" y="9428161"/>
            <a:ext cx="2946399" cy="496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None/>
            </a:pPr>
            <a:r>
              <a:rPr lang="en-US" sz="1200" b="0" i="0" u="none" strike="noStrike" cap="none" baseline="0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2525" cy="37226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>
                <a:alpha val="65490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/>
              <a:t>
</a:t>
            </a:r>
            <a:r>
              <a:rPr lang="en-US" sz="1800" b="0" i="0" u="none" strike="noStrike" cap="none" baseline="0"/>
              <a:t>– выделением ключевых слов;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800" b="0" i="0" u="none" strike="noStrike" cap="none" baseline="0"/>
              <a:t>– выбором способа решения поставленной задачи;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800" b="0" i="0" u="none" strike="noStrike" cap="none" baseline="0"/>
              <a:t>– актуализацией знаний;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800" b="0" i="0" u="none" strike="noStrike" cap="none" baseline="0"/>
              <a:t>– переносом знаний и умений из одной области в другую;</a:t>
            </a:r>
          </a:p>
          <a:p>
            <a:endParaRPr lang="en-US" sz="1800" b="0" i="0" u="none" strike="noStrike" cap="none" baseline="0"/>
          </a:p>
          <a:p>
            <a:endParaRPr lang="en-US" sz="1800" b="0" i="0" u="none" strike="noStrike" cap="none" baseline="0"/>
          </a:p>
        </p:txBody>
      </p:sp>
      <p:sp>
        <p:nvSpPr>
          <p:cNvPr id="119" name="Shape 119"/>
          <p:cNvSpPr/>
          <p:nvPr/>
        </p:nvSpPr>
        <p:spPr>
          <a:xfrm>
            <a:off x="3849687" y="9428161"/>
            <a:ext cx="2946399" cy="496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None/>
            </a:pPr>
            <a:r>
              <a:rPr lang="en-US" sz="1200" b="0" i="0" u="none" strike="noStrike" cap="none" baseline="0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2525" cy="37226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>
                <a:alpha val="65490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3849687" y="9428161"/>
            <a:ext cx="2946399" cy="496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None/>
            </a:pPr>
            <a:r>
              <a:rPr lang="en-US" sz="1200" b="0" i="0" u="none" strike="noStrike" cap="none" baseline="0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2525" cy="37226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>
                <a:alpha val="65490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3849687" y="9428161"/>
            <a:ext cx="2946399" cy="496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None/>
            </a:pPr>
            <a:r>
              <a:rPr lang="en-US" sz="1200" b="0" i="0" u="none" strike="noStrike" cap="none" baseline="0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7"/>
            <a:ext cx="4962525" cy="37226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>
                <a:alpha val="65490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3849687" y="9428161"/>
            <a:ext cx="2946399" cy="496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None/>
            </a:pPr>
            <a:r>
              <a:rPr lang="en-US" sz="1200" b="0" i="0" u="none" strike="noStrike" cap="none" baseline="0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6629400" y="274637"/>
            <a:ext cx="2057400" cy="5851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274637"/>
            <a:ext cx="6019799" cy="5851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514600" indent="-152400" algn="l" rtl="0">
              <a:spcBef>
                <a:spcPts val="400"/>
              </a:spcBef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152400" algn="l" rtl="0">
              <a:spcBef>
                <a:spcPts val="400"/>
              </a:spcBef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152400" algn="l" rtl="0">
              <a:spcBef>
                <a:spcPts val="400"/>
              </a:spcBef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152400" algn="l" rtl="0">
              <a:spcBef>
                <a:spcPts val="400"/>
              </a:spcBef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514600" indent="-152400" algn="l" rtl="0">
              <a:spcBef>
                <a:spcPts val="400"/>
              </a:spcBef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152400" algn="l" rtl="0">
              <a:spcBef>
                <a:spcPts val="400"/>
              </a:spcBef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152400" algn="l" rtl="0">
              <a:spcBef>
                <a:spcPts val="400"/>
              </a:spcBef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152400" algn="l" rtl="0">
              <a:spcBef>
                <a:spcPts val="400"/>
              </a:spcBef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  <a:defRPr sz="3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  <a:defRPr sz="28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  <a:defRPr sz="24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Only" type="objOnly">
  <p:cSld name="obj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1066800" y="2057400"/>
            <a:ext cx="6781800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514600" indent="-152400" algn="l" rtl="0">
              <a:spcBef>
                <a:spcPts val="400"/>
              </a:spcBef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152400" algn="l" rtl="0">
              <a:spcBef>
                <a:spcPts val="400"/>
              </a:spcBef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152400" algn="l" rtl="0">
              <a:spcBef>
                <a:spcPts val="400"/>
              </a:spcBef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152400" algn="l" rtl="0">
              <a:spcBef>
                <a:spcPts val="400"/>
              </a:spcBef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514600" indent="-152400" algn="l" rtl="0">
              <a:spcBef>
                <a:spcPts val="400"/>
              </a:spcBef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152400" algn="l" rtl="0">
              <a:spcBef>
                <a:spcPts val="400"/>
              </a:spcBef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152400" algn="l" rtl="0">
              <a:spcBef>
                <a:spcPts val="400"/>
              </a:spcBef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152400" algn="l" rtl="0">
              <a:spcBef>
                <a:spcPts val="400"/>
              </a:spcBef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514600" indent="-152400" algn="l" rtl="0">
              <a:spcBef>
                <a:spcPts val="400"/>
              </a:spcBef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152400" algn="l" rtl="0">
              <a:spcBef>
                <a:spcPts val="400"/>
              </a:spcBef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152400" algn="l" rtl="0">
              <a:spcBef>
                <a:spcPts val="400"/>
              </a:spcBef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152400" algn="l" rtl="0">
              <a:spcBef>
                <a:spcPts val="400"/>
              </a:spcBef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x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buClr>
                <a:srgbClr val="898989"/>
              </a:buClr>
              <a:buFont typeface="Arial"/>
              <a:buNone/>
              <a:defRPr sz="3200" b="0" i="0" u="none" strike="noStrike" cap="none" baseline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Font typeface="Arial"/>
              <a:buNone/>
              <a:defRPr sz="2800" b="0" i="0" u="none" strike="noStrike" cap="none" baseline="0"/>
            </a:lvl2pPr>
            <a:lvl3pPr marL="914400" marR="0" indent="0" algn="l" rtl="0">
              <a:buFont typeface="Arial"/>
              <a:buNone/>
              <a:defRPr sz="2400" b="0" i="0" u="none" strike="noStrike" cap="none" baseline="0"/>
            </a:lvl3pPr>
            <a:lvl4pPr marL="1371600" marR="0" indent="0" algn="l" rtl="0">
              <a:buFont typeface="Arial"/>
              <a:buNone/>
              <a:defRPr sz="2000" b="0" i="0" u="none" strike="noStrike" cap="none" baseline="0"/>
            </a:lvl4pPr>
            <a:lvl5pPr marL="1828800" marR="0" indent="0" algn="l" rtl="0">
              <a:buFont typeface="Arial"/>
              <a:buNone/>
              <a:defRPr sz="2000" b="0" i="0" u="none" strike="noStrike" cap="none" baseline="0"/>
            </a:lvl5pPr>
            <a:lvl6pPr marL="2286000" marR="0" indent="0" algn="l" rtl="0">
              <a:buFont typeface="Arial"/>
              <a:buNone/>
              <a:defRPr sz="2000" b="0" i="0" u="none" strike="noStrike" cap="none" baseline="0"/>
            </a:lvl6pPr>
            <a:lvl7pPr marL="2743200" marR="0" indent="0" algn="l" rtl="0">
              <a:buFont typeface="Arial"/>
              <a:buNone/>
              <a:defRPr sz="2000" b="0" i="0" u="none" strike="noStrike" cap="none" baseline="0"/>
            </a:lvl7pPr>
            <a:lvl8pPr marL="3200400" marR="0" indent="0" algn="l" rtl="0">
              <a:buFont typeface="Arial"/>
              <a:buNone/>
              <a:defRPr sz="2000" b="0" i="0" u="none" strike="noStrike" cap="none" baseline="0"/>
            </a:lvl8pPr>
            <a:lvl9pPr marL="3657600" marR="0" indent="0" algn="l" rtl="0">
              <a:buFont typeface="Arial"/>
              <a:buNone/>
              <a:defRPr sz="2000" b="0" i="0" u="none" strike="noStrike" cap="none" baseline="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None/>
              <a:defRPr sz="1400"/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Tx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None/>
              <a:defRPr sz="1400"/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TxTwoObj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None/>
              <a:defRPr sz="2400" b="1"/>
            </a:lvl1pPr>
            <a:lvl2pPr marL="457200" indent="0" rtl="0">
              <a:buNone/>
              <a:defRPr sz="2000" b="1"/>
            </a:lvl2pPr>
            <a:lvl3pPr marL="914400" indent="0" rtl="0">
              <a:buNone/>
              <a:defRPr sz="1800" b="1"/>
            </a:lvl3pPr>
            <a:lvl4pPr marL="1371600" indent="0" rtl="0">
              <a:buNone/>
              <a:defRPr sz="1600" b="1"/>
            </a:lvl4pPr>
            <a:lvl5pPr marL="1828800" indent="0" rtl="0">
              <a:buNone/>
              <a:defRPr sz="1600" b="1"/>
            </a:lvl5pPr>
            <a:lvl6pPr marL="2286000" indent="0" rtl="0">
              <a:buNone/>
              <a:defRPr sz="1600" b="1"/>
            </a:lvl6pPr>
            <a:lvl7pPr marL="2743200" indent="0" rtl="0">
              <a:buNone/>
              <a:defRPr sz="1600" b="1"/>
            </a:lvl7pPr>
            <a:lvl8pPr marL="3200400" indent="0" rtl="0">
              <a:buNone/>
              <a:defRPr sz="1600" b="1"/>
            </a:lvl8pPr>
            <a:lvl9pPr marL="3657600" indent="0" rtl="0">
              <a:buNone/>
              <a:defRPr sz="1600" b="1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None/>
              <a:defRPr sz="2400" b="1"/>
            </a:lvl1pPr>
            <a:lvl2pPr marL="457200" indent="0" rtl="0">
              <a:buNone/>
              <a:defRPr sz="2000" b="1"/>
            </a:lvl2pPr>
            <a:lvl3pPr marL="914400" indent="0" rtl="0">
              <a:buNone/>
              <a:defRPr sz="1800" b="1"/>
            </a:lvl3pPr>
            <a:lvl4pPr marL="1371600" indent="0" rtl="0">
              <a:buNone/>
              <a:defRPr sz="1600" b="1"/>
            </a:lvl4pPr>
            <a:lvl5pPr marL="1828800" indent="0" rtl="0">
              <a:buNone/>
              <a:defRPr sz="1600" b="1"/>
            </a:lvl5pPr>
            <a:lvl6pPr marL="2286000" indent="0" rtl="0">
              <a:buNone/>
              <a:defRPr sz="1600" b="1"/>
            </a:lvl6pPr>
            <a:lvl7pPr marL="2743200" indent="0" rtl="0">
              <a:buNone/>
              <a:defRPr sz="1600" b="1"/>
            </a:lvl7pPr>
            <a:lvl8pPr marL="3200400" indent="0" rtl="0">
              <a:buNone/>
              <a:defRPr sz="1600" b="1"/>
            </a:lvl8pPr>
            <a:lvl9pPr marL="3657600" indent="0" rtl="0">
              <a:buNone/>
              <a:defRPr sz="1600" b="1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Obj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None/>
              <a:defRPr sz="2000">
                <a:solidFill>
                  <a:srgbClr val="3F3F3F"/>
                </a:solidFill>
              </a:defRPr>
            </a:lvl1pPr>
            <a:lvl2pPr marL="457200" indent="0" rtl="0">
              <a:buNone/>
              <a:defRPr sz="1800">
                <a:solidFill>
                  <a:srgbClr val="3F3F3F"/>
                </a:solidFill>
              </a:defRPr>
            </a:lvl2pPr>
            <a:lvl3pPr marL="914400" indent="0" rtl="0">
              <a:buNone/>
              <a:defRPr sz="1600">
                <a:solidFill>
                  <a:srgbClr val="3F3F3F"/>
                </a:solidFill>
              </a:defRPr>
            </a:lvl3pPr>
            <a:lvl4pPr marL="1371600" indent="0" rtl="0">
              <a:buNone/>
              <a:defRPr sz="1400">
                <a:solidFill>
                  <a:srgbClr val="3F3F3F"/>
                </a:solidFill>
              </a:defRPr>
            </a:lvl4pPr>
            <a:lvl5pPr marL="1828800" indent="0" rtl="0">
              <a:buNone/>
              <a:defRPr sz="1400">
                <a:solidFill>
                  <a:srgbClr val="3F3F3F"/>
                </a:solidFill>
              </a:defRPr>
            </a:lvl5pPr>
            <a:lvl6pPr marL="2286000" indent="0" rtl="0">
              <a:buNone/>
              <a:defRPr sz="1400">
                <a:solidFill>
                  <a:srgbClr val="3F3F3F"/>
                </a:solidFill>
              </a:defRPr>
            </a:lvl6pPr>
            <a:lvl7pPr marL="2743200" indent="0" rtl="0">
              <a:buNone/>
              <a:defRPr sz="1400">
                <a:solidFill>
                  <a:srgbClr val="3F3F3F"/>
                </a:solidFill>
              </a:defRPr>
            </a:lvl7pPr>
            <a:lvl8pPr marL="3200400" indent="0" rtl="0">
              <a:buNone/>
              <a:defRPr sz="1400">
                <a:solidFill>
                  <a:srgbClr val="3F3F3F"/>
                </a:solidFill>
              </a:defRPr>
            </a:lvl8pPr>
            <a:lvl9pPr marL="3657600" indent="0" rtl="0">
              <a:buNone/>
              <a:defRPr sz="1400">
                <a:solidFill>
                  <a:srgbClr val="3F3F3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51424" y="787867"/>
            <a:ext cx="8942999" cy="1977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2"/>
                </a:solidFill>
              </a:rPr>
              <a:t>П</a:t>
            </a:r>
            <a:r>
              <a:rPr lang="en-US" sz="30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роблем</a:t>
            </a:r>
            <a:r>
              <a:rPr lang="en-US" sz="3000" b="1">
                <a:solidFill>
                  <a:schemeClr val="dk2"/>
                </a:solidFill>
              </a:rPr>
              <a:t>а</a:t>
            </a:r>
            <a:r>
              <a:rPr lang="en-US" sz="30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формирования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навыков</a:t>
            </a:r>
            <a:r>
              <a:rPr lang="en-US" sz="3000" b="1">
                <a:solidFill>
                  <a:schemeClr val="dk2"/>
                </a:solidFill>
              </a:rPr>
              <a:t> </a:t>
            </a:r>
            <a:r>
              <a:rPr lang="en-US" sz="30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функционального чтения</a:t>
            </a:r>
          </a:p>
        </p:txBody>
      </p:sp>
      <p:sp>
        <p:nvSpPr>
          <p:cNvPr id="66" name="Shape 66"/>
          <p:cNvSpPr/>
          <p:nvPr/>
        </p:nvSpPr>
        <p:spPr>
          <a:xfrm>
            <a:off x="2840490" y="3292492"/>
            <a:ext cx="3364869" cy="371225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 flipH="1">
            <a:off x="10903685" y="7187642"/>
            <a:ext cx="5391000" cy="70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Конференция  «Чтение детей и взрослых: книга и развитие личности»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Школа не уделяет достаточного внимания</a:t>
            </a:r>
            <a:b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формированию умений</a:t>
            </a:r>
          </a:p>
        </p:txBody>
      </p:sp>
      <p:sp>
        <p:nvSpPr>
          <p:cNvPr id="173" name="Shape 173"/>
          <p:cNvSpPr>
            <a:spLocks noGrp="1"/>
          </p:cNvSpPr>
          <p:nvPr>
            <p:ph idx="1"/>
          </p:nvPr>
        </p:nvSpPr>
        <p:spPr>
          <a:xfrm>
            <a:off x="357187" y="207168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endParaRPr lang="en-US"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285750" y="1285875"/>
            <a:ext cx="7715249" cy="1071561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457200" algn="l" rtl="0"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критически оценивать и отбирать нужную информацию</a:t>
            </a:r>
          </a:p>
        </p:txBody>
      </p:sp>
      <p:sp>
        <p:nvSpPr>
          <p:cNvPr id="175" name="Shape 175"/>
          <p:cNvSpPr/>
          <p:nvPr/>
        </p:nvSpPr>
        <p:spPr>
          <a:xfrm>
            <a:off x="5057775" y="2714625"/>
            <a:ext cx="3743324" cy="714374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457200" algn="l" rtl="0"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решать проблемы</a:t>
            </a:r>
          </a:p>
        </p:txBody>
      </p:sp>
      <p:sp>
        <p:nvSpPr>
          <p:cNvPr id="176" name="Shape 176"/>
          <p:cNvSpPr/>
          <p:nvPr/>
        </p:nvSpPr>
        <p:spPr>
          <a:xfrm>
            <a:off x="261937" y="3643312"/>
            <a:ext cx="6518275" cy="714374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457200" algn="l" rtl="0"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думать над поставленной задачей</a:t>
            </a:r>
          </a:p>
        </p:txBody>
      </p:sp>
      <p:sp>
        <p:nvSpPr>
          <p:cNvPr id="177" name="Shape 177"/>
          <p:cNvSpPr/>
          <p:nvPr/>
        </p:nvSpPr>
        <p:spPr>
          <a:xfrm>
            <a:off x="2057400" y="4714875"/>
            <a:ext cx="6743700" cy="1071561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457200" algn="l" rtl="0"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адекватно воспринимать жизненно важные сведения.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0" y="1316968"/>
            <a:ext cx="4825581" cy="378116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84" name="Shape 184"/>
          <p:cNvSpPr/>
          <p:nvPr/>
        </p:nvSpPr>
        <p:spPr>
          <a:xfrm rot="-1739972">
            <a:off x="721429" y="2292547"/>
            <a:ext cx="1516080" cy="12001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Учебник</a:t>
            </a:r>
          </a:p>
          <a:p>
            <a:pPr marL="0" marR="0" lvl="0" indent="0" algn="ctr" rtl="0"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усиливает мотивацию чтения</a:t>
            </a:r>
          </a:p>
        </p:txBody>
      </p:sp>
      <p:sp>
        <p:nvSpPr>
          <p:cNvPr id="185" name="Shape 185"/>
          <p:cNvSpPr>
            <a:spLocks noGrp="1"/>
          </p:cNvSpPr>
          <p:nvPr>
            <p:ph idx="1"/>
          </p:nvPr>
        </p:nvSpPr>
        <p:spPr>
          <a:xfrm>
            <a:off x="6572250" y="2786061"/>
            <a:ext cx="1071599" cy="714300"/>
          </a:xfrm>
          <a:prstGeom prst="ellipse">
            <a:avLst/>
          </a:prstGeom>
          <a:solidFill>
            <a:srgbClr val="FF0000">
              <a:alpha val="65490"/>
            </a:srgbClr>
          </a:solidFill>
          <a:ln w="25400" cap="flat">
            <a:solidFill>
              <a:srgbClr val="385D8A">
                <a:alpha val="6549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buNone/>
            </a:pPr>
            <a:r>
              <a:rPr lang="en-US" sz="17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</a:t>
            </a:r>
          </a:p>
        </p:txBody>
      </p:sp>
      <p:cxnSp>
        <p:nvCxnSpPr>
          <p:cNvPr id="186" name="Shape 186"/>
          <p:cNvCxnSpPr/>
          <p:nvPr/>
        </p:nvCxnSpPr>
        <p:spPr>
          <a:xfrm rot="5400000">
            <a:off x="6573043" y="2285205"/>
            <a:ext cx="714374" cy="1587"/>
          </a:xfrm>
          <a:prstGeom prst="straightConnector1">
            <a:avLst/>
          </a:prstGeom>
          <a:noFill/>
          <a:ln w="9525" cap="rnd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87" name="Shape 187"/>
          <p:cNvSpPr/>
          <p:nvPr/>
        </p:nvSpPr>
        <p:spPr>
          <a:xfrm>
            <a:off x="6572250" y="774700"/>
            <a:ext cx="1000125" cy="101123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cxnSp>
        <p:nvCxnSpPr>
          <p:cNvPr id="188" name="Shape 188"/>
          <p:cNvCxnSpPr/>
          <p:nvPr/>
        </p:nvCxnSpPr>
        <p:spPr>
          <a:xfrm rot="5400000">
            <a:off x="7215980" y="2070893"/>
            <a:ext cx="641350" cy="500062"/>
          </a:xfrm>
          <a:prstGeom prst="straightConnector1">
            <a:avLst/>
          </a:prstGeom>
          <a:noFill/>
          <a:ln w="9525" cap="rnd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89" name="Shape 189"/>
          <p:cNvSpPr/>
          <p:nvPr/>
        </p:nvSpPr>
        <p:spPr>
          <a:xfrm>
            <a:off x="7786686" y="1500187"/>
            <a:ext cx="988136" cy="135731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90" name="Shape 190"/>
          <p:cNvSpPr/>
          <p:nvPr/>
        </p:nvSpPr>
        <p:spPr>
          <a:xfrm>
            <a:off x="4837566" y="2714625"/>
            <a:ext cx="948870" cy="128587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cxnSp>
        <p:nvCxnSpPr>
          <p:cNvPr id="191" name="Shape 191"/>
          <p:cNvCxnSpPr/>
          <p:nvPr/>
        </p:nvCxnSpPr>
        <p:spPr>
          <a:xfrm>
            <a:off x="5786437" y="3071811"/>
            <a:ext cx="642936" cy="1587"/>
          </a:xfrm>
          <a:prstGeom prst="straightConnector1">
            <a:avLst/>
          </a:prstGeom>
          <a:noFill/>
          <a:ln w="9525" cap="rnd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92" name="Shape 192"/>
          <p:cNvSpPr/>
          <p:nvPr/>
        </p:nvSpPr>
        <p:spPr>
          <a:xfrm>
            <a:off x="6572250" y="4071937"/>
            <a:ext cx="942876" cy="135731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cxnSp>
        <p:nvCxnSpPr>
          <p:cNvPr id="193" name="Shape 193"/>
          <p:cNvCxnSpPr/>
          <p:nvPr/>
        </p:nvCxnSpPr>
        <p:spPr>
          <a:xfrm rot="-5400000">
            <a:off x="6724649" y="3848099"/>
            <a:ext cx="561975" cy="9524"/>
          </a:xfrm>
          <a:prstGeom prst="straightConnector1">
            <a:avLst/>
          </a:prstGeom>
          <a:noFill/>
          <a:ln w="9525" cap="rnd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94" name="Shape 194"/>
          <p:cNvSpPr/>
          <p:nvPr/>
        </p:nvSpPr>
        <p:spPr>
          <a:xfrm>
            <a:off x="5480503" y="4000500"/>
            <a:ext cx="1020308" cy="107156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cxnSp>
        <p:nvCxnSpPr>
          <p:cNvPr id="195" name="Shape 195"/>
          <p:cNvCxnSpPr/>
          <p:nvPr/>
        </p:nvCxnSpPr>
        <p:spPr>
          <a:xfrm rot="10800000" flipH="1">
            <a:off x="6143625" y="3571874"/>
            <a:ext cx="500062" cy="428625"/>
          </a:xfrm>
          <a:prstGeom prst="straightConnector1">
            <a:avLst/>
          </a:prstGeom>
          <a:noFill/>
          <a:ln w="9525" cap="rnd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96" name="Shape 196"/>
          <p:cNvSpPr/>
          <p:nvPr/>
        </p:nvSpPr>
        <p:spPr>
          <a:xfrm>
            <a:off x="5375803" y="1143000"/>
            <a:ext cx="767821" cy="1142999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cxnSp>
        <p:nvCxnSpPr>
          <p:cNvPr id="197" name="Shape 197"/>
          <p:cNvCxnSpPr/>
          <p:nvPr/>
        </p:nvCxnSpPr>
        <p:spPr>
          <a:xfrm>
            <a:off x="6143625" y="2286000"/>
            <a:ext cx="428625" cy="357187"/>
          </a:xfrm>
          <a:prstGeom prst="straightConnector1">
            <a:avLst/>
          </a:prstGeom>
          <a:noFill/>
          <a:ln w="9525" cap="rnd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98" name="Shape 198"/>
          <p:cNvCxnSpPr/>
          <p:nvPr/>
        </p:nvCxnSpPr>
        <p:spPr>
          <a:xfrm rot="10800000">
            <a:off x="7358061" y="3571875"/>
            <a:ext cx="571500" cy="500062"/>
          </a:xfrm>
          <a:prstGeom prst="straightConnector1">
            <a:avLst/>
          </a:prstGeom>
          <a:noFill/>
          <a:ln w="9525" cap="rnd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99" name="Shape 199"/>
          <p:cNvCxnSpPr/>
          <p:nvPr/>
        </p:nvCxnSpPr>
        <p:spPr>
          <a:xfrm rot="10800000">
            <a:off x="7500936" y="3214687"/>
            <a:ext cx="571500" cy="1587"/>
          </a:xfrm>
          <a:prstGeom prst="straightConnector1">
            <a:avLst/>
          </a:prstGeom>
          <a:noFill/>
          <a:ln w="9525" cap="rnd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00" name="Shape 200"/>
          <p:cNvSpPr/>
          <p:nvPr/>
        </p:nvSpPr>
        <p:spPr>
          <a:xfrm>
            <a:off x="7929561" y="3643312"/>
            <a:ext cx="550861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4000" b="1" i="0" u="none" strike="noStrike" cap="none" baseline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</a:p>
        </p:txBody>
      </p:sp>
      <p:sp>
        <p:nvSpPr>
          <p:cNvPr id="201" name="Shape 201"/>
          <p:cNvSpPr/>
          <p:nvPr/>
        </p:nvSpPr>
        <p:spPr>
          <a:xfrm>
            <a:off x="8072436" y="2714625"/>
            <a:ext cx="629400" cy="710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4000" b="1" i="0" u="none" strike="noStrike" cap="none" baseline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Учитель</a:t>
            </a:r>
          </a:p>
        </p:txBody>
      </p:sp>
      <p:sp>
        <p:nvSpPr>
          <p:cNvPr id="208" name="Shape 208"/>
          <p:cNvSpPr/>
          <p:nvPr/>
        </p:nvSpPr>
        <p:spPr>
          <a:xfrm>
            <a:off x="285750" y="1712911"/>
            <a:ext cx="3402011" cy="39322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09" name="Shape 209"/>
          <p:cNvSpPr/>
          <p:nvPr/>
        </p:nvSpPr>
        <p:spPr>
          <a:xfrm>
            <a:off x="4572000" y="1928811"/>
            <a:ext cx="3000375" cy="376236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None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престиж?</a:t>
            </a:r>
          </a:p>
        </p:txBody>
      </p:sp>
      <p:sp>
        <p:nvSpPr>
          <p:cNvPr id="210" name="Shape 210"/>
          <p:cNvSpPr/>
          <p:nvPr/>
        </p:nvSpPr>
        <p:spPr>
          <a:xfrm>
            <a:off x="4214812" y="2714625"/>
            <a:ext cx="4000500" cy="376236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средний возраст ≈ 50</a:t>
            </a:r>
          </a:p>
        </p:txBody>
      </p:sp>
      <p:sp>
        <p:nvSpPr>
          <p:cNvPr id="211" name="Shape 211"/>
          <p:cNvSpPr/>
          <p:nvPr/>
        </p:nvSpPr>
        <p:spPr>
          <a:xfrm>
            <a:off x="4143375" y="3571875"/>
            <a:ext cx="4000500" cy="376236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нет молодых учителей</a:t>
            </a:r>
          </a:p>
        </p:txBody>
      </p:sp>
      <p:sp>
        <p:nvSpPr>
          <p:cNvPr id="212" name="Shape 212"/>
          <p:cNvSpPr/>
          <p:nvPr/>
        </p:nvSpPr>
        <p:spPr>
          <a:xfrm>
            <a:off x="4057650" y="5214937"/>
            <a:ext cx="4314824" cy="376236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нет нужной литературы</a:t>
            </a:r>
          </a:p>
        </p:txBody>
      </p:sp>
      <p:sp>
        <p:nvSpPr>
          <p:cNvPr id="213" name="Shape 213"/>
          <p:cNvSpPr/>
          <p:nvPr/>
        </p:nvSpPr>
        <p:spPr>
          <a:xfrm>
            <a:off x="4214812" y="4357687"/>
            <a:ext cx="4000500" cy="376236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None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загруженность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idx="1"/>
          </p:nvPr>
        </p:nvSpPr>
        <p:spPr>
          <a:xfrm>
            <a:off x="4643437" y="2071686"/>
            <a:ext cx="4041774" cy="39512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</a:p>
        </p:txBody>
      </p:sp>
      <p:sp>
        <p:nvSpPr>
          <p:cNvPr id="220" name="Shape 220"/>
          <p:cNvSpPr/>
          <p:nvPr/>
        </p:nvSpPr>
        <p:spPr>
          <a:xfrm>
            <a:off x="1601355" y="1431130"/>
            <a:ext cx="6215062" cy="52323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21" name="Shape 221"/>
          <p:cNvSpPr/>
          <p:nvPr/>
        </p:nvSpPr>
        <p:spPr>
          <a:xfrm>
            <a:off x="422637" y="106338"/>
            <a:ext cx="8572500" cy="1071599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None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Традиционных методов для обучения качественному чтению недостаточно.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Ответственность за формирование читателя </a:t>
            </a:r>
          </a:p>
        </p:txBody>
      </p:sp>
      <p:sp>
        <p:nvSpPr>
          <p:cNvPr id="228" name="Shape 228"/>
          <p:cNvSpPr/>
          <p:nvPr/>
        </p:nvSpPr>
        <p:spPr>
          <a:xfrm>
            <a:off x="1000125" y="2071686"/>
            <a:ext cx="7215187" cy="3143249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Бессмысленно говорить, что мы учим </a:t>
            </a:r>
            <a:r>
              <a:rPr lang="en-US" sz="2800" b="0" i="1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читать, </a:t>
            </a: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потому что на самом деле мы должны учить </a:t>
            </a:r>
            <a:r>
              <a:rPr lang="en-US" sz="2800" b="0" i="1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понимать текст, </a:t>
            </a: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а обучение  чтению, как мы обычно его трактуем, это только одно звено, только необходимое условие обучения процессу понимания.</a:t>
            </a:r>
            <a:r>
              <a:rPr lang="en-US" sz="2800" b="0" i="1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(А.А.Леонтьев)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baseline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Как научить понимать текст?</a:t>
            </a:r>
          </a:p>
        </p:txBody>
      </p:sp>
      <p:sp>
        <p:nvSpPr>
          <p:cNvPr id="235" name="Shape 235"/>
          <p:cNvSpPr>
            <a:spLocks noGrp="1"/>
          </p:cNvSpPr>
          <p:nvPr>
            <p:ph idx="1"/>
          </p:nvPr>
        </p:nvSpPr>
        <p:spPr>
          <a:xfrm>
            <a:off x="500062" y="1714500"/>
            <a:ext cx="3543300" cy="3929062"/>
          </a:xfrm>
          <a:prstGeom prst="roundRect">
            <a:avLst>
              <a:gd name="adj" fmla="val 3600"/>
            </a:avLst>
          </a:prstGeom>
          <a:solidFill>
            <a:srgbClr val="DCE6F2">
              <a:alpha val="65490"/>
            </a:srgbClr>
          </a:solidFill>
          <a:ln w="25400" cap="flat">
            <a:solidFill>
              <a:srgbClr val="385D8A">
                <a:alpha val="6549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l" rtl="0">
              <a:lnSpc>
                <a:spcPct val="80000"/>
              </a:lnSpc>
              <a:buClr>
                <a:schemeClr val="dk1"/>
              </a:buClr>
              <a:buSzPct val="60416"/>
              <a:buFont typeface="Arial"/>
              <a:buNone/>
            </a:pPr>
            <a:r>
              <a:rPr lang="en-US" sz="2400" b="1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Зачем читать? </a:t>
            </a:r>
          </a:p>
          <a:p>
            <a:endParaRPr lang="en-US" sz="2400" b="1" i="0" u="none" strike="noStrike" cap="none" baseline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80000"/>
              </a:lnSpc>
              <a:buClr>
                <a:schemeClr val="dk1"/>
              </a:buClr>
              <a:buSzPct val="59090"/>
              <a:buFont typeface="Arial"/>
              <a:buNone/>
            </a:pPr>
            <a:r>
              <a:rPr lang="en-US" sz="2200" b="1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Что читать? </a:t>
            </a:r>
            <a:r>
              <a:rPr lang="en-US" sz="2200" b="0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(знание об информационных ресурсах и навыков эффективного поиска)</a:t>
            </a:r>
          </a:p>
          <a:p>
            <a:endParaRPr lang="en-US" sz="2200" b="0" i="0" u="none" strike="noStrike" cap="none" baseline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80000"/>
              </a:lnSpc>
              <a:buClr>
                <a:schemeClr val="dk1"/>
              </a:buClr>
              <a:buSzPct val="59090"/>
              <a:buFont typeface="Arial"/>
              <a:buNone/>
            </a:pPr>
            <a:r>
              <a:rPr lang="en-US" sz="2200" b="1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Как читать?</a:t>
            </a:r>
          </a:p>
        </p:txBody>
      </p:sp>
      <p:sp>
        <p:nvSpPr>
          <p:cNvPr id="236" name="Shape 236"/>
          <p:cNvSpPr>
            <a:spLocks noGrp="1"/>
          </p:cNvSpPr>
          <p:nvPr>
            <p:ph idx="2"/>
          </p:nvPr>
        </p:nvSpPr>
        <p:spPr>
          <a:xfrm>
            <a:off x="5072062" y="1714500"/>
            <a:ext cx="3500436" cy="4043362"/>
          </a:xfrm>
          <a:prstGeom prst="roundRect">
            <a:avLst>
              <a:gd name="adj" fmla="val 3600"/>
            </a:avLst>
          </a:prstGeom>
          <a:solidFill>
            <a:srgbClr val="DCE6F2">
              <a:alpha val="65490"/>
            </a:srgbClr>
          </a:solidFill>
          <a:ln w="25400" cap="flat">
            <a:solidFill>
              <a:srgbClr val="385D8A">
                <a:alpha val="6549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buNone/>
            </a:pPr>
            <a:r>
              <a:rPr lang="en-US" sz="2200" b="1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Виды чтения: </a:t>
            </a:r>
          </a:p>
          <a:p>
            <a:endParaRPr lang="en-US" sz="2200" b="1" i="0" u="none" strike="noStrike" cap="none" baseline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buClr>
                <a:schemeClr val="dk1"/>
              </a:buClr>
              <a:buSzPct val="98484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аналитическое</a:t>
            </a:r>
          </a:p>
          <a:p>
            <a:pPr marL="0" marR="0" lvl="0" indent="0" algn="l" rtl="0">
              <a:lnSpc>
                <a:spcPct val="80000"/>
              </a:lnSpc>
              <a:buClr>
                <a:schemeClr val="dk1"/>
              </a:buClr>
              <a:buSzPct val="98484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изучающее</a:t>
            </a:r>
          </a:p>
          <a:p>
            <a:pPr marL="0" marR="0" lvl="0" indent="0" algn="l" rtl="0">
              <a:lnSpc>
                <a:spcPct val="80000"/>
              </a:lnSpc>
              <a:buClr>
                <a:schemeClr val="dk1"/>
              </a:buClr>
              <a:buSzPct val="98484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ознакомительное</a:t>
            </a:r>
          </a:p>
          <a:p>
            <a:pPr marL="0" marR="0" lvl="0" indent="0" algn="l" rtl="0">
              <a:lnSpc>
                <a:spcPct val="80000"/>
              </a:lnSpc>
              <a:buClr>
                <a:schemeClr val="dk1"/>
              </a:buClr>
              <a:buSzPct val="98484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просмотровое</a:t>
            </a:r>
          </a:p>
          <a:p>
            <a:pPr marL="0" marR="0" lvl="0" indent="0" algn="l" rtl="0">
              <a:lnSpc>
                <a:spcPct val="80000"/>
              </a:lnSpc>
              <a:buClr>
                <a:schemeClr val="dk1"/>
              </a:buClr>
              <a:buSzPct val="98484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поисковое 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/>
        </p:nvSpPr>
        <p:spPr>
          <a:xfrm>
            <a:off x="1059200" y="1432961"/>
            <a:ext cx="7215300" cy="2941499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2800" b="0" i="0" u="none" strike="noStrike" cap="none" baseline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Развитие различных видов чтения приучит ребенка не механически извлекать информацию ради самой информации, а целенаправленно ее отбирать, перерабатывать и применять полученные знания.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baseline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Формирование навыков функционального чтения</a:t>
            </a:r>
          </a:p>
        </p:txBody>
      </p:sp>
      <p:sp>
        <p:nvSpPr>
          <p:cNvPr id="249" name="Shape 249"/>
          <p:cNvSpPr>
            <a:spLocks noGrp="1"/>
          </p:cNvSpPr>
          <p:nvPr>
            <p:ph idx="1"/>
          </p:nvPr>
        </p:nvSpPr>
        <p:spPr>
          <a:xfrm>
            <a:off x="539750" y="1700211"/>
            <a:ext cx="3455986" cy="3929062"/>
          </a:xfrm>
          <a:prstGeom prst="roundRect">
            <a:avLst>
              <a:gd name="adj" fmla="val 3600"/>
            </a:avLst>
          </a:prstGeom>
          <a:solidFill>
            <a:srgbClr val="DCE6F2">
              <a:alpha val="65490"/>
            </a:srgbClr>
          </a:solidFill>
          <a:ln w="25400" cap="flat">
            <a:solidFill>
              <a:srgbClr val="385D8A">
                <a:alpha val="6549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100574"/>
              <a:buFont typeface="Arial"/>
              <a:buChar char="•"/>
            </a:pPr>
            <a:r>
              <a:rPr lang="en-US" sz="2900" b="1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учитель</a:t>
            </a:r>
          </a:p>
          <a:p>
            <a:pPr marL="0" marR="0" lvl="0" indent="0" algn="l" rtl="0">
              <a:buNone/>
            </a:pPr>
            <a:r>
              <a:rPr lang="en-US" sz="2900" b="1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начальной школы</a:t>
            </a:r>
          </a:p>
          <a:p>
            <a:endParaRPr lang="en-US" sz="2900" b="1" i="0" u="none" strike="noStrike" cap="none" baseline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buClr>
                <a:schemeClr val="dk1"/>
              </a:buClr>
              <a:buSzPct val="100574"/>
              <a:buFont typeface="Arial"/>
              <a:buChar char="•"/>
            </a:pPr>
            <a:r>
              <a:rPr lang="en-US" sz="2900" b="1" i="0" u="none" strike="noStrike" cap="none" baseline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учитель </a:t>
            </a:r>
          </a:p>
          <a:p>
            <a:pPr marL="0" marR="0" lvl="0" indent="0" algn="l" rtl="0">
              <a:buNone/>
            </a:pPr>
            <a:r>
              <a:rPr lang="en-US" sz="2600" b="1" i="0" u="none" strike="noStrike" cap="none" baseline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русского языка и</a:t>
            </a:r>
          </a:p>
          <a:p>
            <a:pPr marL="0" marR="0" lvl="0" indent="0" algn="l" rtl="0">
              <a:buNone/>
            </a:pPr>
            <a:r>
              <a:rPr lang="en-US" sz="2600" b="1" i="0" u="none" strike="noStrike" cap="none" baseline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литературы</a:t>
            </a:r>
          </a:p>
        </p:txBody>
      </p:sp>
      <p:sp>
        <p:nvSpPr>
          <p:cNvPr id="250" name="Shape 250"/>
          <p:cNvSpPr>
            <a:spLocks noGrp="1"/>
          </p:cNvSpPr>
          <p:nvPr>
            <p:ph idx="2"/>
          </p:nvPr>
        </p:nvSpPr>
        <p:spPr>
          <a:xfrm>
            <a:off x="4643437" y="1714500"/>
            <a:ext cx="4176711" cy="4043362"/>
          </a:xfrm>
          <a:prstGeom prst="roundRect">
            <a:avLst>
              <a:gd name="adj" fmla="val 3600"/>
            </a:avLst>
          </a:prstGeom>
          <a:solidFill>
            <a:srgbClr val="DCE6F2">
              <a:alpha val="65490"/>
            </a:srgbClr>
          </a:solidFill>
          <a:ln w="25400" cap="flat">
            <a:solidFill>
              <a:srgbClr val="385D8A">
                <a:alpha val="6549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2600" b="1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учителя</a:t>
            </a:r>
          </a:p>
          <a:p>
            <a:pPr marL="0" marR="0" lvl="0" indent="0" algn="l" rtl="0">
              <a:buClr>
                <a:schemeClr val="dk1"/>
              </a:buClr>
              <a:buSzPct val="99358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истории </a:t>
            </a:r>
          </a:p>
          <a:p>
            <a:pPr marL="0" marR="0" lvl="0" indent="0" algn="l" rtl="0">
              <a:buClr>
                <a:schemeClr val="dk1"/>
              </a:buClr>
              <a:buSzPct val="99358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географии</a:t>
            </a:r>
          </a:p>
          <a:p>
            <a:pPr marL="0" marR="0" lvl="0" indent="0" algn="l" rtl="0">
              <a:buClr>
                <a:schemeClr val="dk1"/>
              </a:buClr>
              <a:buSzPct val="99358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математики</a:t>
            </a:r>
          </a:p>
          <a:p>
            <a:pPr marL="0" marR="0" lvl="0" indent="0" algn="l" rtl="0">
              <a:buClr>
                <a:schemeClr val="dk1"/>
              </a:buClr>
              <a:buSzPct val="99358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физики</a:t>
            </a:r>
          </a:p>
          <a:p>
            <a:pPr marL="0" marR="0" lvl="0" indent="0" algn="l" rtl="0">
              <a:buClr>
                <a:schemeClr val="dk1"/>
              </a:buClr>
              <a:buSzPct val="99358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химии</a:t>
            </a:r>
          </a:p>
          <a:p>
            <a:pPr marL="0" marR="0" lvl="0" indent="0" algn="l" rtl="0">
              <a:buClr>
                <a:schemeClr val="dk1"/>
              </a:buClr>
              <a:buSzPct val="99358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биологии</a:t>
            </a:r>
          </a:p>
          <a:p>
            <a:endParaRPr lang="en-US" sz="26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7119936" y="2852736"/>
            <a:ext cx="1450974" cy="30178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Учебники</a:t>
            </a:r>
          </a:p>
        </p:txBody>
      </p:sp>
      <p:sp>
        <p:nvSpPr>
          <p:cNvPr id="258" name="Shape 258"/>
          <p:cNvSpPr/>
          <p:nvPr/>
        </p:nvSpPr>
        <p:spPr>
          <a:xfrm>
            <a:off x="1116012" y="1665286"/>
            <a:ext cx="6624637" cy="376236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None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2002-2007 переход на новые учебники</a:t>
            </a:r>
          </a:p>
        </p:txBody>
      </p:sp>
      <p:sp>
        <p:nvSpPr>
          <p:cNvPr id="259" name="Shape 259"/>
          <p:cNvSpPr/>
          <p:nvPr/>
        </p:nvSpPr>
        <p:spPr>
          <a:xfrm>
            <a:off x="2700330" y="2394562"/>
            <a:ext cx="3455999" cy="376200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Эффект контраста</a:t>
            </a:r>
          </a:p>
        </p:txBody>
      </p:sp>
      <p:sp>
        <p:nvSpPr>
          <p:cNvPr id="260" name="Shape 260"/>
          <p:cNvSpPr/>
          <p:nvPr/>
        </p:nvSpPr>
        <p:spPr>
          <a:xfrm>
            <a:off x="867600" y="3240900"/>
            <a:ext cx="7408799" cy="376200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Оправданные и неоправданные ожидания</a:t>
            </a:r>
          </a:p>
        </p:txBody>
      </p:sp>
      <p:sp>
        <p:nvSpPr>
          <p:cNvPr id="261" name="Shape 261"/>
          <p:cNvSpPr/>
          <p:nvPr/>
        </p:nvSpPr>
        <p:spPr>
          <a:xfrm>
            <a:off x="357150" y="4141916"/>
            <a:ext cx="8429700" cy="559499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buNone/>
            </a:pPr>
            <a:r>
              <a:rPr lang="en-US" sz="2800">
                <a:solidFill>
                  <a:schemeClr val="dk2"/>
                </a:solidFill>
              </a:rPr>
              <a:t>Перспектива перехода на электронные учебники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561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76092"/>
                </a:solidFill>
              </a:rPr>
              <a:t>Проблема у</a:t>
            </a:r>
            <a:r>
              <a:rPr lang="en-US" sz="3600" b="0" i="0" u="none" strike="noStrike" cap="none" baseline="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чебник</a:t>
            </a:r>
            <a:r>
              <a:rPr lang="en-US" sz="3600">
                <a:solidFill>
                  <a:srgbClr val="376092"/>
                </a:solidFill>
              </a:rPr>
              <a:t>ов</a:t>
            </a:r>
          </a:p>
        </p:txBody>
      </p:sp>
      <p:sp>
        <p:nvSpPr>
          <p:cNvPr id="268" name="Shape 268"/>
          <p:cNvSpPr>
            <a:spLocks noGrp="1"/>
          </p:cNvSpPr>
          <p:nvPr>
            <p:ph idx="1"/>
          </p:nvPr>
        </p:nvSpPr>
        <p:spPr>
          <a:xfrm>
            <a:off x="525462" y="176053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</a:p>
        </p:txBody>
      </p:sp>
      <p:sp>
        <p:nvSpPr>
          <p:cNvPr id="269" name="Shape 269"/>
          <p:cNvSpPr/>
          <p:nvPr/>
        </p:nvSpPr>
        <p:spPr>
          <a:xfrm>
            <a:off x="1692275" y="1069975"/>
            <a:ext cx="7092950" cy="500062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перегруженность /сложность изложения</a:t>
            </a:r>
          </a:p>
        </p:txBody>
      </p:sp>
      <p:sp>
        <p:nvSpPr>
          <p:cNvPr id="270" name="Shape 270"/>
          <p:cNvSpPr/>
          <p:nvPr/>
        </p:nvSpPr>
        <p:spPr>
          <a:xfrm>
            <a:off x="296862" y="4868862"/>
            <a:ext cx="7588249" cy="1081086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нет четкой системы работы с ключевыми словами\понятиями, определениями, источниками</a:t>
            </a:r>
          </a:p>
        </p:txBody>
      </p:sp>
      <p:sp>
        <p:nvSpPr>
          <p:cNvPr id="271" name="Shape 271"/>
          <p:cNvSpPr/>
          <p:nvPr/>
        </p:nvSpPr>
        <p:spPr>
          <a:xfrm>
            <a:off x="214312" y="1989136"/>
            <a:ext cx="7597774" cy="1223961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отсутствие ориентированности на иерархическую  закономерность процесса усвоения знаний</a:t>
            </a:r>
          </a:p>
        </p:txBody>
      </p:sp>
      <p:sp>
        <p:nvSpPr>
          <p:cNvPr id="272" name="Shape 272"/>
          <p:cNvSpPr/>
          <p:nvPr/>
        </p:nvSpPr>
        <p:spPr>
          <a:xfrm>
            <a:off x="1331912" y="3644900"/>
            <a:ext cx="7621587" cy="792162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отсутствие заданий, направленных на работу с электронными и аудиотекстами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1454561" y="1811825"/>
            <a:ext cx="6553200" cy="1843200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None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Факт обозначения проблемы – это уже есть начальный этап ее решения.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/>
        </p:nvSpPr>
        <p:spPr>
          <a:xfrm>
            <a:off x="1042987" y="1919286"/>
            <a:ext cx="7273924" cy="2714624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</a:p>
          <a:p>
            <a:pPr marL="0" marR="0" lvl="0" indent="0" algn="l" rtl="0">
              <a:buNone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</a:p>
          <a:p>
            <a:endParaRPr lang="en-US" sz="28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buNone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lang="en-US"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Формальность процедуры экспертизы </a:t>
            </a:r>
          </a:p>
          <a:p>
            <a:pPr marL="0" marR="0" lvl="0" indent="0" algn="l" rtl="0">
              <a:buNone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   и апробации учебной литературы в </a:t>
            </a:r>
          </a:p>
          <a:p>
            <a:pPr marL="0" marR="0" lvl="0" indent="0" algn="l" rtl="0">
              <a:buNone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   условиях свободного рынка.</a:t>
            </a:r>
          </a:p>
          <a:p>
            <a:endParaRPr lang="en-US" sz="24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4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4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1311275" y="2419350"/>
            <a:ext cx="1150936" cy="25907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561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76092"/>
                </a:solidFill>
              </a:rPr>
              <a:t>Проблема у</a:t>
            </a:r>
            <a:r>
              <a:rPr lang="en-US" sz="3600" b="0" i="0" u="none" strike="noStrike" cap="none" baseline="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чебны</a:t>
            </a:r>
            <a:r>
              <a:rPr lang="en-US" sz="3600">
                <a:solidFill>
                  <a:srgbClr val="376092"/>
                </a:solidFill>
              </a:rPr>
              <a:t>х</a:t>
            </a:r>
            <a:r>
              <a:rPr lang="en-US" sz="3600" b="0" i="0" u="none" strike="noStrike" cap="none" baseline="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 текст</a:t>
            </a:r>
            <a:r>
              <a:rPr lang="en-US" sz="3600">
                <a:solidFill>
                  <a:srgbClr val="376092"/>
                </a:solidFill>
              </a:rPr>
              <a:t>ов</a:t>
            </a:r>
          </a:p>
        </p:txBody>
      </p:sp>
      <p:sp>
        <p:nvSpPr>
          <p:cNvPr id="286" name="Shape 286"/>
          <p:cNvSpPr>
            <a:spLocks noGrp="1"/>
          </p:cNvSpPr>
          <p:nvPr>
            <p:ph idx="1"/>
          </p:nvPr>
        </p:nvSpPr>
        <p:spPr>
          <a:xfrm>
            <a:off x="525462" y="176053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</a:p>
        </p:txBody>
      </p:sp>
      <p:sp>
        <p:nvSpPr>
          <p:cNvPr id="287" name="Shape 287"/>
          <p:cNvSpPr/>
          <p:nvPr/>
        </p:nvSpPr>
        <p:spPr>
          <a:xfrm>
            <a:off x="214312" y="1052512"/>
            <a:ext cx="6480174" cy="500062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2400" b="0" i="0" u="none" strike="noStrike" cap="none" baseline="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часто неинтересны и непонятны учащимся</a:t>
            </a:r>
          </a:p>
        </p:txBody>
      </p:sp>
      <p:sp>
        <p:nvSpPr>
          <p:cNvPr id="288" name="Shape 288"/>
          <p:cNvSpPr/>
          <p:nvPr/>
        </p:nvSpPr>
        <p:spPr>
          <a:xfrm>
            <a:off x="214312" y="4365625"/>
            <a:ext cx="8355011" cy="719136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2400" b="0" i="0" u="none" strike="noStrike" cap="none" baseline="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не содержат информации,  представленной в графиках, таблицах, кластерах, схемах</a:t>
            </a:r>
          </a:p>
        </p:txBody>
      </p:sp>
      <p:sp>
        <p:nvSpPr>
          <p:cNvPr id="289" name="Shape 289"/>
          <p:cNvSpPr/>
          <p:nvPr/>
        </p:nvSpPr>
        <p:spPr>
          <a:xfrm>
            <a:off x="3276600" y="1773236"/>
            <a:ext cx="5592761" cy="576262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2400" b="0" i="0" u="none" strike="noStrike" cap="none" baseline="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неоправданно большие по объему</a:t>
            </a:r>
          </a:p>
        </p:txBody>
      </p:sp>
      <p:sp>
        <p:nvSpPr>
          <p:cNvPr id="290" name="Shape 290"/>
          <p:cNvSpPr/>
          <p:nvPr/>
        </p:nvSpPr>
        <p:spPr>
          <a:xfrm>
            <a:off x="107950" y="2565400"/>
            <a:ext cx="6767512" cy="719136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2400" b="0" i="0" u="none" strike="noStrike" cap="none" baseline="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мало информации, актуальной для учеников</a:t>
            </a:r>
          </a:p>
        </p:txBody>
      </p:sp>
      <p:sp>
        <p:nvSpPr>
          <p:cNvPr id="291" name="Shape 291"/>
          <p:cNvSpPr/>
          <p:nvPr/>
        </p:nvSpPr>
        <p:spPr>
          <a:xfrm>
            <a:off x="1204912" y="3500437"/>
            <a:ext cx="7781925" cy="585786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2400" b="0" i="0" u="none" strike="noStrike" cap="none" baseline="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подбираются без учета гендерных особенностей уч.</a:t>
            </a:r>
          </a:p>
        </p:txBody>
      </p:sp>
      <p:sp>
        <p:nvSpPr>
          <p:cNvPr id="292" name="Shape 292"/>
          <p:cNvSpPr/>
          <p:nvPr/>
        </p:nvSpPr>
        <p:spPr>
          <a:xfrm>
            <a:off x="2109786" y="5300662"/>
            <a:ext cx="6877050" cy="865187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2400" b="0" i="0" u="none" strike="noStrike" cap="none" baseline="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редко дают уч. возможность использовать приобретенные знания в повседневной жизни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2379225" y="1871361"/>
            <a:ext cx="4589400" cy="2167500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None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внимание.</a:t>
            </a:r>
          </a:p>
          <a:p>
            <a:endParaRPr lang="en-US" sz="28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buNone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Вопросы?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4000500" y="3071811"/>
            <a:ext cx="1676400" cy="27336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80" name="Shape 80"/>
          <p:cNvSpPr/>
          <p:nvPr/>
        </p:nvSpPr>
        <p:spPr>
          <a:xfrm>
            <a:off x="571500" y="3857625"/>
            <a:ext cx="3357562" cy="1843087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None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функциональная грамотность</a:t>
            </a:r>
          </a:p>
        </p:txBody>
      </p:sp>
      <p:sp>
        <p:nvSpPr>
          <p:cNvPr id="81" name="Shape 81"/>
          <p:cNvSpPr/>
          <p:nvPr/>
        </p:nvSpPr>
        <p:spPr>
          <a:xfrm>
            <a:off x="5286375" y="3929062"/>
            <a:ext cx="3357562" cy="1857375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None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традиционная грамотность</a:t>
            </a:r>
          </a:p>
        </p:txBody>
      </p:sp>
      <p:sp>
        <p:nvSpPr>
          <p:cNvPr id="82" name="Shape 82"/>
          <p:cNvSpPr/>
          <p:nvPr/>
        </p:nvSpPr>
        <p:spPr>
          <a:xfrm>
            <a:off x="642937" y="571500"/>
            <a:ext cx="3357562" cy="1843087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None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функциональное</a:t>
            </a:r>
          </a:p>
          <a:p>
            <a:pPr marL="0" marR="0" lvl="0" indent="0" algn="ctr" rtl="0">
              <a:buNone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чтение</a:t>
            </a:r>
          </a:p>
        </p:txBody>
      </p:sp>
      <p:sp>
        <p:nvSpPr>
          <p:cNvPr id="83" name="Shape 83"/>
          <p:cNvSpPr/>
          <p:nvPr/>
        </p:nvSpPr>
        <p:spPr>
          <a:xfrm>
            <a:off x="2214561" y="2571750"/>
            <a:ext cx="71436" cy="1071561"/>
          </a:xfrm>
          <a:prstGeom prst="upDownArrow">
            <a:avLst>
              <a:gd name="adj1" fmla="val 50000"/>
              <a:gd name="adj2" fmla="val 720"/>
            </a:avLst>
          </a:prstGeom>
          <a:solidFill>
            <a:schemeClr val="accent1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285750" y="2357436"/>
            <a:ext cx="4214812" cy="3571874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None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А.А.Леонтьев</a:t>
            </a:r>
          </a:p>
          <a:p>
            <a:pPr marL="0" marR="0" lvl="0" indent="0" algn="l" rtl="0">
              <a:buNone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en-US"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Способность человека свободно использовать навыки техники чтения</a:t>
            </a:r>
          </a:p>
          <a:p>
            <a:pPr marL="0" marR="0" lvl="0" indent="0" algn="l" rtl="0">
              <a:buNone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для извлечения </a:t>
            </a:r>
          </a:p>
          <a:p>
            <a:pPr marL="0" marR="0" lvl="0" indent="0" algn="l" rtl="0">
              <a:buNone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информации из реального    текста» </a:t>
            </a:r>
          </a:p>
        </p:txBody>
      </p:sp>
      <p:sp>
        <p:nvSpPr>
          <p:cNvPr id="90" name="Shape 90"/>
          <p:cNvSpPr/>
          <p:nvPr/>
        </p:nvSpPr>
        <p:spPr>
          <a:xfrm>
            <a:off x="4714875" y="2428875"/>
            <a:ext cx="4214812" cy="3500436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lang="en-US"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ЮНЕСКО</a:t>
            </a:r>
          </a:p>
          <a:p>
            <a:pPr marL="0" marR="0" lvl="0" indent="0" algn="l" rtl="0">
              <a:buNone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«Человек, неспособный к восприятию несложного текста, имеющего отношение к повседневной жизни, является функционально неграмотным»</a:t>
            </a:r>
          </a:p>
        </p:txBody>
      </p:sp>
      <p:sp>
        <p:nvSpPr>
          <p:cNvPr id="91" name="Shape 91"/>
          <p:cNvSpPr/>
          <p:nvPr/>
        </p:nvSpPr>
        <p:spPr>
          <a:xfrm>
            <a:off x="678656" y="297750"/>
            <a:ext cx="7786799" cy="1071599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None/>
            </a:pPr>
            <a:r>
              <a:rPr lang="en-US" sz="28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Что такое фунциональная грамотность?</a:t>
            </a:r>
          </a:p>
        </p:txBody>
      </p:sp>
      <p:cxnSp>
        <p:nvCxnSpPr>
          <p:cNvPr id="92" name="Shape 92"/>
          <p:cNvCxnSpPr>
            <a:stCxn id="91" idx="2"/>
            <a:endCxn id="90" idx="0"/>
          </p:cNvCxnSpPr>
          <p:nvPr/>
        </p:nvCxnSpPr>
        <p:spPr>
          <a:xfrm>
            <a:off x="4572056" y="1369349"/>
            <a:ext cx="2250224" cy="1059525"/>
          </a:xfrm>
          <a:prstGeom prst="straightConnector1">
            <a:avLst/>
          </a:prstGeom>
          <a:noFill/>
          <a:ln w="9525" cap="rnd">
            <a:solidFill>
              <a:srgbClr val="4A7EBB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93" name="Shape 93"/>
          <p:cNvCxnSpPr>
            <a:stCxn id="91" idx="2"/>
            <a:endCxn id="89" idx="0"/>
          </p:cNvCxnSpPr>
          <p:nvPr/>
        </p:nvCxnSpPr>
        <p:spPr>
          <a:xfrm flipH="1">
            <a:off x="2393156" y="1369349"/>
            <a:ext cx="2178900" cy="988086"/>
          </a:xfrm>
          <a:prstGeom prst="straightConnector1">
            <a:avLst/>
          </a:prstGeom>
          <a:noFill/>
          <a:ln w="9525" cap="rnd">
            <a:solidFill>
              <a:srgbClr val="4A7EBB"/>
            </a:solidFill>
            <a:prstDash val="solid"/>
            <a:miter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785812" y="3789362"/>
            <a:ext cx="7858124" cy="1843087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None/>
            </a:pPr>
            <a:r>
              <a:rPr lang="en-US" sz="3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функциональная грамотность – </a:t>
            </a:r>
          </a:p>
          <a:p>
            <a:pPr marL="0" marR="0" lvl="0" indent="0" algn="ctr" rtl="0">
              <a:buNone/>
            </a:pPr>
            <a:r>
              <a:rPr lang="en-US" sz="3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ситуативная характеристика</a:t>
            </a:r>
          </a:p>
        </p:txBody>
      </p:sp>
      <p:sp>
        <p:nvSpPr>
          <p:cNvPr id="100" name="Shape 100"/>
          <p:cNvSpPr/>
          <p:nvPr/>
        </p:nvSpPr>
        <p:spPr>
          <a:xfrm>
            <a:off x="785812" y="1196975"/>
            <a:ext cx="7715249" cy="1857375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None/>
            </a:pPr>
            <a:r>
              <a:rPr lang="en-US" sz="3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традиционная грамотность – </a:t>
            </a:r>
          </a:p>
          <a:p>
            <a:pPr marL="0" marR="0" lvl="0" indent="0" algn="ctr" rtl="0">
              <a:buNone/>
            </a:pPr>
            <a:r>
              <a:rPr lang="en-US" sz="3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устойчивое свойство личности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Затруднения учеников при выполнении заданий по чтению</a:t>
            </a:r>
          </a:p>
        </p:txBody>
      </p:sp>
      <p:sp>
        <p:nvSpPr>
          <p:cNvPr id="107" name="Shape 107"/>
          <p:cNvSpPr>
            <a:spLocks noGrp="1"/>
          </p:cNvSpPr>
          <p:nvPr>
            <p:ph idx="1"/>
          </p:nvPr>
        </p:nvSpPr>
        <p:spPr>
          <a:xfrm>
            <a:off x="500062" y="178593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</a:p>
        </p:txBody>
      </p:sp>
      <p:sp>
        <p:nvSpPr>
          <p:cNvPr id="108" name="Shape 108"/>
          <p:cNvSpPr/>
          <p:nvPr/>
        </p:nvSpPr>
        <p:spPr>
          <a:xfrm>
            <a:off x="214312" y="2852736"/>
            <a:ext cx="6715124" cy="428625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целенаправленный поиск информации</a:t>
            </a:r>
          </a:p>
        </p:txBody>
      </p:sp>
      <p:sp>
        <p:nvSpPr>
          <p:cNvPr id="109" name="Shape 109"/>
          <p:cNvSpPr/>
          <p:nvPr/>
        </p:nvSpPr>
        <p:spPr>
          <a:xfrm>
            <a:off x="214312" y="1557337"/>
            <a:ext cx="5143499" cy="500062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определение значения слова</a:t>
            </a:r>
          </a:p>
        </p:txBody>
      </p:sp>
      <p:sp>
        <p:nvSpPr>
          <p:cNvPr id="110" name="Shape 110"/>
          <p:cNvSpPr/>
          <p:nvPr/>
        </p:nvSpPr>
        <p:spPr>
          <a:xfrm>
            <a:off x="3214686" y="4292600"/>
            <a:ext cx="5643561" cy="428625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чтение диаграмм, схем, текстов</a:t>
            </a:r>
          </a:p>
        </p:txBody>
      </p:sp>
      <p:sp>
        <p:nvSpPr>
          <p:cNvPr id="111" name="Shape 111"/>
          <p:cNvSpPr/>
          <p:nvPr/>
        </p:nvSpPr>
        <p:spPr>
          <a:xfrm>
            <a:off x="3071811" y="6286500"/>
            <a:ext cx="5857875" cy="357187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аргументация своей точки зрения</a:t>
            </a:r>
          </a:p>
        </p:txBody>
      </p:sp>
      <p:sp>
        <p:nvSpPr>
          <p:cNvPr id="112" name="Shape 112"/>
          <p:cNvSpPr/>
          <p:nvPr/>
        </p:nvSpPr>
        <p:spPr>
          <a:xfrm>
            <a:off x="4000500" y="2276475"/>
            <a:ext cx="4786311" cy="357187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выделение ключевых слов</a:t>
            </a:r>
          </a:p>
        </p:txBody>
      </p:sp>
      <p:sp>
        <p:nvSpPr>
          <p:cNvPr id="113" name="Shape 113"/>
          <p:cNvSpPr/>
          <p:nvPr/>
        </p:nvSpPr>
        <p:spPr>
          <a:xfrm>
            <a:off x="214312" y="5643562"/>
            <a:ext cx="8215312" cy="428625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выбор способа решения поставленной задачи</a:t>
            </a:r>
          </a:p>
        </p:txBody>
      </p:sp>
      <p:sp>
        <p:nvSpPr>
          <p:cNvPr id="114" name="Shape 114"/>
          <p:cNvSpPr/>
          <p:nvPr/>
        </p:nvSpPr>
        <p:spPr>
          <a:xfrm>
            <a:off x="214312" y="3573462"/>
            <a:ext cx="8501061" cy="428625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перенос знаний и умений из одной области в др.</a:t>
            </a:r>
          </a:p>
        </p:txBody>
      </p:sp>
      <p:sp>
        <p:nvSpPr>
          <p:cNvPr id="115" name="Shape 115"/>
          <p:cNvSpPr/>
          <p:nvPr/>
        </p:nvSpPr>
        <p:spPr>
          <a:xfrm>
            <a:off x="214312" y="5000625"/>
            <a:ext cx="4000500" cy="376236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актуализацией знаний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0" y="357187"/>
            <a:ext cx="8929686" cy="1643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 препятствует формированию навыков функционального чтения в школе? </a:t>
            </a:r>
          </a:p>
        </p:txBody>
      </p:sp>
      <p:sp>
        <p:nvSpPr>
          <p:cNvPr id="122" name="Shape 122"/>
          <p:cNvSpPr/>
          <p:nvPr/>
        </p:nvSpPr>
        <p:spPr>
          <a:xfrm>
            <a:off x="233389" y="2078799"/>
            <a:ext cx="3474797" cy="286694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3" name="Shape 123"/>
          <p:cNvSpPr/>
          <p:nvPr/>
        </p:nvSpPr>
        <p:spPr>
          <a:xfrm>
            <a:off x="3799812" y="2857500"/>
            <a:ext cx="5054700" cy="2730299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Социально-экономический фактор  оказ</a:t>
            </a:r>
            <a:r>
              <a:rPr lang="en-US" sz="2800">
                <a:solidFill>
                  <a:schemeClr val="dk2"/>
                </a:solidFill>
              </a:rPr>
              <a:t>ы</a:t>
            </a: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вает влияние на учебный процесс в целом.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285750" y="571500"/>
            <a:ext cx="88582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baseline="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Система образования не успевает приспосабливаться к изменениям в обществе</a:t>
            </a:r>
          </a:p>
        </p:txBody>
      </p:sp>
      <p:sp>
        <p:nvSpPr>
          <p:cNvPr id="130" name="Shape 130"/>
          <p:cNvSpPr/>
          <p:nvPr/>
        </p:nvSpPr>
        <p:spPr>
          <a:xfrm>
            <a:off x="642937" y="2000250"/>
            <a:ext cx="7786686" cy="1428749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None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Развитие новых </a:t>
            </a:r>
            <a:r>
              <a:rPr lang="en-US" sz="28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ИТ</a:t>
            </a:r>
          </a:p>
          <a:p>
            <a:pPr marL="0" marR="0" lvl="0" indent="0" algn="ctr" rtl="0">
              <a:buNone/>
            </a:pPr>
            <a:r>
              <a:rPr lang="en-US" sz="1800" b="0" i="1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электронная книга, аудиокнига, социальные сети, электронные библиотеки</a:t>
            </a:r>
            <a:r>
              <a:rPr lang="en-US"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... </a:t>
            </a:r>
          </a:p>
        </p:txBody>
      </p:sp>
      <p:sp>
        <p:nvSpPr>
          <p:cNvPr id="131" name="Shape 131"/>
          <p:cNvSpPr/>
          <p:nvPr/>
        </p:nvSpPr>
        <p:spPr>
          <a:xfrm>
            <a:off x="714375" y="4214812"/>
            <a:ext cx="3357562" cy="1500187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None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Повышение значимости чтения</a:t>
            </a:r>
          </a:p>
        </p:txBody>
      </p:sp>
      <p:sp>
        <p:nvSpPr>
          <p:cNvPr id="132" name="Shape 132"/>
          <p:cNvSpPr/>
          <p:nvPr/>
        </p:nvSpPr>
        <p:spPr>
          <a:xfrm>
            <a:off x="5072062" y="4286250"/>
            <a:ext cx="3357562" cy="1500187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None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Расширение понятия грамотности</a:t>
            </a:r>
          </a:p>
        </p:txBody>
      </p:sp>
      <p:cxnSp>
        <p:nvCxnSpPr>
          <p:cNvPr id="133" name="Shape 133"/>
          <p:cNvCxnSpPr/>
          <p:nvPr/>
        </p:nvCxnSpPr>
        <p:spPr>
          <a:xfrm flipH="1">
            <a:off x="2000250" y="3429000"/>
            <a:ext cx="2214561" cy="714374"/>
          </a:xfrm>
          <a:prstGeom prst="straightConnector1">
            <a:avLst/>
          </a:prstGeom>
          <a:noFill/>
          <a:ln w="9525" cap="rnd">
            <a:solidFill>
              <a:srgbClr val="4A7EBB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34" name="Shape 134"/>
          <p:cNvCxnSpPr/>
          <p:nvPr/>
        </p:nvCxnSpPr>
        <p:spPr>
          <a:xfrm>
            <a:off x="4214812" y="3429000"/>
            <a:ext cx="2428875" cy="785811"/>
          </a:xfrm>
          <a:prstGeom prst="straightConnector1">
            <a:avLst/>
          </a:prstGeom>
          <a:noFill/>
          <a:ln w="9525" cap="rnd">
            <a:solidFill>
              <a:srgbClr val="4A7EBB"/>
            </a:solidFill>
            <a:prstDash val="solid"/>
            <a:miter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4140200" y="404812"/>
            <a:ext cx="819150" cy="12382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41" name="Shape 141"/>
          <p:cNvSpPr/>
          <p:nvPr/>
        </p:nvSpPr>
        <p:spPr>
          <a:xfrm>
            <a:off x="6659561" y="1125537"/>
            <a:ext cx="1104900" cy="11049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42" name="Shape 142"/>
          <p:cNvSpPr/>
          <p:nvPr/>
        </p:nvSpPr>
        <p:spPr>
          <a:xfrm>
            <a:off x="1331912" y="908050"/>
            <a:ext cx="1247774" cy="107632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43" name="Shape 143"/>
          <p:cNvSpPr/>
          <p:nvPr/>
        </p:nvSpPr>
        <p:spPr>
          <a:xfrm>
            <a:off x="827087" y="2205036"/>
            <a:ext cx="1152524" cy="108584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44" name="Shape 144"/>
          <p:cNvSpPr/>
          <p:nvPr/>
        </p:nvSpPr>
        <p:spPr>
          <a:xfrm>
            <a:off x="1547812" y="3860800"/>
            <a:ext cx="990600" cy="1076324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45" name="Shape 145"/>
          <p:cNvSpPr/>
          <p:nvPr/>
        </p:nvSpPr>
        <p:spPr>
          <a:xfrm>
            <a:off x="4211637" y="4292600"/>
            <a:ext cx="1057275" cy="136207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146" name="Shape 146"/>
          <p:cNvSpPr/>
          <p:nvPr/>
        </p:nvSpPr>
        <p:spPr>
          <a:xfrm>
            <a:off x="3563937" y="2420936"/>
            <a:ext cx="1914525" cy="914400"/>
          </a:xfrm>
          <a:prstGeom prst="ellipse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None/>
            </a:pPr>
            <a:r>
              <a:rPr lang="en-US" sz="1400" b="1" i="0" u="none" strike="noStrike" cap="none" baseline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Человек в мире текстов</a:t>
            </a:r>
          </a:p>
        </p:txBody>
      </p:sp>
      <p:cxnSp>
        <p:nvCxnSpPr>
          <p:cNvPr id="147" name="Shape 147"/>
          <p:cNvCxnSpPr/>
          <p:nvPr/>
        </p:nvCxnSpPr>
        <p:spPr>
          <a:xfrm>
            <a:off x="3419475" y="2060575"/>
            <a:ext cx="381000" cy="238124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8" name="Shape 148"/>
          <p:cNvCxnSpPr/>
          <p:nvPr/>
        </p:nvCxnSpPr>
        <p:spPr>
          <a:xfrm rot="10800000" flipH="1">
            <a:off x="5795962" y="2133600"/>
            <a:ext cx="352425" cy="238124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9" name="Shape 149"/>
          <p:cNvCxnSpPr/>
          <p:nvPr/>
        </p:nvCxnSpPr>
        <p:spPr>
          <a:xfrm>
            <a:off x="4643437" y="1773236"/>
            <a:ext cx="0" cy="368299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0" name="Shape 150"/>
          <p:cNvCxnSpPr/>
          <p:nvPr/>
        </p:nvCxnSpPr>
        <p:spPr>
          <a:xfrm>
            <a:off x="6227762" y="2924175"/>
            <a:ext cx="495299" cy="0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1" name="Shape 151"/>
          <p:cNvCxnSpPr/>
          <p:nvPr/>
        </p:nvCxnSpPr>
        <p:spPr>
          <a:xfrm>
            <a:off x="2700336" y="2924175"/>
            <a:ext cx="438150" cy="0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2" name="Shape 152"/>
          <p:cNvCxnSpPr/>
          <p:nvPr/>
        </p:nvCxnSpPr>
        <p:spPr>
          <a:xfrm rot="10800000" flipH="1">
            <a:off x="3203575" y="3644900"/>
            <a:ext cx="514350" cy="239711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3" name="Shape 153"/>
          <p:cNvCxnSpPr/>
          <p:nvPr/>
        </p:nvCxnSpPr>
        <p:spPr>
          <a:xfrm>
            <a:off x="4643437" y="3716336"/>
            <a:ext cx="0" cy="296861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4" name="Shape 154"/>
          <p:cNvCxnSpPr/>
          <p:nvPr/>
        </p:nvCxnSpPr>
        <p:spPr>
          <a:xfrm>
            <a:off x="5651500" y="3573462"/>
            <a:ext cx="428625" cy="239711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5" name="Shape 155"/>
          <p:cNvSpPr/>
          <p:nvPr/>
        </p:nvSpPr>
        <p:spPr>
          <a:xfrm>
            <a:off x="0" y="-22923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0" y="-1206500"/>
            <a:ext cx="1365250" cy="260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   </a:t>
            </a:r>
          </a:p>
        </p:txBody>
      </p:sp>
      <p:sp>
        <p:nvSpPr>
          <p:cNvPr id="157" name="Shape 157"/>
          <p:cNvSpPr/>
          <p:nvPr/>
        </p:nvSpPr>
        <p:spPr>
          <a:xfrm>
            <a:off x="0" y="292100"/>
            <a:ext cx="1593849" cy="260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         </a:t>
            </a:r>
          </a:p>
        </p:txBody>
      </p:sp>
      <p:sp>
        <p:nvSpPr>
          <p:cNvPr id="158" name="Shape 158"/>
          <p:cNvSpPr/>
          <p:nvPr/>
        </p:nvSpPr>
        <p:spPr>
          <a:xfrm>
            <a:off x="0" y="16573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1403350" y="23495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-180975" y="3284537"/>
            <a:ext cx="4946650" cy="428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r>
              <a:rPr lang="en-US" sz="11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                                                                                                     </a:t>
            </a:r>
          </a:p>
        </p:txBody>
      </p:sp>
      <p:sp>
        <p:nvSpPr>
          <p:cNvPr id="161" name="Shape 161"/>
          <p:cNvSpPr/>
          <p:nvPr/>
        </p:nvSpPr>
        <p:spPr>
          <a:xfrm>
            <a:off x="-396875" y="47974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0" y="4783137"/>
            <a:ext cx="1384299" cy="428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</a:p>
          <a:p>
            <a:pPr marL="0" marR="0" lvl="0" indent="0" algn="l" rtl="0"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163" name="Shape 163"/>
          <p:cNvSpPr/>
          <p:nvPr/>
        </p:nvSpPr>
        <p:spPr>
          <a:xfrm>
            <a:off x="900112" y="6237287"/>
            <a:ext cx="7523162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        </a:t>
            </a:r>
          </a:p>
        </p:txBody>
      </p:sp>
      <p:sp>
        <p:nvSpPr>
          <p:cNvPr id="164" name="Shape 164"/>
          <p:cNvSpPr/>
          <p:nvPr/>
        </p:nvSpPr>
        <p:spPr>
          <a:xfrm>
            <a:off x="0" y="7910511"/>
            <a:ext cx="603249" cy="260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</a:t>
            </a:r>
          </a:p>
        </p:txBody>
      </p:sp>
      <p:sp>
        <p:nvSpPr>
          <p:cNvPr id="165" name="Shape 165"/>
          <p:cNvSpPr/>
          <p:nvPr/>
        </p:nvSpPr>
        <p:spPr>
          <a:xfrm>
            <a:off x="7451725" y="2420936"/>
            <a:ext cx="1085850" cy="1085850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166" name="Shape 166"/>
          <p:cNvSpPr/>
          <p:nvPr/>
        </p:nvSpPr>
        <p:spPr>
          <a:xfrm>
            <a:off x="6588125" y="4149725"/>
            <a:ext cx="1943100" cy="1223962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4F81BD"/>
      </a:accent4>
      <a:accent5>
        <a:srgbClr val="C0504D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1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4F81BD"/>
      </a:accent4>
      <a:accent5>
        <a:srgbClr val="C0504D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596</Words>
  <Application>Microsoft Office PowerPoint</Application>
  <PresentationFormat>Экран (4:3)</PresentationFormat>
  <Paragraphs>152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/>
      <vt:lpstr/>
      <vt:lpstr>Проблема  формирования  навыков функционального чтения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Затруднения учеников при выполнении заданий по чтению</vt:lpstr>
      <vt:lpstr>Что препятствует формированию навыков функционального чтения в школе? </vt:lpstr>
      <vt:lpstr>Система образования не успевает приспосабливаться к изменениям в обществе</vt:lpstr>
      <vt:lpstr>Презентация PowerPoint</vt:lpstr>
      <vt:lpstr>Школа не уделяет достаточного внимания формированию умений</vt:lpstr>
      <vt:lpstr>Презентация PowerPoint</vt:lpstr>
      <vt:lpstr>Учитель</vt:lpstr>
      <vt:lpstr>Презентация PowerPoint</vt:lpstr>
      <vt:lpstr>Ответственность за формирование читателя </vt:lpstr>
      <vt:lpstr>Как научить понимать текст?</vt:lpstr>
      <vt:lpstr>Презентация PowerPoint</vt:lpstr>
      <vt:lpstr>Формирование навыков функционального чтения</vt:lpstr>
      <vt:lpstr>Учебники</vt:lpstr>
      <vt:lpstr>Проблема учебников</vt:lpstr>
      <vt:lpstr>Презентация PowerPoint</vt:lpstr>
      <vt:lpstr>Проблема учебных текстов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  формирования  навыков функционального чтения</dc:title>
  <dc:creator>user</dc:creator>
  <cp:lastModifiedBy>user</cp:lastModifiedBy>
  <cp:revision>1</cp:revision>
  <dcterms:modified xsi:type="dcterms:W3CDTF">2013-03-26T01:09:29Z</dcterms:modified>
</cp:coreProperties>
</file>