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1" r:id="rId2"/>
    <p:sldId id="258" r:id="rId3"/>
    <p:sldId id="259" r:id="rId4"/>
    <p:sldId id="260" r:id="rId5"/>
    <p:sldId id="264" r:id="rId6"/>
    <p:sldId id="262" r:id="rId7"/>
    <p:sldId id="263" r:id="rId8"/>
    <p:sldId id="267" r:id="rId9"/>
    <p:sldId id="265" r:id="rId10"/>
    <p:sldId id="266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4752C-AEDD-4E08-8350-CE5C457712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AB7E9-A67D-489F-9D71-1E02214035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AB7E9-A67D-489F-9D71-1E02214035BC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1AB7E9-A67D-489F-9D71-1E02214035B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dmin\Рабочий стол\images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667434"/>
            <a:ext cx="2928958" cy="219056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00232" y="0"/>
            <a:ext cx="6215106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Разностороннее </a:t>
            </a: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развитие личности </a:t>
            </a:r>
            <a:endParaRPr lang="en-US" sz="4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на основе </a:t>
            </a: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индивидуального</a:t>
            </a:r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 </a:t>
            </a:r>
            <a:endParaRPr lang="en-US" sz="4400" b="1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дифференцированного</a:t>
            </a:r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подходов к обучению</a:t>
            </a:r>
            <a:endParaRPr lang="ru-RU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2714612" y="6381750"/>
            <a:ext cx="1071570" cy="476250"/>
          </a:xfrm>
        </p:spPr>
        <p:txBody>
          <a:bodyPr/>
          <a:lstStyle/>
          <a:p>
            <a:r>
              <a:rPr lang="ru-RU" dirty="0" smtClean="0"/>
              <a:t>26.03.2013</a:t>
            </a:r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4000496" y="6381750"/>
            <a:ext cx="2895600" cy="476250"/>
          </a:xfrm>
        </p:spPr>
        <p:txBody>
          <a:bodyPr/>
          <a:lstStyle/>
          <a:p>
            <a:pPr algn="ctr"/>
            <a:r>
              <a:rPr lang="ru-RU" dirty="0" err="1" smtClean="0"/>
              <a:t>Сарайская</a:t>
            </a:r>
            <a:r>
              <a:rPr lang="ru-RU" dirty="0" smtClean="0"/>
              <a:t> Е.Ф., </a:t>
            </a:r>
          </a:p>
          <a:p>
            <a:pPr algn="ctr"/>
            <a:r>
              <a:rPr lang="ru-RU" dirty="0" smtClean="0"/>
              <a:t>учитель математики СОШ № 86</a:t>
            </a:r>
            <a:endParaRPr lang="ru-RU" dirty="0"/>
          </a:p>
        </p:txBody>
      </p:sp>
      <p:pic>
        <p:nvPicPr>
          <p:cNvPr id="1029" name="Picture 5" descr="http://t2.gstatic.com/images?q=tbn:ANd9GcTMHxNRKNOU4c5DQqRBL3oYjTGGcFCPQFz1FFFQ9wg8Av8a5MjDI1OXyppH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19396" y="4786322"/>
            <a:ext cx="2224604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3 вариант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571612"/>
            <a:ext cx="7586658" cy="4525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u="sng" dirty="0" smtClean="0"/>
              <a:t>Обязательная часть</a:t>
            </a:r>
            <a:endParaRPr lang="ru-RU" u="sng" dirty="0" smtClean="0"/>
          </a:p>
          <a:p>
            <a:pPr lvl="0">
              <a:buNone/>
            </a:pPr>
            <a:r>
              <a:rPr lang="ru-RU" b="1" dirty="0" smtClean="0"/>
              <a:t>1. Решите уравнение: а) 6 + </a:t>
            </a:r>
            <a:r>
              <a:rPr lang="ru-RU" b="1" dirty="0" err="1" smtClean="0"/>
              <a:t>х</a:t>
            </a:r>
            <a:r>
              <a:rPr lang="ru-RU" b="1" dirty="0" smtClean="0"/>
              <a:t> = 3х – 2 ;   б) 5,64 +у = 3 – ( 7 – у ) в) 1 -5(1,5 + </a:t>
            </a:r>
            <a:r>
              <a:rPr lang="ru-RU" b="1" dirty="0" err="1" smtClean="0"/>
              <a:t>х</a:t>
            </a:r>
            <a:r>
              <a:rPr lang="ru-RU" b="1" dirty="0" smtClean="0"/>
              <a:t> ) = 6 – 7,5х  ;   г)   +  = 1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2. При каком значении  а: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а) значение  выражения   3а + 17   вдвое больше значения  5а – 17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б) значение выражения  0,5а + 3,1        на  8 меньше значения  0,5а – 4,9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 Решите задачи 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Из Харькова в Москву вышла машина со скоростью  50км/ч .  Через  2ч  вслед за ней выехал мотоциклист со скоростью       75км/ч . Через сколько часов после своего отправления мотоциклист догонит машину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 В двух пакетах было одинаковое количество сахара. Из первого пакета взяли  20%  находившегося там сахара , а из второго  40% . После этого в первом пакете осталось в три раза больше сахара , чем во втором . Сколько килограммов сахара было в каждом пакете 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/>
              <a:t>Дополнительная часть</a:t>
            </a:r>
            <a:endParaRPr lang="ru-RU" u="sng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Решите уравнение :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При каком  а  значение выражения  ах + 5а – х</a:t>
            </a:r>
            <a:r>
              <a:rPr lang="ru-RU" b="1" baseline="30000" dirty="0" smtClean="0"/>
              <a:t>2</a:t>
            </a:r>
            <a:r>
              <a:rPr lang="ru-RU" b="1" dirty="0" smtClean="0"/>
              <a:t>   при </a:t>
            </a:r>
            <a:r>
              <a:rPr lang="ru-RU" b="1" dirty="0" err="1" smtClean="0"/>
              <a:t>х</a:t>
            </a:r>
            <a:r>
              <a:rPr lang="ru-RU" b="1" dirty="0" smtClean="0"/>
              <a:t> = 3 равно 7 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Решите уравнение :  2х – 3( </a:t>
            </a:r>
            <a:r>
              <a:rPr lang="ru-RU" b="1" dirty="0" err="1" smtClean="0"/>
              <a:t>х</a:t>
            </a:r>
            <a:r>
              <a:rPr lang="ru-RU" b="1" dirty="0" smtClean="0"/>
              <a:t> – 4( </a:t>
            </a:r>
            <a:r>
              <a:rPr lang="ru-RU" b="1" dirty="0" err="1" smtClean="0"/>
              <a:t>х</a:t>
            </a:r>
            <a:r>
              <a:rPr lang="ru-RU" b="1" dirty="0" smtClean="0"/>
              <a:t> -5( </a:t>
            </a:r>
            <a:r>
              <a:rPr lang="ru-RU" b="1" dirty="0" err="1" smtClean="0"/>
              <a:t>х</a:t>
            </a:r>
            <a:r>
              <a:rPr lang="ru-RU" b="1" dirty="0" smtClean="0"/>
              <a:t> – 6 ))) = -81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Бригада косцов в первый день скосила половину луга и ещё  2га , а во второй день  25% оставшейся части и последние  6га . Найдите площадь луга </a:t>
            </a:r>
            <a:r>
              <a:rPr lang="en-US" b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4</a:t>
            </a:r>
            <a:r>
              <a:rPr lang="ru-RU" b="1" dirty="0" smtClean="0"/>
              <a:t> вариант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71546"/>
            <a:ext cx="7686700" cy="505461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u="sng" dirty="0" smtClean="0"/>
          </a:p>
          <a:p>
            <a:pPr>
              <a:buNone/>
            </a:pPr>
            <a:r>
              <a:rPr lang="ru-RU" b="1" u="sng" dirty="0" smtClean="0"/>
              <a:t>Обязательная часть</a:t>
            </a:r>
            <a:endParaRPr lang="ru-RU" u="sng" dirty="0" smtClean="0"/>
          </a:p>
          <a:p>
            <a:pPr lvl="0">
              <a:buNone/>
            </a:pPr>
            <a:r>
              <a:rPr lang="ru-RU" b="1" dirty="0" smtClean="0"/>
              <a:t>1. Решите уравнения:  а) 17 – 4х = 5 – 6х ;  б) 2,7 – ( 4 – у ) = </a:t>
            </a:r>
            <a:r>
              <a:rPr lang="ru-RU" b="1" dirty="0" err="1" smtClean="0"/>
              <a:t>у</a:t>
            </a:r>
            <a:r>
              <a:rPr lang="ru-RU" b="1" dirty="0" smtClean="0"/>
              <a:t>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в) 4х + 1 = 7х – 3( </a:t>
            </a:r>
            <a:r>
              <a:rPr lang="ru-RU" b="1" dirty="0" err="1" smtClean="0"/>
              <a:t>х</a:t>
            </a:r>
            <a:r>
              <a:rPr lang="ru-RU" b="1" dirty="0" smtClean="0"/>
              <a:t> – 0,5 ) ;    г )  +  = 1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2. При каком значении  </a:t>
            </a:r>
            <a:r>
              <a:rPr lang="ru-RU" b="1" dirty="0" err="1" smtClean="0"/>
              <a:t>х</a:t>
            </a:r>
            <a:r>
              <a:rPr lang="ru-RU" b="1" dirty="0" smtClean="0"/>
              <a:t> 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а) значение выражения   5х + 1 в  два раза меньше значения выражения 10х+18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б) значение выражения  0,25 – 31  на 5  больше значения выражения  0,25х -18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 Решите задачи :   Из городов  А  и   </a:t>
            </a:r>
            <a:r>
              <a:rPr lang="en-US" b="1" dirty="0" smtClean="0"/>
              <a:t>B</a:t>
            </a:r>
            <a:r>
              <a:rPr lang="ru-RU" b="1" dirty="0" smtClean="0"/>
              <a:t>  , расстояние между которыми  240км , одновременно навстречу друг другу выехали два поезда , которые встретились через  2,4ч . Скорость одного из них больше скорости другого  на  10км/ч . Найдите скорость каждого поезда 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 Разность двух чисел равна  9 . Найдите эти числа , если  70% меньшего числа равны 20% большего числа 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/>
              <a:t>Дополнительная часть</a:t>
            </a:r>
            <a:endParaRPr lang="ru-RU" u="sng" dirty="0" smtClean="0"/>
          </a:p>
          <a:p>
            <a:pPr marL="514350" lvl="0" indent="-514350">
              <a:buAutoNum type="arabicPeriod"/>
            </a:pPr>
            <a:r>
              <a:rPr lang="ru-RU" b="1" dirty="0" smtClean="0"/>
              <a:t>Решите уравнение :</a:t>
            </a:r>
            <a:endParaRPr lang="ru-RU" dirty="0" smtClean="0"/>
          </a:p>
          <a:p>
            <a:pPr marL="514350" lvl="0" indent="-514350">
              <a:buAutoNum type="arabicPeriod"/>
            </a:pPr>
            <a:r>
              <a:rPr lang="ru-RU" b="1" dirty="0" smtClean="0"/>
              <a:t>При каких значениях </a:t>
            </a:r>
            <a:r>
              <a:rPr lang="en-US" b="1" dirty="0" smtClean="0"/>
              <a:t>k</a:t>
            </a:r>
            <a:r>
              <a:rPr lang="ru-RU" b="1" dirty="0" smtClean="0"/>
              <a:t> значение выражения  </a:t>
            </a:r>
            <a:r>
              <a:rPr lang="en-US" b="1" dirty="0" smtClean="0"/>
              <a:t>k</a:t>
            </a:r>
            <a:r>
              <a:rPr lang="ru-RU" b="1" dirty="0" err="1" smtClean="0"/>
              <a:t>х</a:t>
            </a:r>
            <a:r>
              <a:rPr lang="ru-RU" b="1" dirty="0" smtClean="0"/>
              <a:t> + 7</a:t>
            </a:r>
            <a:r>
              <a:rPr lang="en-US" b="1" dirty="0" smtClean="0"/>
              <a:t>k</a:t>
            </a:r>
            <a:r>
              <a:rPr lang="ru-RU" b="1" dirty="0" smtClean="0"/>
              <a:t> – х</a:t>
            </a:r>
            <a:r>
              <a:rPr lang="ru-RU" b="1" baseline="30000" dirty="0" smtClean="0"/>
              <a:t>2</a:t>
            </a:r>
            <a:r>
              <a:rPr lang="ru-RU" b="1" dirty="0" smtClean="0"/>
              <a:t>  при </a:t>
            </a:r>
            <a:r>
              <a:rPr lang="ru-RU" b="1" dirty="0" err="1" smtClean="0"/>
              <a:t>х</a:t>
            </a:r>
            <a:r>
              <a:rPr lang="ru-RU" b="1" dirty="0" smtClean="0"/>
              <a:t> = -2        равно 3 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Решите уравнение :  8с -3( с – 4( с – 6( с – 3 ))) = -4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b="1" dirty="0" smtClean="0"/>
              <a:t>Брату и сестре понравился в киоске журнал , но , чтобы купить  его , брату не хватало 20тг, а сестре  14тг . Когда же они сложили вместе имеющиеся деньги , то оказалось , что им не хватает ещё  4тг . Сколько стоил журнал ?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Оценивание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00200"/>
            <a:ext cx="792961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accent3">
                    <a:lumMod val="75000"/>
                  </a:schemeClr>
                </a:solidFill>
              </a:rPr>
              <a:t>При решении   обязательных заданий:</a:t>
            </a:r>
          </a:p>
          <a:p>
            <a:pPr algn="ctr">
              <a:buNone/>
            </a:pPr>
            <a:r>
              <a:rPr lang="ru-RU" b="1" dirty="0" smtClean="0"/>
              <a:t>1-го и 2-го  -  «3» </a:t>
            </a:r>
          </a:p>
          <a:p>
            <a:pPr algn="ctr">
              <a:buNone/>
            </a:pPr>
            <a:r>
              <a:rPr lang="ru-RU" b="1" dirty="0" smtClean="0"/>
              <a:t>1-го , 2-го и 3-го  -   «4» </a:t>
            </a:r>
          </a:p>
          <a:p>
            <a:pPr algn="ctr">
              <a:buNone/>
            </a:pPr>
            <a:r>
              <a:rPr lang="ru-RU" b="1" dirty="0" smtClean="0"/>
              <a:t>1-го , 2-го , 3-го  и 4-го  -   «5» </a:t>
            </a:r>
          </a:p>
          <a:p>
            <a:pPr>
              <a:buNone/>
            </a:pPr>
            <a:r>
              <a:rPr lang="ru-RU" b="1" u="sng" dirty="0" smtClean="0">
                <a:solidFill>
                  <a:schemeClr val="accent3">
                    <a:lumMod val="75000"/>
                  </a:schemeClr>
                </a:solidFill>
              </a:rPr>
              <a:t>При решении  дополнительных заданий:  </a:t>
            </a:r>
          </a:p>
          <a:p>
            <a:pPr algn="ctr">
              <a:buNone/>
            </a:pPr>
            <a:r>
              <a:rPr lang="ru-RU" b="1" dirty="0" smtClean="0"/>
              <a:t>1-го и 2-го  -  «4» </a:t>
            </a:r>
          </a:p>
          <a:p>
            <a:pPr algn="ctr">
              <a:buNone/>
            </a:pPr>
            <a:r>
              <a:rPr lang="ru-RU" b="1" dirty="0" smtClean="0"/>
              <a:t>1-го , 2-го и 3-го  -   «5» </a:t>
            </a:r>
          </a:p>
          <a:p>
            <a:pPr algn="ctr">
              <a:buNone/>
            </a:pPr>
            <a:r>
              <a:rPr lang="ru-RU" b="1" dirty="0" smtClean="0"/>
              <a:t>1-го , 2-го , 3-го  и 4-го  -   «5» 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Логика и кругозор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00200"/>
            <a:ext cx="7715304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	Чтобы сохранить продукты  питания на долгое время, люди замораживали, сушили или вялили их. </a:t>
            </a:r>
            <a:r>
              <a:rPr lang="ru-RU" b="1" dirty="0" smtClean="0"/>
              <a:t>Технологию консервирования </a:t>
            </a:r>
            <a:r>
              <a:rPr lang="ru-RU" dirty="0" smtClean="0"/>
              <a:t>предложил  француз  </a:t>
            </a:r>
            <a:r>
              <a:rPr lang="ru-RU" b="1" dirty="0" smtClean="0"/>
              <a:t>Николя  </a:t>
            </a:r>
            <a:r>
              <a:rPr lang="ru-RU" b="1" dirty="0" err="1" smtClean="0"/>
              <a:t>Аппер</a:t>
            </a:r>
            <a:r>
              <a:rPr lang="ru-RU" b="1" dirty="0" smtClean="0"/>
              <a:t>.  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ru-RU" b="1" u="sng" dirty="0" smtClean="0"/>
              <a:t>В каком году это произошло,  если известно следующее: </a:t>
            </a:r>
          </a:p>
          <a:p>
            <a:r>
              <a:rPr lang="ru-RU" dirty="0" smtClean="0"/>
              <a:t>-  число это четырёхзначное, кратное  10;</a:t>
            </a:r>
          </a:p>
          <a:p>
            <a:r>
              <a:rPr lang="ru-RU" dirty="0" smtClean="0"/>
              <a:t>-  первая  и третья цифры его не являются ни простым, ни составным числом;</a:t>
            </a:r>
          </a:p>
          <a:p>
            <a:r>
              <a:rPr lang="ru-RU" dirty="0" smtClean="0"/>
              <a:t>-  вторая  и третья цифры образуют число, кратное   9 .</a:t>
            </a:r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Логика и кругозор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b="1" dirty="0" smtClean="0"/>
              <a:t>Этот  год рождения фотографии </a:t>
            </a:r>
            <a:r>
              <a:rPr lang="ru-RU" dirty="0" smtClean="0"/>
              <a:t>. Правда, на первом снимке мало что можно было разглядеть , кроме размытых силуэтов, но это не обескуражило  французского изобретателя   </a:t>
            </a:r>
            <a:r>
              <a:rPr lang="ru-RU" b="1" dirty="0" smtClean="0"/>
              <a:t>Ж.Н. </a:t>
            </a:r>
            <a:r>
              <a:rPr lang="ru-RU" b="1" dirty="0" err="1" smtClean="0"/>
              <a:t>Ньепса</a:t>
            </a:r>
            <a:r>
              <a:rPr lang="ru-RU" b="1" dirty="0" smtClean="0"/>
              <a:t>. </a:t>
            </a:r>
          </a:p>
          <a:p>
            <a:pPr>
              <a:buNone/>
            </a:pPr>
            <a:r>
              <a:rPr lang="ru-RU" b="1" u="sng" dirty="0" smtClean="0"/>
              <a:t>Назовите этот год , если известно следующее : </a:t>
            </a:r>
          </a:p>
          <a:p>
            <a:r>
              <a:rPr lang="ru-RU" dirty="0" smtClean="0"/>
              <a:t>-  это чётное четырёхзначное число  - произведение трёх простых чисел , причём один из множителей  - наименьшее двузначное простое  число  ;</a:t>
            </a:r>
          </a:p>
          <a:p>
            <a:r>
              <a:rPr lang="ru-RU" dirty="0" smtClean="0"/>
              <a:t>- сумма же этих множителей  - наименьшее общее кратное  чисел  48  и  32 .</a:t>
            </a:r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000100" y="6381750"/>
            <a:ext cx="2133600" cy="476250"/>
          </a:xfrm>
        </p:spPr>
        <p:txBody>
          <a:bodyPr/>
          <a:lstStyle/>
          <a:p>
            <a:r>
              <a:rPr lang="ru-RU" dirty="0" smtClean="0"/>
              <a:t>26.03.2013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3714744" y="6381750"/>
            <a:ext cx="2895600" cy="476250"/>
          </a:xfrm>
        </p:spPr>
        <p:txBody>
          <a:bodyPr/>
          <a:lstStyle/>
          <a:p>
            <a:pPr algn="ctr"/>
            <a:r>
              <a:rPr lang="ru-RU" dirty="0" err="1" smtClean="0"/>
              <a:t>Сарайская</a:t>
            </a:r>
            <a:r>
              <a:rPr lang="ru-RU" dirty="0" smtClean="0"/>
              <a:t> Е.Ф., </a:t>
            </a:r>
          </a:p>
          <a:p>
            <a:pPr algn="ctr"/>
            <a:r>
              <a:rPr lang="ru-RU" dirty="0" smtClean="0"/>
              <a:t>учитель математики СОШ № 86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Логика и кругозор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29618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	Из всех живущих  и вымерших животных </a:t>
            </a:r>
            <a:r>
              <a:rPr lang="ru-RU" b="1" dirty="0" smtClean="0"/>
              <a:t>самые</a:t>
            </a:r>
            <a:r>
              <a:rPr lang="ru-RU" dirty="0" smtClean="0"/>
              <a:t> </a:t>
            </a:r>
            <a:r>
              <a:rPr lang="ru-RU" b="1" dirty="0" smtClean="0"/>
              <a:t>большие глаза у гигантского кальмара, обитающего в Атлантике .  </a:t>
            </a:r>
            <a:r>
              <a:rPr lang="ru-RU" dirty="0" smtClean="0"/>
              <a:t>Недавно была обнаружена  особь, диаметр глаза  которой составлял    Х мм.  </a:t>
            </a:r>
          </a:p>
          <a:p>
            <a:pPr>
              <a:buNone/>
            </a:pPr>
            <a:r>
              <a:rPr lang="ru-RU" b="1" dirty="0" smtClean="0"/>
              <a:t>		</a:t>
            </a:r>
            <a:r>
              <a:rPr lang="ru-RU" b="1" u="sng" dirty="0" smtClean="0"/>
              <a:t>Найдите   Х  , если известно</a:t>
            </a:r>
            <a:r>
              <a:rPr lang="ru-RU" dirty="0" smtClean="0"/>
              <a:t>, что это трёхзначное число, сумма цифр которого есть квадрат простого числа, при этом последние две цифры совпадают, а первая цифра  -  квадрат чётного числа 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err="1" smtClean="0"/>
              <a:t>Сарайская</a:t>
            </a:r>
            <a:r>
              <a:rPr lang="ru-RU" dirty="0" smtClean="0"/>
              <a:t> Е.Ф., учитель математики СОШ № 86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382" y="1571612"/>
            <a:ext cx="7929618" cy="31432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i="1" u="sng" dirty="0" smtClean="0">
                <a:solidFill>
                  <a:srgbClr val="002060"/>
                </a:solidFill>
              </a:rPr>
              <a:t>Дифференциация</a:t>
            </a:r>
            <a:r>
              <a:rPr lang="ru-RU" sz="3600" b="1" i="1" dirty="0" smtClean="0">
                <a:solidFill>
                  <a:srgbClr val="002060"/>
                </a:solidFill>
              </a:rPr>
              <a:t>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состоит  в поиске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приёмов и способов обучения,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которые индивидуальными путями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вели бы всех учащихся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002060"/>
                </a:solidFill>
              </a:rPr>
              <a:t>к овладению программой </a:t>
            </a:r>
            <a:endParaRPr lang="ru-RU" sz="3600" i="1" dirty="0">
              <a:solidFill>
                <a:srgbClr val="002060"/>
              </a:solidFill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  <p:pic>
        <p:nvPicPr>
          <p:cNvPr id="10" name="Picture 2" descr="C:\Documents and Settings\Admin\Рабочий стол\images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DFE"/>
              </a:clrFrom>
              <a:clrTo>
                <a:srgbClr val="FFFD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850784"/>
            <a:ext cx="1357290" cy="4007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714752"/>
            <a:ext cx="2628912" cy="262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658096" cy="19288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Дифференциация в обучении полагает разделение учащихся </a:t>
            </a:r>
            <a:br>
              <a:rPr lang="ru-RU" b="1" dirty="0" smtClean="0"/>
            </a:br>
            <a:r>
              <a:rPr lang="ru-RU" b="1" dirty="0" smtClean="0"/>
              <a:t>по признакам: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500306"/>
            <a:ext cx="8001056" cy="312579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sz="2800" b="1" i="1" dirty="0" smtClean="0"/>
              <a:t>по способу усвоения и переработке информации</a:t>
            </a:r>
          </a:p>
          <a:p>
            <a:pPr>
              <a:lnSpc>
                <a:spcPct val="150000"/>
              </a:lnSpc>
            </a:pPr>
            <a:r>
              <a:rPr lang="ru-RU" sz="2800" b="1" i="1" dirty="0" smtClean="0"/>
              <a:t>по интересам </a:t>
            </a:r>
          </a:p>
          <a:p>
            <a:pPr>
              <a:lnSpc>
                <a:spcPct val="150000"/>
              </a:lnSpc>
            </a:pPr>
            <a:r>
              <a:rPr lang="ru-RU" sz="2800" b="1" i="1" dirty="0" smtClean="0"/>
              <a:t>по уровню подготовки</a:t>
            </a:r>
          </a:p>
          <a:p>
            <a:pPr>
              <a:lnSpc>
                <a:spcPct val="150000"/>
              </a:lnSpc>
            </a:pPr>
            <a:r>
              <a:rPr lang="ru-RU" sz="2800" b="1" i="1" dirty="0" smtClean="0"/>
              <a:t>мотивации учебно-познавательной деятельности</a:t>
            </a:r>
            <a:endParaRPr lang="ru-RU" sz="2800" i="1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Мобильные группы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600201"/>
            <a:ext cx="7929618" cy="397194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группа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учащиеся с высоким темпом продвижения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в обучении: </a:t>
            </a:r>
          </a:p>
          <a:p>
            <a:pPr algn="ctr">
              <a:buNone/>
            </a:pPr>
            <a:r>
              <a:rPr lang="ru-RU" b="1" dirty="0" smtClean="0"/>
              <a:t>	типовые задачи и примеры усваивают в процессе первичного объяснения,  могут самостоятельно находить решения изменённых типовых или усложнённых задач, предлагают свои способы решения.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Мобильные группы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14422"/>
            <a:ext cx="785818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</a:rPr>
              <a:t>II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 группа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учащиеся со средним темпом продвижения 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в обучении: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	Овладение новыми знаниями  и умениями </a:t>
            </a:r>
          </a:p>
          <a:p>
            <a:pPr algn="ctr">
              <a:buNone/>
            </a:pPr>
            <a:r>
              <a:rPr lang="ru-RU" b="1" dirty="0" smtClean="0"/>
              <a:t>не вызывает особых затруднений, способы выполнения типовых заданий усваивают после рассмотрения 2 – 3 образцов, решения изменённых задач находят с подсказки учителя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Мобильные группы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05303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500" b="1" u="sng" dirty="0" smtClean="0">
                <a:solidFill>
                  <a:schemeClr val="accent3">
                    <a:lumMod val="75000"/>
                  </a:schemeClr>
                </a:solidFill>
              </a:rPr>
              <a:t>III</a:t>
            </a:r>
            <a:r>
              <a:rPr lang="ru-RU" sz="3500" b="1" u="sng" dirty="0" smtClean="0">
                <a:solidFill>
                  <a:schemeClr val="accent3">
                    <a:lumMod val="75000"/>
                  </a:schemeClr>
                </a:solidFill>
              </a:rPr>
              <a:t> группа</a:t>
            </a:r>
          </a:p>
          <a:p>
            <a:pPr algn="ctr">
              <a:buNone/>
            </a:pPr>
            <a:r>
              <a:rPr lang="ru-RU" sz="3500" b="1" dirty="0" smtClean="0">
                <a:solidFill>
                  <a:schemeClr val="accent3">
                    <a:lumMod val="75000"/>
                  </a:schemeClr>
                </a:solidFill>
              </a:rPr>
              <a:t>учащиеся с низким темпом продвижения </a:t>
            </a:r>
          </a:p>
          <a:p>
            <a:pPr algn="ctr">
              <a:buNone/>
            </a:pPr>
            <a:r>
              <a:rPr lang="ru-RU" sz="3500" b="1" dirty="0" smtClean="0">
                <a:solidFill>
                  <a:schemeClr val="accent3">
                    <a:lumMod val="75000"/>
                  </a:schemeClr>
                </a:solidFill>
              </a:rPr>
              <a:t>в обучении: </a:t>
            </a:r>
          </a:p>
          <a:p>
            <a:pPr algn="ctr">
              <a:buNone/>
            </a:pPr>
            <a:endParaRPr lang="ru-RU" sz="3500" b="1" dirty="0" smtClean="0"/>
          </a:p>
          <a:p>
            <a:pPr algn="ctr">
              <a:buNone/>
            </a:pPr>
            <a:r>
              <a:rPr lang="ru-RU" sz="3500" b="1" dirty="0" smtClean="0"/>
              <a:t>	При усвоении нового материала испытывают определённые трудности, </a:t>
            </a:r>
          </a:p>
          <a:p>
            <a:pPr algn="ctr">
              <a:buNone/>
            </a:pPr>
            <a:r>
              <a:rPr lang="ru-RU" sz="3500" b="1" dirty="0" smtClean="0"/>
              <a:t>во многих случаях нуждаются в дополнительных разъяснениях , обязательными результатами овладевают после достаточно длительной тренировки, способностей к самостоятельному поиску решений , как правило не проявляют . </a:t>
            </a:r>
            <a:endParaRPr lang="ru-RU" sz="3500" dirty="0" smtClean="0"/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Мобильные группы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>
              <a:buNone/>
            </a:pPr>
            <a:r>
              <a:rPr lang="en-US" b="1" i="1" u="sng" dirty="0" smtClean="0">
                <a:solidFill>
                  <a:schemeClr val="accent3">
                    <a:lumMod val="75000"/>
                  </a:schemeClr>
                </a:solidFill>
              </a:rPr>
              <a:t>IV</a:t>
            </a:r>
            <a:r>
              <a:rPr lang="ru-RU" b="1" i="1" u="sng" dirty="0" smtClean="0">
                <a:solidFill>
                  <a:schemeClr val="accent3">
                    <a:lumMod val="75000"/>
                  </a:schemeClr>
                </a:solidFill>
              </a:rPr>
              <a:t> группа</a:t>
            </a:r>
          </a:p>
          <a:p>
            <a:pPr algn="ctr">
              <a:buNone/>
            </a:pP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</a:rPr>
              <a:t>неуспевающие ученики , значительно отстающие в умственном развитии от сверстников и имеющие существенные пробелы в знаниях. </a:t>
            </a:r>
          </a:p>
          <a:p>
            <a:pPr algn="ctr">
              <a:buNone/>
            </a:pPr>
            <a:r>
              <a:rPr lang="ru-RU" b="1" dirty="0" smtClean="0"/>
              <a:t>		Достижение учащимися этой группы даже обязательного уровня представляет сложную  педагогическую задачу.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96908"/>
          </a:xfrm>
        </p:spPr>
        <p:txBody>
          <a:bodyPr/>
          <a:lstStyle/>
          <a:p>
            <a:r>
              <a:rPr lang="ru-RU" b="1" dirty="0" smtClean="0"/>
              <a:t>1 вариант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85860"/>
            <a:ext cx="7686700" cy="484030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u="sng" dirty="0" smtClean="0"/>
              <a:t>Обязательная часть</a:t>
            </a:r>
            <a:endParaRPr lang="ru-RU" u="sng" dirty="0" smtClean="0"/>
          </a:p>
          <a:p>
            <a:pPr lvl="0">
              <a:buNone/>
            </a:pPr>
            <a:r>
              <a:rPr lang="ru-RU" b="1" dirty="0" smtClean="0"/>
              <a:t>1. Решите уравнения:  а) 2 -  5х = </a:t>
            </a:r>
            <a:r>
              <a:rPr lang="ru-RU" b="1" dirty="0" err="1" smtClean="0"/>
              <a:t>х</a:t>
            </a:r>
            <a:r>
              <a:rPr lang="ru-RU" b="1" dirty="0" smtClean="0"/>
              <a:t> + 14 ;   б) у + 8 = 21 – ( - 7 – у ) ;   в) 2х – 1,5( </a:t>
            </a:r>
            <a:r>
              <a:rPr lang="ru-RU" b="1" dirty="0" err="1" smtClean="0"/>
              <a:t>х</a:t>
            </a:r>
            <a:r>
              <a:rPr lang="ru-RU" b="1" dirty="0" smtClean="0"/>
              <a:t> – 1) = 3 ;    г)  +  = 6 .</a:t>
            </a:r>
          </a:p>
          <a:p>
            <a:pPr>
              <a:buNone/>
            </a:pPr>
            <a:r>
              <a:rPr lang="ru-RU" b="1" dirty="0" smtClean="0"/>
              <a:t>2. При каком значении у 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а) значение выражения   3у – 11 втрое меньше значения  выражения   5у – 17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б) значение выражения  11 – 13у больше значения выражения 8у + 11   на  7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3.Решите задачу составив уравнение:  Скорость скорого поезда на  30км/ч больше скорости товарного поезда , поэтому за 6ч скорый поезд прошёл на  60км больше , чем товарный  за 8ч . Найдите скорость товарного поезда 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4.Задумали два числа. Известно , что одно из них на 2  больше другого и  30% меньшего из них равны  40% большего. Найдите эти числа.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/>
              <a:t>Дополнительная часть</a:t>
            </a:r>
            <a:endParaRPr lang="ru-RU" u="sng" dirty="0" smtClean="0"/>
          </a:p>
          <a:p>
            <a:pPr>
              <a:buNone/>
            </a:pPr>
            <a:r>
              <a:rPr lang="ru-RU" b="1" dirty="0" smtClean="0"/>
              <a:t>1.Решите уравнение :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2.При каких </a:t>
            </a:r>
            <a:r>
              <a:rPr lang="en-US" b="1" dirty="0" smtClean="0"/>
              <a:t>b</a:t>
            </a:r>
            <a:r>
              <a:rPr lang="ru-RU" b="1" dirty="0" smtClean="0"/>
              <a:t>   значение выражения   х</a:t>
            </a:r>
            <a:r>
              <a:rPr lang="ru-RU" b="1" baseline="30000" dirty="0" smtClean="0"/>
              <a:t>2</a:t>
            </a:r>
            <a:r>
              <a:rPr lang="ru-RU" b="1" dirty="0" smtClean="0"/>
              <a:t> – </a:t>
            </a:r>
            <a:r>
              <a:rPr lang="en-US" b="1" dirty="0" smtClean="0"/>
              <a:t>b</a:t>
            </a:r>
            <a:r>
              <a:rPr lang="ru-RU" b="1" dirty="0" err="1" smtClean="0"/>
              <a:t>х</a:t>
            </a:r>
            <a:r>
              <a:rPr lang="ru-RU" b="1" dirty="0" smtClean="0"/>
              <a:t>  - 7</a:t>
            </a:r>
            <a:r>
              <a:rPr lang="en-US" b="1" dirty="0" smtClean="0"/>
              <a:t>b</a:t>
            </a:r>
            <a:r>
              <a:rPr lang="ru-RU" b="1" dirty="0" smtClean="0"/>
              <a:t>  при  </a:t>
            </a:r>
            <a:r>
              <a:rPr lang="ru-RU" b="1" dirty="0" err="1" smtClean="0"/>
              <a:t>х</a:t>
            </a:r>
            <a:r>
              <a:rPr lang="ru-RU" b="1" dirty="0" smtClean="0"/>
              <a:t> = 2 равно  9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 Решите уравнение : 7</a:t>
            </a:r>
            <a:r>
              <a:rPr lang="en-US" b="1" dirty="0" smtClean="0"/>
              <a:t>k</a:t>
            </a:r>
            <a:r>
              <a:rPr lang="ru-RU" b="1" dirty="0" smtClean="0"/>
              <a:t> – 4( </a:t>
            </a:r>
            <a:r>
              <a:rPr lang="en-US" b="1" dirty="0" smtClean="0"/>
              <a:t>k</a:t>
            </a:r>
            <a:r>
              <a:rPr lang="ru-RU" b="1" dirty="0" smtClean="0"/>
              <a:t> – 2( </a:t>
            </a:r>
            <a:r>
              <a:rPr lang="en-US" b="1" dirty="0" smtClean="0"/>
              <a:t>k</a:t>
            </a:r>
            <a:r>
              <a:rPr lang="ru-RU" b="1" dirty="0" smtClean="0"/>
              <a:t> – 5( </a:t>
            </a:r>
            <a:r>
              <a:rPr lang="en-US" b="1" dirty="0" smtClean="0"/>
              <a:t>k</a:t>
            </a:r>
            <a:r>
              <a:rPr lang="ru-RU" b="1" dirty="0" smtClean="0"/>
              <a:t> – 6))) = - 21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 Колхозник продал картофель трём покупателям : первому   25%  всего и ещё 10кг, второму   остатка  и ещё 12кг  , а третьему последние  48 кг  Сколько картофеля продал колхозник ?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6540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900" b="1" dirty="0" smtClean="0"/>
              <a:t>2 вариант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u="sng" dirty="0" smtClean="0"/>
              <a:t>Обязательная часть</a:t>
            </a:r>
            <a:endParaRPr lang="ru-RU" u="sng" dirty="0" smtClean="0"/>
          </a:p>
          <a:p>
            <a:pPr>
              <a:buNone/>
            </a:pPr>
            <a:r>
              <a:rPr lang="ru-RU" b="1" dirty="0" smtClean="0"/>
              <a:t>1.Решите уравнения : а) 16 – 3х = 4 – 7х ; б) 8 – ( </a:t>
            </a:r>
            <a:r>
              <a:rPr lang="ru-RU" b="1" dirty="0" err="1" smtClean="0"/>
              <a:t>х</a:t>
            </a:r>
            <a:r>
              <a:rPr lang="ru-RU" b="1" dirty="0" smtClean="0"/>
              <a:t> + 3 )= 6 – </a:t>
            </a:r>
            <a:r>
              <a:rPr lang="ru-RU" b="1" dirty="0" err="1" smtClean="0"/>
              <a:t>х</a:t>
            </a:r>
            <a:r>
              <a:rPr lang="ru-RU" b="1" dirty="0" smtClean="0"/>
              <a:t>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в) – 2х – 1 = 3х – 5( </a:t>
            </a:r>
            <a:r>
              <a:rPr lang="ru-RU" b="1" dirty="0" err="1" smtClean="0"/>
              <a:t>х</a:t>
            </a:r>
            <a:r>
              <a:rPr lang="ru-RU" b="1" dirty="0" smtClean="0"/>
              <a:t> + 0,2 )  г)  +  = 1 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2. При каком значении  </a:t>
            </a:r>
            <a:r>
              <a:rPr lang="en-US" b="1" dirty="0" smtClean="0"/>
              <a:t>k</a:t>
            </a:r>
            <a:r>
              <a:rPr lang="ru-RU" b="1" dirty="0" smtClean="0"/>
              <a:t> :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а) значение выражения  8</a:t>
            </a:r>
            <a:r>
              <a:rPr lang="en-US" b="1" dirty="0" smtClean="0"/>
              <a:t>k</a:t>
            </a:r>
            <a:r>
              <a:rPr lang="ru-RU" b="1" dirty="0" smtClean="0"/>
              <a:t> + 3  в три раза больше значения выражения   5</a:t>
            </a:r>
            <a:r>
              <a:rPr lang="en-US" b="1" dirty="0" smtClean="0"/>
              <a:t>k</a:t>
            </a:r>
            <a:r>
              <a:rPr lang="ru-RU" b="1" dirty="0" smtClean="0"/>
              <a:t> – 6 ;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б) значение выражения  13</a:t>
            </a:r>
            <a:r>
              <a:rPr lang="en-US" b="1" dirty="0" smtClean="0"/>
              <a:t>k</a:t>
            </a:r>
            <a:r>
              <a:rPr lang="ru-RU" b="1" dirty="0" smtClean="0"/>
              <a:t> – 7  на  8 меньше значения выражения 12</a:t>
            </a:r>
            <a:r>
              <a:rPr lang="en-US" b="1" dirty="0" smtClean="0"/>
              <a:t>k</a:t>
            </a:r>
            <a:r>
              <a:rPr lang="ru-RU" b="1" dirty="0" smtClean="0"/>
              <a:t> + 11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 Решите задачи : Со станции вышел поезд , скорость которого 48 км/ч , а через  1,25ч вслед за ним вышел второй поезд ,  скорость которого   56км/ч . На каком расстоянии второй поезд догонит первый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 Задумали два числа , одно из которых  на  18 меньше другого . Известно , что  25% большего из них равны  35% меньшего . Найдите эти </a:t>
            </a:r>
            <a:r>
              <a:rPr lang="ru-RU" b="1" smtClean="0"/>
              <a:t>числа 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/>
              <a:t>Дополнительная часть</a:t>
            </a:r>
            <a:endParaRPr lang="ru-RU" u="sng" dirty="0" smtClean="0"/>
          </a:p>
          <a:p>
            <a:pPr lvl="0">
              <a:buNone/>
            </a:pPr>
            <a:r>
              <a:rPr lang="ru-RU" b="1" smtClean="0"/>
              <a:t>1. Решите </a:t>
            </a:r>
            <a:r>
              <a:rPr lang="ru-RU" b="1" dirty="0" smtClean="0"/>
              <a:t>уравнение :</a:t>
            </a:r>
            <a:endParaRPr lang="ru-RU" dirty="0" smtClean="0"/>
          </a:p>
          <a:p>
            <a:pPr>
              <a:buNone/>
            </a:pPr>
            <a:r>
              <a:rPr lang="ru-RU" b="1" smtClean="0"/>
              <a:t>2.При </a:t>
            </a:r>
            <a:r>
              <a:rPr lang="ru-RU" b="1" dirty="0" smtClean="0"/>
              <a:t>каких значениях  у  значение выражения   2ух – 3у + 2х</a:t>
            </a:r>
            <a:r>
              <a:rPr lang="ru-RU" b="1" baseline="30000" dirty="0" smtClean="0"/>
              <a:t>2</a:t>
            </a:r>
            <a:r>
              <a:rPr lang="ru-RU" b="1" dirty="0" smtClean="0"/>
              <a:t>  при  </a:t>
            </a:r>
            <a:r>
              <a:rPr lang="ru-RU" b="1" dirty="0" err="1" smtClean="0"/>
              <a:t>х</a:t>
            </a:r>
            <a:r>
              <a:rPr lang="ru-RU" b="1" dirty="0" smtClean="0"/>
              <a:t> = 3 равно  11 ?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3. Решите уравнение : 5у – 2( у – 3( у – 5( у – 7 ))) = 42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4. За  5ч  катер проходит по течению реки на  20 км больше , чем против течения за это же время . Найдите скорость течения </a:t>
            </a:r>
            <a:r>
              <a:rPr lang="en-US" b="1" dirty="0" smtClean="0"/>
              <a:t>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26.03.2013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Сарайская Е.Ф., учитель математики СОШ № 86</a:t>
            </a: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</TotalTime>
  <Words>1306</Words>
  <PresentationFormat>Экран (4:3)</PresentationFormat>
  <Paragraphs>177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Слайд 1</vt:lpstr>
      <vt:lpstr>Слайд 2</vt:lpstr>
      <vt:lpstr> Дифференциация в обучении полагает разделение учащихся  по признакам:  </vt:lpstr>
      <vt:lpstr>Мобильные группы</vt:lpstr>
      <vt:lpstr>Мобильные группы</vt:lpstr>
      <vt:lpstr>Мобильные группы</vt:lpstr>
      <vt:lpstr>Мобильные группы</vt:lpstr>
      <vt:lpstr>1 вариант</vt:lpstr>
      <vt:lpstr> 2 вариант </vt:lpstr>
      <vt:lpstr>3 вариант</vt:lpstr>
      <vt:lpstr> 4 вариант </vt:lpstr>
      <vt:lpstr>Оценивание</vt:lpstr>
      <vt:lpstr>Логика и кругозор</vt:lpstr>
      <vt:lpstr>Логика и кругозор</vt:lpstr>
      <vt:lpstr>Логика и кругозор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10</cp:revision>
  <dcterms:modified xsi:type="dcterms:W3CDTF">2013-03-26T14:20:15Z</dcterms:modified>
</cp:coreProperties>
</file>