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8" r:id="rId2"/>
    <p:sldId id="266" r:id="rId3"/>
    <p:sldId id="267" r:id="rId4"/>
    <p:sldId id="268" r:id="rId5"/>
    <p:sldId id="269" r:id="rId6"/>
    <p:sldId id="270" r:id="rId7"/>
    <p:sldId id="271" r:id="rId8"/>
    <p:sldId id="276" r:id="rId9"/>
    <p:sldId id="272" r:id="rId10"/>
    <p:sldId id="277" r:id="rId11"/>
    <p:sldId id="260" r:id="rId12"/>
    <p:sldId id="262" r:id="rId13"/>
    <p:sldId id="261" r:id="rId14"/>
    <p:sldId id="263" r:id="rId15"/>
    <p:sldId id="264" r:id="rId16"/>
    <p:sldId id="265" r:id="rId17"/>
    <p:sldId id="278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77DCD-45C2-44B5-B108-AFF311028F4D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7BB3C-6151-4E6B-BDDE-369FFE1F89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77DCD-45C2-44B5-B108-AFF311028F4D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7BB3C-6151-4E6B-BDDE-369FFE1F89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77DCD-45C2-44B5-B108-AFF311028F4D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7BB3C-6151-4E6B-BDDE-369FFE1F89B3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77DCD-45C2-44B5-B108-AFF311028F4D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7BB3C-6151-4E6B-BDDE-369FFE1F89B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77DCD-45C2-44B5-B108-AFF311028F4D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7BB3C-6151-4E6B-BDDE-369FFE1F89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77DCD-45C2-44B5-B108-AFF311028F4D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7BB3C-6151-4E6B-BDDE-369FFE1F89B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77DCD-45C2-44B5-B108-AFF311028F4D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7BB3C-6151-4E6B-BDDE-369FFE1F89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77DCD-45C2-44B5-B108-AFF311028F4D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7BB3C-6151-4E6B-BDDE-369FFE1F89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77DCD-45C2-44B5-B108-AFF311028F4D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7BB3C-6151-4E6B-BDDE-369FFE1F89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77DCD-45C2-44B5-B108-AFF311028F4D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7BB3C-6151-4E6B-BDDE-369FFE1F89B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77DCD-45C2-44B5-B108-AFF311028F4D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7BB3C-6151-4E6B-BDDE-369FFE1F89B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09F77DCD-45C2-44B5-B108-AFF311028F4D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6BD7BB3C-6151-4E6B-BDDE-369FFE1F89B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916832"/>
            <a:ext cx="8229600" cy="2290266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solidFill>
                  <a:srgbClr val="C00000"/>
                </a:solidFill>
              </a:rPr>
              <a:t>Разносторонне развитие личности </a:t>
            </a:r>
            <a:br>
              <a:rPr lang="ru-RU" sz="5400" b="1" dirty="0" smtClean="0">
                <a:solidFill>
                  <a:srgbClr val="C00000"/>
                </a:solidFill>
              </a:rPr>
            </a:br>
            <a:r>
              <a:rPr lang="ru-RU" sz="5400" b="1" dirty="0" smtClean="0">
                <a:solidFill>
                  <a:srgbClr val="C00000"/>
                </a:solidFill>
              </a:rPr>
              <a:t>на основе индивидуального и дифференцированных подходов </a:t>
            </a:r>
            <a:br>
              <a:rPr lang="ru-RU" sz="5400" b="1" dirty="0" smtClean="0">
                <a:solidFill>
                  <a:srgbClr val="C00000"/>
                </a:solidFill>
              </a:rPr>
            </a:br>
            <a:r>
              <a:rPr lang="ru-RU" sz="5400" b="1" dirty="0" smtClean="0">
                <a:solidFill>
                  <a:srgbClr val="C00000"/>
                </a:solidFill>
              </a:rPr>
              <a:t>Мор  Е.С.</a:t>
            </a:r>
            <a:endParaRPr lang="ru-RU" sz="5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16700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332656"/>
            <a:ext cx="8568952" cy="57606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600" b="1" dirty="0">
                <a:solidFill>
                  <a:srgbClr val="FF0000"/>
                </a:solidFill>
              </a:rPr>
              <a:t>Гармонично и разносторонне развитая личность - это такая социально активная, творческая личность, которая сочетает в себе духовное богатство, моральную чистоту и физическое совершенство.</a:t>
            </a:r>
          </a:p>
          <a:p>
            <a:endParaRPr lang="ru-RU" sz="11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sz="3600" b="1" dirty="0">
                <a:solidFill>
                  <a:srgbClr val="FF0000"/>
                </a:solidFill>
              </a:rPr>
              <a:t>Дифференцированное обучение – подход, при котором максимально учитываются возможности и запросы каждого ученика или отдельных групп школьников.</a:t>
            </a: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6176266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 descr="F:\2012-02-11\SAM_0377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260648"/>
            <a:ext cx="8748464" cy="6192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284303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772816"/>
            <a:ext cx="7408333" cy="4353347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098" name="Picture 2" descr="F:\2012-02-11\SAM_0381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260648"/>
            <a:ext cx="8784976" cy="6237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335122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844824"/>
            <a:ext cx="7408333" cy="4281339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3074" name="Picture 2" descr="F:\2012-02-11\SAM_0379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260648"/>
            <a:ext cx="8784976" cy="6453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601010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844824"/>
            <a:ext cx="7408333" cy="4281339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user\Desktop\фото для выступления\2013-03-19\SAM_3704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260648"/>
            <a:ext cx="8784976" cy="6264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236497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user\Desktop\фото для выступления\2013-03-19\SAM_3710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476672"/>
            <a:ext cx="8244408" cy="5805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281177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user\Desktop\фото для выступления\2013-03-19\SAM_3712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647093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628800"/>
            <a:ext cx="7408333" cy="4497363"/>
          </a:xfrm>
        </p:spPr>
        <p:txBody>
          <a:bodyPr/>
          <a:lstStyle/>
          <a:p>
            <a:pPr marL="0" indent="0">
              <a:buNone/>
            </a:pPr>
            <a:r>
              <a:rPr lang="ru-RU" sz="3200" dirty="0"/>
              <a:t>-  в средних классах сделать акцент на формировании у учащихся </a:t>
            </a:r>
            <a:r>
              <a:rPr lang="ru-RU" sz="3200" dirty="0" smtClean="0"/>
              <a:t>сознательной дисциплины</a:t>
            </a:r>
            <a:r>
              <a:rPr lang="ru-RU" sz="3200" dirty="0"/>
              <a:t>, ответственного отношения к учению;</a:t>
            </a:r>
          </a:p>
          <a:p>
            <a:pPr marL="0" indent="0">
              <a:buNone/>
            </a:pPr>
            <a:r>
              <a:rPr lang="ru-RU" sz="3200" dirty="0"/>
              <a:t>-  в старших классах сосредоточить внимание на формировании социально </a:t>
            </a:r>
            <a:r>
              <a:rPr lang="ru-RU" sz="3200" dirty="0" smtClean="0"/>
              <a:t>значимых мотивов </a:t>
            </a:r>
            <a:r>
              <a:rPr lang="ru-RU" sz="3200" dirty="0"/>
              <a:t>учения.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7200" b="1" dirty="0" smtClean="0">
                <a:solidFill>
                  <a:srgbClr val="FF0000"/>
                </a:solidFill>
              </a:rPr>
              <a:t>выводы</a:t>
            </a:r>
            <a:endParaRPr lang="ru-RU" sz="7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26446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800" dirty="0" smtClean="0"/>
              <a:t>1</a:t>
            </a:r>
            <a:r>
              <a:rPr lang="ru-RU" sz="2800" dirty="0"/>
              <a:t>. Развитие всех сторон и аспектов человеческой личности, всех ее "подсистем": </a:t>
            </a:r>
            <a:r>
              <a:rPr lang="ru-RU" sz="2800" dirty="0" smtClean="0"/>
              <a:t>информационной</a:t>
            </a:r>
            <a:r>
              <a:rPr lang="ru-RU" sz="2800" dirty="0"/>
              <a:t>, мотивационной, эмоциональной,</a:t>
            </a:r>
          </a:p>
          <a:p>
            <a:pPr marL="0" indent="0">
              <a:buNone/>
            </a:pPr>
            <a:r>
              <a:rPr lang="ru-RU" sz="2800" dirty="0"/>
              <a:t> 2. Преодоление частичности, односторонности, узкой специализации в развитии личности.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548680"/>
            <a:ext cx="8147248" cy="1042376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rgbClr val="FF0000"/>
                </a:solidFill>
              </a:rPr>
              <a:t>Разностороннее и гармоничное развитие личности включает в себя:</a:t>
            </a:r>
            <a:r>
              <a:rPr lang="ru-RU" sz="3200" dirty="0">
                <a:solidFill>
                  <a:srgbClr val="FF0000"/>
                </a:solidFill>
              </a:rPr>
              <a:t/>
            </a:r>
            <a:br>
              <a:rPr lang="ru-RU" sz="3200" dirty="0">
                <a:solidFill>
                  <a:srgbClr val="FF0000"/>
                </a:solidFill>
              </a:rPr>
            </a:br>
            <a:endParaRPr lang="ru-RU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68685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1</a:t>
            </a:r>
            <a:r>
              <a:rPr lang="ru-RU" dirty="0"/>
              <a:t>.	Ответы команд на предложенные вопросы по пройденному материалу</a:t>
            </a:r>
          </a:p>
          <a:p>
            <a:pPr marL="0" indent="0">
              <a:buNone/>
            </a:pPr>
            <a:r>
              <a:rPr lang="ru-RU" dirty="0"/>
              <a:t>2.	Проверка чертежа детали и исправление имеющихся ошибок	</a:t>
            </a:r>
          </a:p>
          <a:p>
            <a:pPr marL="0" indent="0">
              <a:buNone/>
            </a:pPr>
            <a:r>
              <a:rPr lang="ru-RU" dirty="0"/>
              <a:t>3.	Работа с кроссвордами</a:t>
            </a:r>
          </a:p>
          <a:p>
            <a:pPr marL="0" indent="0">
              <a:buNone/>
            </a:pPr>
            <a:r>
              <a:rPr lang="ru-RU" dirty="0"/>
              <a:t>4.	Выполнение специальных упражнений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solidFill>
                  <a:srgbClr val="FF0000"/>
                </a:solidFill>
              </a:rPr>
              <a:t>Элементы игры вводятся мной на ряд команд, борющихся за первенство</a:t>
            </a:r>
          </a:p>
        </p:txBody>
      </p:sp>
    </p:spTree>
    <p:extLst>
      <p:ext uri="{BB962C8B-B14F-4D97-AF65-F5344CB8AC3E}">
        <p14:creationId xmlns:p14="http://schemas.microsoft.com/office/powerpoint/2010/main" xmlns="" val="28809718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Использование кроссвордов</a:t>
            </a:r>
            <a:endParaRPr lang="ru-RU" sz="4000" b="1" dirty="0">
              <a:solidFill>
                <a:srgbClr val="FF0000"/>
              </a:solidFill>
            </a:endParaRPr>
          </a:p>
        </p:txBody>
      </p:sp>
      <p:pic>
        <p:nvPicPr>
          <p:cNvPr id="4098" name="Picture 2" descr="C:\Users\user\Desktop\фото для выступления\2013-03-25\SAM_3742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88024" y="2708919"/>
            <a:ext cx="4104456" cy="4062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user\Desktop\фото для выступления\2013-03-25\SAM_3741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2708920"/>
            <a:ext cx="4464496" cy="4062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125476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060848"/>
            <a:ext cx="7408333" cy="406531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>
                <a:solidFill>
                  <a:srgbClr val="FF0000"/>
                </a:solidFill>
              </a:rPr>
              <a:t>Выполнение специальных упражнений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5122" name="Picture 2" descr="C:\Users\user\Desktop\фото для выступления\2013-03-25\SAM_3744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6930" y="1556792"/>
            <a:ext cx="8615550" cy="5040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6712646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988840"/>
            <a:ext cx="7408333" cy="41373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1.На </a:t>
            </a:r>
            <a:r>
              <a:rPr lang="ru-RU" dirty="0"/>
              <a:t>узнавание, опознавание или классификацию объектов и понятий. Например « Является </a:t>
            </a:r>
            <a:r>
              <a:rPr lang="ru-RU" dirty="0" smtClean="0"/>
              <a:t>ли изображенная </a:t>
            </a:r>
            <a:r>
              <a:rPr lang="ru-RU" dirty="0"/>
              <a:t>фигура сечением?» </a:t>
            </a:r>
            <a:r>
              <a:rPr lang="ru-RU" dirty="0" smtClean="0"/>
              <a:t> 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Индивидуальные </a:t>
            </a:r>
            <a:r>
              <a:rPr lang="ru-RU" sz="3200" b="1" dirty="0">
                <a:solidFill>
                  <a:srgbClr val="FF0000"/>
                </a:solidFill>
              </a:rPr>
              <a:t>контролирующие задания  по черчению  которые делятся на три основные группы</a:t>
            </a:r>
          </a:p>
        </p:txBody>
      </p:sp>
      <p:pic>
        <p:nvPicPr>
          <p:cNvPr id="6146" name="Picture 2" descr="C:\Users\user\Desktop\фото для выступления\2013-03-25\SAM_3726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5576" y="3153409"/>
            <a:ext cx="7848871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7313966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88640"/>
            <a:ext cx="8784975" cy="5937523"/>
          </a:xfrm>
        </p:spPr>
        <p:txBody>
          <a:bodyPr/>
          <a:lstStyle/>
          <a:p>
            <a:pPr marL="0" indent="0">
              <a:buNone/>
            </a:pPr>
            <a:r>
              <a:rPr lang="ru-RU" b="1" dirty="0">
                <a:solidFill>
                  <a:srgbClr val="FF0000"/>
                </a:solidFill>
              </a:rPr>
              <a:t>2. </a:t>
            </a:r>
            <a:r>
              <a:rPr lang="ru-RU" b="1" dirty="0" smtClean="0">
                <a:solidFill>
                  <a:srgbClr val="FF0000"/>
                </a:solidFill>
              </a:rPr>
              <a:t>Репродукции </a:t>
            </a:r>
            <a:r>
              <a:rPr lang="ru-RU" b="1" dirty="0">
                <a:solidFill>
                  <a:srgbClr val="FF0000"/>
                </a:solidFill>
              </a:rPr>
              <a:t>позволяют воспроизводить и обсуждать информацию об объектах изучения по памяти например  «Обозначить </a:t>
            </a:r>
            <a:r>
              <a:rPr lang="ru-RU" b="1" dirty="0" smtClean="0">
                <a:solidFill>
                  <a:srgbClr val="FF0000"/>
                </a:solidFill>
              </a:rPr>
              <a:t>секущие </a:t>
            </a:r>
            <a:r>
              <a:rPr lang="ru-RU" b="1" dirty="0">
                <a:solidFill>
                  <a:srgbClr val="FF0000"/>
                </a:solidFill>
              </a:rPr>
              <a:t>плоскости и фигуры сечений. 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7170" name="Picture 2" descr="C:\Users\user\Desktop\фото для выступления\2013-03-25\SAM_3729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1916832"/>
            <a:ext cx="4320480" cy="475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171" name="Picture 3" descr="C:\Users\user\Desktop\фото для выступления\2013-03-25\SAM_3731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90864" y="1916832"/>
            <a:ext cx="4572000" cy="4752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3014641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11560" y="2996952"/>
            <a:ext cx="7956872" cy="345069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-171400"/>
            <a:ext cx="8229600" cy="3240360"/>
          </a:xfrm>
        </p:spPr>
        <p:txBody>
          <a:bodyPr>
            <a:normAutofit/>
          </a:bodyPr>
          <a:lstStyle/>
          <a:p>
            <a:r>
              <a:rPr lang="ru-RU" sz="800" dirty="0"/>
              <a:t/>
            </a:r>
            <a:br>
              <a:rPr lang="ru-RU" sz="800" dirty="0"/>
            </a:br>
            <a:r>
              <a:rPr lang="ru-RU" sz="800" dirty="0" smtClean="0"/>
              <a:t/>
            </a:r>
            <a:br>
              <a:rPr lang="ru-RU" sz="800" dirty="0" smtClean="0"/>
            </a:br>
            <a:r>
              <a:rPr lang="ru-RU" sz="800" dirty="0"/>
              <a:t/>
            </a:r>
            <a:br>
              <a:rPr lang="ru-RU" sz="800" dirty="0"/>
            </a:br>
            <a:r>
              <a:rPr lang="ru-RU" sz="800" dirty="0" smtClean="0"/>
              <a:t/>
            </a:r>
            <a:br>
              <a:rPr lang="ru-RU" sz="800" dirty="0" smtClean="0"/>
            </a:br>
            <a:r>
              <a:rPr lang="ru-RU" sz="2700" b="1" dirty="0" smtClean="0">
                <a:solidFill>
                  <a:srgbClr val="FF0000"/>
                </a:solidFill>
              </a:rPr>
              <a:t>Использование </a:t>
            </a:r>
            <a:r>
              <a:rPr lang="ru-RU" sz="2700" b="1" dirty="0">
                <a:solidFill>
                  <a:srgbClr val="FF0000"/>
                </a:solidFill>
              </a:rPr>
              <a:t>знаний на практике, учащиеся механически строят, например разрез </a:t>
            </a:r>
            <a:r>
              <a:rPr lang="ru-RU" sz="2700" b="1" dirty="0" smtClean="0">
                <a:solidFill>
                  <a:srgbClr val="FF0000"/>
                </a:solidFill>
              </a:rPr>
              <a:t>или </a:t>
            </a:r>
            <a:r>
              <a:rPr lang="ru-RU" sz="2700" b="1" dirty="0">
                <a:solidFill>
                  <a:srgbClr val="FF0000"/>
                </a:solidFill>
              </a:rPr>
              <a:t>преобразовывают  линии невидимого контура в видимые </a:t>
            </a:r>
            <a:r>
              <a:rPr lang="ru-RU" sz="2700" b="1" dirty="0" smtClean="0">
                <a:solidFill>
                  <a:srgbClr val="FF0000"/>
                </a:solidFill>
              </a:rPr>
              <a:t>эти </a:t>
            </a:r>
            <a:r>
              <a:rPr lang="ru-RU" sz="2700" b="1" dirty="0">
                <a:solidFill>
                  <a:srgbClr val="FF0000"/>
                </a:solidFill>
              </a:rPr>
              <a:t>задания способствуют формированию у школьников глубоких знаний подготавливает их к самостоятельной практической </a:t>
            </a:r>
            <a:r>
              <a:rPr lang="ru-RU" sz="2700" b="1" dirty="0" smtClean="0">
                <a:solidFill>
                  <a:srgbClr val="FF0000"/>
                </a:solidFill>
              </a:rPr>
              <a:t>деятельности</a:t>
            </a:r>
            <a:endParaRPr lang="ru-RU" sz="2700" b="1" dirty="0">
              <a:solidFill>
                <a:srgbClr val="FF0000"/>
              </a:solidFill>
            </a:endParaRPr>
          </a:p>
        </p:txBody>
      </p:sp>
      <p:pic>
        <p:nvPicPr>
          <p:cNvPr id="9218" name="Picture 2" descr="C:\Users\user\Desktop\фото для выступления\2013-03-25\SAM_3732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35000" y="2996952"/>
            <a:ext cx="3776960" cy="36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9219" name="Picture 3" descr="C:\Users\user\Desktop\фото для выступления\2013-03-25\SAM_3733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996952"/>
            <a:ext cx="3960440" cy="3528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7540223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1" y="260648"/>
            <a:ext cx="8640960" cy="5865515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3.Задания </a:t>
            </a:r>
            <a:r>
              <a:rPr lang="ru-RU" b="1" dirty="0">
                <a:solidFill>
                  <a:srgbClr val="FF0000"/>
                </a:solidFill>
              </a:rPr>
              <a:t>3 его уровня. Это задания на самостоятельное применение знаний на практике например: «Построить целесообразные сечения, обозначив их по правилам ГОСТ» 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8194" name="Picture 2" descr="C:\Users\user\Desktop\фото для выступления\2013-03-25\SAM_3734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1772816"/>
            <a:ext cx="8460432" cy="4896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6876534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210</TotalTime>
  <Words>220</Words>
  <Application>Microsoft Office PowerPoint</Application>
  <PresentationFormat>Экран (4:3)</PresentationFormat>
  <Paragraphs>22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Волна</vt:lpstr>
      <vt:lpstr>Разносторонне развитие личности  на основе индивидуального и дифференцированных подходов  Мор  Е.С.</vt:lpstr>
      <vt:lpstr>Разностороннее и гармоничное развитие личности включает в себя: </vt:lpstr>
      <vt:lpstr>Элементы игры вводятся мной на ряд команд, борющихся за первенство</vt:lpstr>
      <vt:lpstr>Использование кроссвордов</vt:lpstr>
      <vt:lpstr>Выполнение специальных упражнений </vt:lpstr>
      <vt:lpstr>Индивидуальные контролирующие задания  по черчению  которые делятся на три основные группы</vt:lpstr>
      <vt:lpstr>Слайд 7</vt:lpstr>
      <vt:lpstr>    Использование знаний на практике, учащиеся механически строят, например разрез или преобразовывают  линии невидимого контура в видимые эти задания способствуют формированию у школьников глубоких знаний подготавливает их к самостоятельной практической деятельности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выводы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Разносторонне развитие личности  на основе индивидуального и дифференцированных подходов  Мор  ЕС</dc:title>
  <dc:creator>user</dc:creator>
  <cp:lastModifiedBy>User</cp:lastModifiedBy>
  <cp:revision>15</cp:revision>
  <dcterms:created xsi:type="dcterms:W3CDTF">2013-03-25T06:34:02Z</dcterms:created>
  <dcterms:modified xsi:type="dcterms:W3CDTF">2013-04-07T16:17:26Z</dcterms:modified>
</cp:coreProperties>
</file>