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78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5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35" autoAdjust="0"/>
  </p:normalViewPr>
  <p:slideViewPr>
    <p:cSldViewPr>
      <p:cViewPr varScale="1">
        <p:scale>
          <a:sx n="90" d="100"/>
          <a:sy n="90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8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21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2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74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98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09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2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88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28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6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61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B4C0-C3F1-4A92-9BEF-920A50DA0D75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3FAC-B3B9-40F1-95C7-A0BB948C2C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53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12968" cy="23042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Анализ работы ШМО гуманитарного цикла предметов  в СОШ № 62   за 3-ью четверть 2012-2013 уч. год.</a:t>
            </a: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/>
            </a:r>
            <a:b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784976" cy="403244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Методическая тема ШМО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: Развитие функциональной  грамотности   при изучении предметов  гуманитарного цикла.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kk-KZ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Цель</a:t>
            </a:r>
            <a:r>
              <a:rPr lang="kk-KZ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: Создать условия   учителям  ШМО  для применения  педагогических  технологий , способствующих развитию  функциональной  грамотности учащихся.</a:t>
            </a:r>
            <a:endParaRPr lang="ru-RU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89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Русская литература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65851"/>
              </p:ext>
            </p:extLst>
          </p:nvPr>
        </p:nvGraphicFramePr>
        <p:xfrm>
          <a:off x="1524000" y="1397000"/>
          <a:ext cx="609600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успеваемости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8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6295"/>
              </p:ext>
            </p:extLst>
          </p:nvPr>
        </p:nvGraphicFramePr>
        <p:xfrm>
          <a:off x="1475656" y="1268760"/>
          <a:ext cx="609600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успеваемости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4766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Английский язык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7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Казахстана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0709"/>
              </p:ext>
            </p:extLst>
          </p:nvPr>
        </p:nvGraphicFramePr>
        <p:xfrm>
          <a:off x="1524000" y="1397000"/>
          <a:ext cx="609600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успеваемости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52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Сравнивая данные по предметам гуманитарного цикла  за 3 года , можно  сделать заключение , что  идёт повышение качества знаний на 4 %  по предмету Русский язык  по сравнению с 2010 годом, от 59 % до  63 % 2013г.,  по предмету Русская литература  повышение  качества знаний  на 10 % по сравнению с 2010 годом от  70 % до 80 % в 2013 , по предмету Английский язык качество знаний  стабильно  на уровне 2010 года – 71 % , в 2013 году по  предмету История  Казахстана понижение качества знаний  на 6  % по сравнению с 2010 годом и  на 4 % по сравнению с 2012г.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253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75591"/>
              </p:ext>
            </p:extLst>
          </p:nvPr>
        </p:nvGraphicFramePr>
        <p:xfrm>
          <a:off x="251516" y="25660"/>
          <a:ext cx="8640963" cy="664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6"/>
                <a:gridCol w="1512168"/>
                <a:gridCol w="720077"/>
                <a:gridCol w="960107"/>
                <a:gridCol w="960107"/>
                <a:gridCol w="960107"/>
                <a:gridCol w="960107"/>
                <a:gridCol w="960107"/>
                <a:gridCol w="960107"/>
              </a:tblGrid>
              <a:tr h="4898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 учителя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Технологии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1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Игровые 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 метод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Постановка проблемных вопросов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Критическое мышление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Применение ИКТ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Разноуровневое обучение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Рейтинговая система щценивания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3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Ахметова Аягуль Нурабаевна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7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Гильмутдинова  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А.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Крылова А.Д.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7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Матвеенкова 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Т.П.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 Р.Р.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Холохоева П.Б.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Шумай Л.В.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565900" algn="l"/>
                        </a:tabLs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Культенова С,Т.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Оспанова Ж.Ж.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95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46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русского языка  в  3- ей четверти 2012-2013 учебного года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35673"/>
              </p:ext>
            </p:extLst>
          </p:nvPr>
        </p:nvGraphicFramePr>
        <p:xfrm>
          <a:off x="107504" y="788804"/>
          <a:ext cx="8928992" cy="589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кач1 чет.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ср.2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ср.3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успев  срез за 3 четв.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Оспанова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Крылова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Холохоева 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8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Холохоева 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Крылова 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 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61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665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Анализируя  результаты  качества знаний по предмету русский язык  за 3 –ью четверть  видим , что  у учителя  Рахимовой Р.Р качество знаний в 6- х классах  понизилось  на 15 %, от 75 %  во 2 – ой четверти  до 60 %  в 3 – ей четверти. В параллели 7 – х классов качество знаний повысилось на 6  % , от 59 % во2 четверти до 65 % в 3 – ей четверти. В  то же время в 6 – х классах качество знаний по срезам увеличилось на 27 % ,от 40 % до 67 % и в 7 – х классах качество срезов также повысилось  на  15 % , от 42 %  во 2 – ой четверти  до 57 %  в 3 – ей  четверти. В  параллелях 8 – х  классов   у учителя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Холохоевой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П.Б. повышение качества знаний  на 3 %  , от 50 % во 2 – ой четверти  до 53 %  в 3 – ей четверти. В параллели 9 – х классов понижение качества знаний на 4 % , от 62 % во 2 – ой четверти до 58 % в 3 – ей четверти. Качество по срезам понизилось  на  16, 5 % , от 28 % во 2 ой четверти до 11,5 %  в 3 –ей четверти. А   в 9 – х классах  качество по срезам  повысилось на  9,5 % , от  13 %   во 2 – ой четверти до 21,5 % в 3 –ей четверти. У учителя 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Оспановой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Ж.Ж.  в 5А  классе  качество знаний  повысилось на 3 % , от 50 % во 2 – ой четверти до 53 % в 3 – ей четверти. </a:t>
            </a:r>
          </a:p>
        </p:txBody>
      </p:sp>
    </p:spTree>
    <p:extLst>
      <p:ext uri="{BB962C8B-B14F-4D97-AF65-F5344CB8AC3E}">
        <p14:creationId xmlns:p14="http://schemas.microsoft.com/office/powerpoint/2010/main" val="412600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знаний по срезам  также повысилось  на 31 % , от 44 % во 2 – ой  четверти  до 75 % в 3 – ей четверти. У учителя Крыловой А.Д. В 3 – ей четверти  повышение  качества знаний на 1 % в 5 – х классах , от 59 % до 60 % и также повышение качества знаний по срезам  на 10 % ,  от 55 % во 2- ой четверти  до 65%  в 3 – ей четверти. В 11 – ом  классе  повышение качеств знаний на  2 % , от  67 %  во 2 – ой четверти до 69 % в 3 – ей четверти  В итоге  общее качество знаний  по школе по предмету русский язык  в 3 – ей четверти понизилось на 3 % , от 63 % во 2 – ой четверти до 60 % в 3 – ей четверти. В то же время качество контрольных срезов возросло  на 28 %, от 36 % во 2 – ой четверти до 64 % в 3 – ей четверти. Самый низкий результат по срезам  у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Холохоевой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П.Б.- 11,5 в 8 – х классах, самый высокий результат  у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Оспановой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Ж.Ж. – 75 %  в 5 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классе.По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качеству  знаний за 3 четверть  самый высокий результату  Рахимовой Р.Р. – 69 % в 11 классе, а  самый низкий результат  у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Оспановой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Ж.Ж  53 %  в 5А классе.</a:t>
            </a:r>
          </a:p>
        </p:txBody>
      </p:sp>
    </p:spTree>
    <p:extLst>
      <p:ext uri="{BB962C8B-B14F-4D97-AF65-F5344CB8AC3E}">
        <p14:creationId xmlns:p14="http://schemas.microsoft.com/office/powerpoint/2010/main" val="239417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24191"/>
              </p:ext>
            </p:extLst>
          </p:nvPr>
        </p:nvGraphicFramePr>
        <p:xfrm>
          <a:off x="395540" y="260651"/>
          <a:ext cx="8424930" cy="653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"/>
                <a:gridCol w="842493"/>
                <a:gridCol w="842493"/>
                <a:gridCol w="842493"/>
                <a:gridCol w="842493"/>
                <a:gridCol w="842493"/>
                <a:gridCol w="842493"/>
                <a:gridCol w="842493"/>
                <a:gridCol w="842493"/>
                <a:gridCol w="842493"/>
              </a:tblGrid>
              <a:tr h="664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 Р.Р.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писали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кон.срез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надекабрь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2012г.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 1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2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2012г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3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успевза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четв.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кач срез за  3 чет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7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6Б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40,5 %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73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59,09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41,5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59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124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98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47911"/>
              </p:ext>
            </p:extLst>
          </p:nvPr>
        </p:nvGraphicFramePr>
        <p:xfrm>
          <a:off x="179514" y="548680"/>
          <a:ext cx="8784970" cy="205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"/>
                <a:gridCol w="878497"/>
                <a:gridCol w="878497"/>
                <a:gridCol w="878497"/>
                <a:gridCol w="878497"/>
                <a:gridCol w="878497"/>
                <a:gridCol w="878497"/>
                <a:gridCol w="878497"/>
                <a:gridCol w="878497"/>
                <a:gridCol w="878497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Оспанова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Ж.Ж.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писали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Кон.срез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декабрь2012г.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2012г.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чет 2012г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3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успевза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срез за  3 чет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33404"/>
              </p:ext>
            </p:extLst>
          </p:nvPr>
        </p:nvGraphicFramePr>
        <p:xfrm>
          <a:off x="179514" y="2810307"/>
          <a:ext cx="8784970" cy="38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"/>
                <a:gridCol w="878497"/>
                <a:gridCol w="878497"/>
                <a:gridCol w="878497"/>
                <a:gridCol w="878497"/>
                <a:gridCol w="878497"/>
                <a:gridCol w="878497"/>
                <a:gridCol w="878497"/>
                <a:gridCol w="878497"/>
                <a:gridCol w="878497"/>
              </a:tblGrid>
              <a:tr h="200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Холохоева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П.Б.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писали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кач.знкон.срездекабрь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2012г.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2012г.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 2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2012г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3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успевза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четв.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кач срез за  3 чет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2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8856984" cy="685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kk-KZ" sz="20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kk-KZ" sz="2000" b="1" u="sng" dirty="0" smtClean="0">
                <a:solidFill>
                  <a:srgbClr val="C0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Осуществлять обмен  опыта через посещение уроков 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Продолжить  работу по  овладению приёмами анализа собственных результатов образовательного процесса и их совершенствования. 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Каждому педагогу определиться   с  необходимыми    технологиями (критическое  мышление , модульное обучение , разноуровневое  обучение), соответствующими  стилю его преподавания.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Продолжить работу  по  темам  самообразования.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Совершенствовать работу с   учащимися  повышенного интеллектуального развития и коррекционную работу с учащимися  с низкой степенью обучаемости.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Систематически осуществлять мониторинг качества знаний и успеваемости учащихся.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Совершенствовать работу по преемственности, разработать ряд мероприятий.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Использовать активные формы и приёмы работы с акцентом на персонификацию учащихся.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Продолжить  работу  по совершенствованию системы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полготовки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 учащихся  к  ВОУД  и ЕНТ,  конкурсам н олимпиадам разного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4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71126"/>
              </p:ext>
            </p:extLst>
          </p:nvPr>
        </p:nvGraphicFramePr>
        <p:xfrm>
          <a:off x="539550" y="1397000"/>
          <a:ext cx="8136910" cy="37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1"/>
                <a:gridCol w="813691"/>
                <a:gridCol w="813691"/>
                <a:gridCol w="813691"/>
                <a:gridCol w="813691"/>
                <a:gridCol w="813691"/>
                <a:gridCol w="813691"/>
                <a:gridCol w="813691"/>
                <a:gridCol w="813691"/>
                <a:gridCol w="813691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Крылова А.Д.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Писа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Кон.срездекабрь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2012г.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кон.срез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декабрь2012г.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2012г.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2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3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успевза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32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качества знаний по русской литературе за 3 – ью  четверть  2012 – 2013 г.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29033"/>
              </p:ext>
            </p:extLst>
          </p:nvPr>
        </p:nvGraphicFramePr>
        <p:xfrm>
          <a:off x="395536" y="1019637"/>
          <a:ext cx="8496943" cy="572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7"/>
                <a:gridCol w="1699389"/>
                <a:gridCol w="1699389"/>
                <a:gridCol w="1699389"/>
                <a:gridCol w="1699389"/>
              </a:tblGrid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кач1 чет.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Кач.3 четв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Оспанова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Холохоева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Холохоева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Крылова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2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00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качества знаний  показывает , что по русской литературе у учителя  Рахимовой Р.Р.  во всех параллелях классов повышение качества знаний  на 15-16 % и в 11 классе на 8 %. У учителя Крыловой А.Д.  в 5-х  классах качество знаний стабильно – 88% , а в 10 классе качество знаний повысилось на 6 % от 85 % до 91 % в 3 – ей четверти. У учителя 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Холохоевой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П.Б  в 8 –х классах и 9-х классах повышение качества знаний на 8 %   в обоих параллелях  от 64 % во 2 – ой четверти до 72 5 в 3 – ей  - это 8 – е классы и 9- е классы от 62 5 во 2 четверти до 70 % в 3 – ей четверти.  У учителя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Оспановой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Ж.Ж  в 5 А классе процент качества знаний по русской литературе повысился на 3 % от 66 %  во 2 – ой четверти  до 69 % в 3 – ей четверти.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13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4039"/>
              </p:ext>
            </p:extLst>
          </p:nvPr>
        </p:nvGraphicFramePr>
        <p:xfrm>
          <a:off x="539555" y="620685"/>
          <a:ext cx="7920878" cy="5615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3"/>
                <a:gridCol w="1038975"/>
                <a:gridCol w="1131554"/>
                <a:gridCol w="1131554"/>
                <a:gridCol w="1131554"/>
                <a:gridCol w="1131554"/>
                <a:gridCol w="1131554"/>
              </a:tblGrid>
              <a:tr h="2173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Рахимова Р.Р.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1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2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2012г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успевза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3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32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327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82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53476"/>
              </p:ext>
            </p:extLst>
          </p:nvPr>
        </p:nvGraphicFramePr>
        <p:xfrm>
          <a:off x="467544" y="260648"/>
          <a:ext cx="7992887" cy="298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8"/>
                <a:gridCol w="843524"/>
                <a:gridCol w="1141841"/>
                <a:gridCol w="1141841"/>
                <a:gridCol w="1141841"/>
                <a:gridCol w="1141841"/>
                <a:gridCol w="1141841"/>
              </a:tblGrid>
              <a:tr h="9342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учит.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Холохоева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П.Б.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 за 1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кач.знан.За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успевза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3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84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8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102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00663"/>
              </p:ext>
            </p:extLst>
          </p:nvPr>
        </p:nvGraphicFramePr>
        <p:xfrm>
          <a:off x="467544" y="3501008"/>
          <a:ext cx="7920885" cy="2982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48072"/>
                <a:gridCol w="1018401"/>
                <a:gridCol w="1131555"/>
                <a:gridCol w="1131555"/>
                <a:gridCol w="1131555"/>
                <a:gridCol w="1131555"/>
              </a:tblGrid>
              <a:tr h="1041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Ф.И.О.учит</a:t>
                      </a:r>
                      <a:r>
                        <a:rPr lang="ru-RU" sz="2400" b="1" baseline="0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Оспанова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Ж.Ж.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1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кач.знан.за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2012г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успевза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кач зн. За 3 четв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А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58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81121"/>
              </p:ext>
            </p:extLst>
          </p:nvPr>
        </p:nvGraphicFramePr>
        <p:xfrm>
          <a:off x="1115609" y="1397000"/>
          <a:ext cx="6984782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43"/>
                <a:gridCol w="771509"/>
                <a:gridCol w="997826"/>
                <a:gridCol w="997826"/>
                <a:gridCol w="997826"/>
                <a:gridCol w="997826"/>
                <a:gridCol w="99782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Ф.И.Оучителя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Крылова А.Д.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2012г.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2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2012г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успевза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За 3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084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435777"/>
              </p:ext>
            </p:extLst>
          </p:nvPr>
        </p:nvGraphicFramePr>
        <p:xfrm>
          <a:off x="629139" y="1484784"/>
          <a:ext cx="7488832" cy="5170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449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кач.знан.за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2012г.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Кон.срез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кач.знан.за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ч2012г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успевза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кач зн. За 3 четв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96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Гильмутдинова Г.А.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качества знаний учащихся по истории Казахстана за 3-ью четверть 2012- 2013 учебного года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9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 процент качества знаний по предмету  в 3 четверти ниже на 4 % по сравнению с 2  четвертью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классы. Программой отводится два часа в неделю. Качество знаний в 3 – ей четверти  70 % понизилось на 1%  по сравнению со 2 – ой четвертью– 71 % , Большинство ребят показали хороший потенциал  при изучении предмета. Программный материал по истории Казахстана для учеников 5-х классов достаточно сложен, так как охватывает все значительные события из истории нашей страны. Ученики  испытывают  затруднения с запоминанием  новой терминологии, дат и  пересказом исторических текстов. Есть хороший потенциал. необходимо работать над развитием интереса к предмету, используя различные формы работы: индивидуальную, групповую, стратегии критического мышления, творческие задания, самостоятельную поисковую работу. </a:t>
            </a:r>
          </a:p>
        </p:txBody>
      </p:sp>
    </p:spTree>
    <p:extLst>
      <p:ext uri="{BB962C8B-B14F-4D97-AF65-F5344CB8AC3E}">
        <p14:creationId xmlns:p14="http://schemas.microsoft.com/office/powerpoint/2010/main" val="535201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2048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классы. В седьмых классах обучалось 44 ученика. Программой отводится 1,5 часа в неделю. Среди учащихся среднего звена седьмые классы показывают  повышение качества знаний от  59 %  во 2 – ой четверти до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67 % в 3 – ей четверти , на  8 %  больше  ранее достигнутого .Для сохранения в памяти ребят большего объема информации на уроках используются такие виды работы, как: составление кластеров, характеризующих государства; составление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таблиц.  8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классы. В 8-х классах обучается48ученика. Программа предусматривает на изучение истории Казахстана 1,5 часа в неделю. Качество знаний 45%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– 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четверти уменьшилось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43 %  в третьей четверти  , разница составила 2 %.  Ребята охотно работающие устно и индивидуально и в группах пересказывающие и анализирующие с удовольствием, начинают испытывать затруднения при работе с тестами, успех которой обеспечивается знанием конкретных дат, имен, фактов, на которых большинство ребят внимания не заостряют и не всегда удерживают в памяти. 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2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469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решения этой проблемы используются составление опорных конспектов, кластеров, таблиц, схем. Чаще использовать тестовую форму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контроля.9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девятых классах обучается 53 ученика. По программе истории Казахстана отводится 1,5 часа в неделю. Качество  знаний  в 3 – ей четверти выросло  от  37 %  во 2 – ой четверти   до 42 % , разница составила 5 % по сравнению со 2 – ой четвертью. Учащиеся приходят к пониманию необходимости  серьёзной  подготовки материала, который будет необходим в будущем для ЕНТ.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Класс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естественно-математический, 28 ученика. Очень мало часов отводится на изучение предмета – 1 час в неделю. Качество знаний  в первом  полугодии 46%. понизилось  в 3 – ей четверти  на 1 % по сравнению со 2- ой четвертью, т.е. до 45 %  Работа с выпускниками главным образом проводится по схеме: тема – тесты по теме – работа над ошибками – общие тесты – работа над ошибками. Проводить индивидуальную работу с сильными учениками, особое внимание необходимо уделять слабоуспевающим.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35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673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Ожидаемый результат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 :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1.Успешная сдача учащимися ВОУД и ЕНТ по предметам гуманитарного цикла.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2.Массовое участие  учащихся  повышенного  интеллектуального развития  в  конкурсах и  олимпиадах разного   уровня.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3. Выступления учащихся повышенного  интеллектуального развития на школьной  НПК  и МАН ДДЮ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4.Повышение качества  знаний  и  успеваемости за счёт  результативности коррекционной работы  с учащимися с низкой степенью обучаемости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5.Создание условий для  успешной адаптации  учащихся 4-х классов при переходе  в основную школу.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6.Оформление  результатов  недели гуманитарного цикла  в виде презентации  и  печатного материала. 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( Сроки проведения  недели   с 19 ноября  по 24 ноября.)</a:t>
            </a:r>
            <a:endParaRPr lang="ru-RU" sz="20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73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по  английскому языку   за 3-ью четверть 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2013  учебного  года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9634"/>
              </p:ext>
            </p:extLst>
          </p:nvPr>
        </p:nvGraphicFramePr>
        <p:xfrm>
          <a:off x="395538" y="1163653"/>
          <a:ext cx="8424934" cy="524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24"/>
                <a:gridCol w="1203562"/>
                <a:gridCol w="1203562"/>
                <a:gridCol w="1203562"/>
                <a:gridCol w="1203562"/>
                <a:gridCol w="1203562"/>
              </a:tblGrid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кач1 чет.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 2 четв.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ср.2 четв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Кач3 четв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Культенова С.Т.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5а 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Шумай Л.В.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5а 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Культенова С.Т.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Культенова С.Т.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Матвеенкова Т.П.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Культенова С.Т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8аб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Шумай Л.В.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Матвеенкова Т.П.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6аб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Культенова С.Т.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Матвеенкова Т.П.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9аб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Матвеенкова Т.П.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10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Матвеенкова Т.П.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4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232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41578"/>
              </p:ext>
            </p:extLst>
          </p:nvPr>
        </p:nvGraphicFramePr>
        <p:xfrm>
          <a:off x="107502" y="188641"/>
          <a:ext cx="8928991" cy="660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30"/>
                <a:gridCol w="633669"/>
                <a:gridCol w="892899"/>
                <a:gridCol w="892899"/>
                <a:gridCol w="892899"/>
                <a:gridCol w="892899"/>
                <a:gridCol w="892899"/>
                <a:gridCol w="892899"/>
                <a:gridCol w="892899"/>
                <a:gridCol w="892899"/>
              </a:tblGrid>
              <a:tr h="1424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Культенова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С.Т.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Кон.срез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декабрь 2012г.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знаний за 1четв.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учащихся в классе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знаний за 2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 3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успев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3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срез за 3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Культенова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С.Т.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Б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6Б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65,5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35,7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50,5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53,8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80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69682"/>
              </p:ext>
            </p:extLst>
          </p:nvPr>
        </p:nvGraphicFramePr>
        <p:xfrm>
          <a:off x="251518" y="258616"/>
          <a:ext cx="8640960" cy="645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1427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Матвеенкова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Т.П.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писали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контр. срез на декабрь  2012г.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учащихся в классе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ний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 2 чет .2012г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 3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успев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3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срез за 3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6Б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9Б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75 %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10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23819"/>
              </p:ext>
            </p:extLst>
          </p:nvPr>
        </p:nvGraphicFramePr>
        <p:xfrm>
          <a:off x="539556" y="620688"/>
          <a:ext cx="8136900" cy="437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Шумай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Л,В.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Писа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Кон.срезна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декабрь 2012г.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кач.знан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учащих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классе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2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2012г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 3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успев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3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срез за 3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38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4014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СОШ № 62  в 2012- 13 учебном году   преподавание   английского языка  осуществляют   преподаватели 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Матвеенкова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Т.П. 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Шумай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Л.В. 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Культенова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 Т. Во всех параллелях на  английский язык  отводится 2 часа в неделю , что очень мало для успешного усвоения предмета , поэтому многие учащиеся занимаются с репетиторами  или  в языковых центрах, следовательно  по  знанию   предмета  учащиеся  имеют разный уровень подготовки.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Анализируя   преподавание  учителя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Культеновой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С.Т. , видим , что  качество знаний  в 3 – ей четверти  в 5 А классе   понизилось от 53% во 2- ой четверти  до 38 %  в третьей , разница данных составляет – 15 %  .В 5 Б классе процент качества   повысился  от 84 %  во 2 – ой четверти  до 92 % в 3 – ей , разница данных составляет  18 % . по сравнению с результатами срезов данные  за четверть  несколько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завы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шены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т.к. учащиеся написали контрольные тесты с 27 % качества знаний в 5 А и с 66 %  качества знаний в 5 Б классе,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 не были подготовлены к контрольной работе </a:t>
            </a:r>
          </a:p>
        </p:txBody>
      </p:sp>
    </p:spTree>
    <p:extLst>
      <p:ext uri="{BB962C8B-B14F-4D97-AF65-F5344CB8AC3E}">
        <p14:creationId xmlns:p14="http://schemas.microsoft.com/office/powerpoint/2010/main" val="2544581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944" y="18864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6-х  классах  понижение качества знаний на 3 %  в 3 – ей четверти по сравнению со 2-ой, от 76 % до 73 % .В то время как качество знаний по  срезам  выросло  от 50 % во 2- ой четверти до 66 %  в 3 – ей. В 7- х классах  качество знаний   в 3 – ей четверти  повысилось от 66  % во 2 – ой четверти до  79  % в 3- ей четверти ,разница данных составляет  13 % ,  в то время как качество знаний по срезам понизилось от  81 %  во 2 четверти до 74% , разница данных составляет – 7 % .В 8- х классах качество знаний повысилось от 50,5 % во 2 – ой четверти до  52 % в 3- ей четверти, разница данных составляет 1,5 %, в то время как  данные по качеству  знаний  контрольных срезов   возросли от  59% во 2 – ой четверти  до 77 % в 3 – ей четверти , </a:t>
            </a:r>
          </a:p>
        </p:txBody>
      </p:sp>
    </p:spTree>
    <p:extLst>
      <p:ext uri="{BB962C8B-B14F-4D97-AF65-F5344CB8AC3E}">
        <p14:creationId xmlns:p14="http://schemas.microsoft.com/office/powerpoint/2010/main" val="3853800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–ом А  классе понижение качества знаний  на  8 %  в 3 –ей четверти , т.е. от  62 % до 54 %  и также идёт понижение качества знаний по срезам от  72 % во 2- ой четверти до 70 % в 3 – ей четверти, разница данных 2 %.). Качество знаний не выросло  , оно остаётся  - 64 % и качество по срезам также не выросло – 66 %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Анализируя  работу  учителя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Матвеенковой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Т.П. ,   видим   что  в параллели 6- х классов  качество знаний  в 3 – ей четверти  выросло на  3 %  от 70 % во 2- ой четверти до 73 % в 3 – ей четверти , также выросло качество знаний по срезам на 8 %  от 64 % во 2 – ой четверти до 71 % в 3 – ей четверти .В параллели  9- х классов качество знаний  понизилось  на 10 % от 73 %  во 2 – ой четверти до 63 % в 3- ей четверти  и также  понизилось качество знаний по срезам  на 11 % , от 84 % во 2 – ой четверти до 73 %  в 3 – ей четверти.</a:t>
            </a:r>
          </a:p>
        </p:txBody>
      </p:sp>
    </p:spTree>
    <p:extLst>
      <p:ext uri="{BB962C8B-B14F-4D97-AF65-F5344CB8AC3E}">
        <p14:creationId xmlns:p14="http://schemas.microsoft.com/office/powerpoint/2010/main" val="1784132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8 А классе качество знаний  понизилось   на 5 %  от 69 % во 2 – ой четверти до 64 % в 3 – ей четверти. В 10 классе повышение качества знаний на 2 % от 81 % во 2 – ой четверти до  83 % в 3 –ей четверти , в то время как качество по срезам  на 2 % понизилось от 72 %  во 2 – ой четверти до 70 %  в 3 – ей четверти. Учащиеся 11 класса  дают повышение качества знаний на 15 % , от 82 % во 2 – ой четверти до 97 % в 3 – ей четверти.  Качество знаний по срезам тоже высокое – 81 % 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учителя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Шумай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Л.В.   повышение качества знаний по срезам в 9 Б классе на 15 %,  от 45 % во 2 четверти до 60 % в 3 – ей четверти .Качество же знаний стабильно 70 %. В параллели 5 – х классов  повышение качества знаний на 3 5 , в то время как качество знаний по срезам  понизилось  в 3 ей четверти  на 7%, от   74  % во 2  четверти  до 67 % во 3 четверти, понижение даёт группа 5Б класса , где много учащихся с   основной оценкой « 3» по всем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581464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Анализируя  и сравнивая   итоговый результат  всех трёх педагогов   видим повышение качества знаний по четвертям у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Матвеенковой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Т.П. на 1 %  от 75 % во 2 – ой четверти до 76 5 в 3 – ей четверти, качество знаний по срезам тоже  повысилось  на 4 % ,  от 70 %  во 2- ой  четверти 74 % в 3 – ей четверти. У учителя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Шумай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Л.В, качество  знаний повысилось . на 2 %  в 3 – ей четверти ,  от 67 % во 2 – ой четверти до 69  % .Качество знаний контрольных срезов тоже повысилось  на 3 %  , от 60 % во 2-й четверти до 63 % в 3 – ей четверти. У  учителя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Культеновой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С.Т.повышения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качества знаний по четвертям  нет , оно составляет  64 % и качество знаний по срезам тоже стабильно- 66 %. В целом по английскому языку повышение качества знаний   на 4 %  , от 67 % во 2 – ой четверти  до 71 % в 3 – ей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четверти,также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выросло качество знаний по срезам  на 2 %, от 64 % во 2 – ой четверти до 66 % в 3 – ей  четверти.</a:t>
            </a:r>
          </a:p>
        </p:txBody>
      </p:sp>
    </p:spTree>
    <p:extLst>
      <p:ext uri="{BB962C8B-B14F-4D97-AF65-F5344CB8AC3E}">
        <p14:creationId xmlns:p14="http://schemas.microsoft.com/office/powerpoint/2010/main" val="4192139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решения :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уроках и во внеурочное время используются современные образовательные технологии: приёмы  и методы критического мышления,  игровые коммуникативные,  проблемные вопросы, частично-поисковый метод.  Увеличилось количество уроков с использованием интерактивного оборудования. Это дает возможность заинтересовать учащихся материалом урока, направить внимание учащихся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текущий учебный год.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Во главу угла поставить использование на уроках современных информационных технологий.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Совершенствовать  работу с одаренными и слабоуспевающими учащимися через индивидуальный подход, мотивацию, систематизацию.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 При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обучении английскому языку  осуществлять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дифференцированный подход  с целью повышения мотивации учащихся и   увеличения качества знаний по предмету.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Систематически использовать на уроках приемы и формы работы, активизирующие мыслительную деятельность учащихся и развивающие их самостоятельность, помогающие осуществлять обратную связь. </a:t>
            </a:r>
          </a:p>
        </p:txBody>
      </p:sp>
    </p:spTree>
    <p:extLst>
      <p:ext uri="{BB962C8B-B14F-4D97-AF65-F5344CB8AC3E}">
        <p14:creationId xmlns:p14="http://schemas.microsoft.com/office/powerpoint/2010/main" val="244671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931" y="404664"/>
            <a:ext cx="8136904" cy="4639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6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Приоритетные  направления :</a:t>
            </a:r>
            <a:endParaRPr lang="ru-RU" sz="3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kk-KZ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заседания МО</a:t>
            </a:r>
            <a:endParaRPr lang="ru-RU" sz="3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kk-KZ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работа с кадрами</a:t>
            </a:r>
            <a:endParaRPr lang="ru-RU" sz="3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kk-KZ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научно-методическая работа</a:t>
            </a:r>
            <a:endParaRPr lang="ru-RU" sz="3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kk-KZ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состояние преподавания учебных предметов</a:t>
            </a:r>
            <a:endParaRPr lang="ru-RU" sz="3600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kk-KZ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внутришкольныйй контроль</a:t>
            </a:r>
            <a:endParaRPr lang="ru-RU" sz="36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3316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ЕНТ по предметам ШМО в динамике за первое полугодие 2012-2013  учебный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14585"/>
              </p:ext>
            </p:extLst>
          </p:nvPr>
        </p:nvGraphicFramePr>
        <p:xfrm>
          <a:off x="467544" y="1397000"/>
          <a:ext cx="8208912" cy="37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2012-2013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2012-2013% успеваемости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значение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 русская 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Казахстана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 баллов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 баллов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775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84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Казахстана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Подготовительная работа с учащимися ведется по заранее составленному графику и осуществлялась по нескольким  направлениям: это работа над тематическим материалом, работа с тестами по теме, работа с тестами пробных ЕНТ, работа с тестовым материалом предшествующих лет; это работа с учащимися с высокой степенью мотивации к обучению, работа с учениками, имеющими низкую мотивацию и основная работа по подготовке учащихся к ЕНТ. Дополнительные занятия  и консультации, посещаются главным образом учащимися с высокой степенью мотивации, работая с учителем индивидуально и в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где активно проводится работа над разбором допускаемых ошибок, используются  разные формы контроля – учителя, взаимоконтроль, самоконтроль учеников.  </a:t>
            </a:r>
          </a:p>
        </p:txBody>
      </p:sp>
    </p:spTree>
    <p:extLst>
      <p:ext uri="{BB962C8B-B14F-4D97-AF65-F5344CB8AC3E}">
        <p14:creationId xmlns:p14="http://schemas.microsoft.com/office/powerpoint/2010/main" val="1197822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38" y="18864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Проблемы, которые встречаются при подготовке к ЕНТ в 11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классе  1.Низкий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подготовки домашних заданий некоторыми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учащимися; Отсутствие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мотивации  у отдельных учащихся к обучению, а ЕНТ сдают все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учащиеся; 2.Срезы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знаний учащихся во всех классах – контрольные, административные и других проверяющих инстанций  проводятся  в форме тестирования. Такой контроль всегда показывает более низкие результаты. Так как даже мотивированные учащиеся 11 класса, работая с тестовыми заданиями, с большим трудом добиваются высоких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результатов.3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необходимостью  по-прежнему является развитие навыков устной речи, установления причинно-следственных связей, самостоятельности мышления. Так как подготовка к ВОУД делает эти навыки мало востребованными.</a:t>
            </a:r>
          </a:p>
        </p:txBody>
      </p:sp>
    </p:spTree>
    <p:extLst>
      <p:ext uri="{BB962C8B-B14F-4D97-AF65-F5344CB8AC3E}">
        <p14:creationId xmlns:p14="http://schemas.microsoft.com/office/powerpoint/2010/main" val="4089186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8936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Английский язык  В 11 классе английский язык как предмет по выбору сдают 12-14 человек, число сдающих варьируется. Из 9 проведенных тестирований можно сделать вывод, что все учащиеся, в основном, подтверждают свои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оценки.Самый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низкий результат – 5 баллов показала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Омаржанова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Асия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также низкие результаты у Петрова О. В основном английский язык выбрали учащиеся, имеющие пять  за четверть по английскому языку. Большинство из них показывают стабильно высокие результаты (Еремина А., Коростелева В.,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Тлемисова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 и др.), также неоднократно учащиеся набирали высший балл по предмету – 25 баллов. Претенденты на «Алтын б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лге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Карибаева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А., Шамова В. 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Сатбаева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Д. всегда подтверждали свои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оценки.Процент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успеваемости на всех тестированиях – 100%.Процент качества варьируется от 47 до 100%. Случаи невысокого процента качества объясняются отсутствием сильных учащихся в день тестирования и сложностью тестов( например, тесты «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Достык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часто содержат вопросы, не входящие в школьную программу.</a:t>
            </a:r>
          </a:p>
        </p:txBody>
      </p:sp>
    </p:spTree>
    <p:extLst>
      <p:ext uri="{BB962C8B-B14F-4D97-AF65-F5344CB8AC3E}">
        <p14:creationId xmlns:p14="http://schemas.microsoft.com/office/powerpoint/2010/main" val="230416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830" y="18864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достижения результативности в течение четверти проводилась следующая работа: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осуществляется индивидуальный мониторинг пробных тестирований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была проведена диагностика знаний учащихся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у учащихся имеются накопительные папки и тетради для работы над ошибками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на каждом уроке ведется блочное повторение тем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после каждого тестирования проводится подробный анализ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-организована работа по проведению дополнительных занятий и индивидуальных консультаций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учащиеся снабжаются дополнительными справочными материалами и сборниками тестовых заданий прошлых лет.</a:t>
            </a:r>
          </a:p>
        </p:txBody>
      </p:sp>
    </p:spTree>
    <p:extLst>
      <p:ext uri="{BB962C8B-B14F-4D97-AF65-F5344CB8AC3E}">
        <p14:creationId xmlns:p14="http://schemas.microsoft.com/office/powerpoint/2010/main" val="3475994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решения: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на уроках больше внимания уделять повторению грамматических тем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проведению тренировочных упражнений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-после установки нового оборудования на каждом уроке планируется индивидуальная работа по программе « 5+»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провести мероприятия, способствующие улучшению психологического состояния уч-ся ( с привлечением школьного психолога)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проводить индивидуальные беседы с учащимися по результатам тестирований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При выполнении намеченных мер можно прогнозировать повышение качества знаний учащихся по результатам ЕНТ.</a:t>
            </a:r>
          </a:p>
        </p:txBody>
      </p:sp>
    </p:spTree>
    <p:extLst>
      <p:ext uri="{BB962C8B-B14F-4D97-AF65-F5344CB8AC3E}">
        <p14:creationId xmlns:p14="http://schemas.microsoft.com/office/powerpoint/2010/main" val="1447670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НАУЧНО-МЕТОДИЧЕСКАЯ РАБОТА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ШМО  гуманитарного цикла предметов  начало работу по  намеченной методической теме  с составления  перспективного плана работы на весь год ,  ведётся  мониторинг  по всем пунктам плана и накопление отчётного материала  в папке ШМО , который отражает работу ШМО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2012-2013 учебном году. Преподаватели  ШМО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Гильмутдинова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Г.А.,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Матвеенкова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Т.П.,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Шумай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Л.В.,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Культенова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С.Т. используют проектные технологии, развивая у учащихся умения и навыки самостоятельной работы с первоисточниками , приобщают их к исследовательской деятельности , воспитывают у учащихся устойчивую  мотивацию постоянно пополнять запас знаний , использование интерактивной доски, разнообразного иллюстративного материала , схем , различных ТСО позволяет избегать монотонности подачи материала  и разнообразить уроки, игровые технологии , применяемые на уроках , помогают создавать атмосферу , способствующую поддержанию  мотивации учащихся, необходимой для усвоения нового материала. Все учителя ШМО используют элементы </a:t>
            </a:r>
          </a:p>
        </p:txBody>
      </p:sp>
    </p:spTree>
    <p:extLst>
      <p:ext uri="{BB962C8B-B14F-4D97-AF65-F5344CB8AC3E}">
        <p14:creationId xmlns:p14="http://schemas.microsoft.com/office/powerpoint/2010/main" val="1917196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учителя ШМО используют элементы критического мышления , что позволяет сформировать у учащихся избирательность в отношении используемой информации, развивает  их мыслительные процессы.  Учителя  ШМО часто используют на уроках парные  и групповые формы работы (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Шумай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Л,В.Попова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Е.Ю.), проводят дискуссии (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Гильмутдинова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Г.А.) , используют  элементы  технологии личностно- ориентированного обучения и сотрудничество ( Рахимова Р.Р. , Крылова А.Д. 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Культенова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С.Т,Шумай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Л.В.)  Интеллектуальные возможности классов не идентичны –, 6 –е, 10, 11 классы имеют высокую мотивацию к изучению предметов , что касается 7 –х, 8-х , 9-х классов , то эти параллели учащихся отличаются низкой мотивацией  к освоению предметов. На уроках истории Казахстана используются стратегии критического мышления, интеграция с другими предметами, что способствует развитию навыков анализа и понятий исторической эволюции, причинно-следственных связей, развитию самостоятельности мышления учащихся, способствует пробуждению в учениках интереса к прошлому нашей страны. . Преподаватели английского языка 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Матвеенкова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Т.П.,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Шумай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Л.В. 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Культенова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С.Т. преследуют определённую комплексную цель  , а именно : воспитание , образование и развитие обучаемых  средствами предмета , которая  конкретизируется   следующим образом :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формирование потребности в практическом  использовании иностранного языка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будущей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профессиональной  деятельности;               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08368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педагогов ШМО в работе педагогического совета, методических совещаний  за  3 – ью четверть 2012-2013 учебный год 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24850"/>
              </p:ext>
            </p:extLst>
          </p:nvPr>
        </p:nvGraphicFramePr>
        <p:xfrm>
          <a:off x="539553" y="980728"/>
          <a:ext cx="792087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 выступления и форма представления (презентация, доклад, др.)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Виды опроса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Система работы по подготовке к ЕНТ по русскому языку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Система работы по подготовке к ЕНТ по английскому языку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Презентация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Презентация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Презентация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Рахимова  Р.Р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Рахимова  Р.Р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Матвеенкова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Т.П.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22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педагогов ШМО в городских, областных и республиканских научно-практических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семинарах и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конференциях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52535"/>
              </p:ext>
            </p:extLst>
          </p:nvPr>
        </p:nvGraphicFramePr>
        <p:xfrm>
          <a:off x="323528" y="942449"/>
          <a:ext cx="8208912" cy="858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58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Название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семннара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дата и место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(выбрать)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 выступления и форма представления (презентация, доклад, открытый урок др.)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68580" marR="68580" marT="0" marB="0"/>
                </a:tc>
              </a:tr>
              <a:tr h="4635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23.01.13 14.00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Интегрированный урок  литературы, музыки и живописи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 Образ моря по стихотворению А.С.Пушкина « К морю»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Апрель – май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Научно – практическая конференция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Апрель – май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Научно – практическая конференция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Интерактивный открытый урок  он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лайн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статья «Развитие функциональной грамотности на уроках английского языка»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статья « Игровые технологии»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Рахимова Р..Р.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Шумай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Л.В.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Культенова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С.Т.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13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Качественный состав  учителей  ШМО  гуманитарного цикла предметов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SC_240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47629"/>
            <a:ext cx="1656184" cy="20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Документы\Desktop\Новая папка (2)\DSC_57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1553269" cy="19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ы\Desktop\Новая папка (2)\DSC_61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38966"/>
            <a:ext cx="1512168" cy="192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ы\Desktop\Новая папка (2)\DSC_60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191537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150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673" y="3675924"/>
            <a:ext cx="183549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ы\Desktop\фото\P10001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2920" y="4014938"/>
            <a:ext cx="2376265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енты\Desktop\Новая папка (2)\DSC_579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798135"/>
            <a:ext cx="1800200" cy="259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356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76" y="332656"/>
            <a:ext cx="8818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школьников в   олимпиадах   за 2013 учебный год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380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40279"/>
              </p:ext>
            </p:extLst>
          </p:nvPr>
        </p:nvGraphicFramePr>
        <p:xfrm>
          <a:off x="611560" y="404664"/>
          <a:ext cx="8136904" cy="925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368152"/>
                <a:gridCol w="518457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2013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URFODU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Р.К.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язык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Олимпиада по обществоведческим дисциплинам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.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Олиимпиада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по правовым дисциплинам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Республика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 город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Область и город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Олимпиада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городская под руководством  филологического  факультета КАРГУ им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Букетова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Область КАРГУ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тур Республиканской олимпиады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Селиванов Максим 9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( диплом 2 степени высшая лига 67 б)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Киреева Софья 5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.( диплом первой степени высшая лига 86 б)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Сенников Кирилл 9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 диплом 2 степени высшая лига67 б)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Чеботарёва Карина   5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.( диплом третьей степени премьер лига86 б)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Колпакова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Дарья 5кл диплом первой степени  высшая лига 86 б)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Булатова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Анель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5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кл.диплом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третьей степени премьер лига  60 б)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 человек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Сатбаева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Динара 11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- 24б- 3 место по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г.караганде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6 место по Карагандинской области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Коростелёва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Валерия 10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-22 б- 6 место по г. Караганде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Ерёмина Александра 11кл - 20 б – 9 место по г. Караганде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Приходько Олег  6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– 24 б – 2 место по г Караганде и 10 место по Карагандинской области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Карибаева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Акбота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11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– 31 б – 2 место по Карагандинской области  и 2 место по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г.Караганде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Шамова Владлена 11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.– 28 б -7 место по карагандинской области и 5 место по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г.Караганде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Сейтгазимов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Арон 9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-23б- 4 место по Караганде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Селиванов Максим 9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.– 23 б – 5 место по Караганде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Глухова Алиса 9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 -21 б-7место  по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г.Караганде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Дадобоева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9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- 21б- 7 место по городу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Каманецкая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Юлия  9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-21б-8 место по городу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Хасянова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Асель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9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– 21 б – 9 место по городу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Ерёмина Александра 10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– 1 место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Шамова Владлена – 2 место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Шамова Владлена 11 – 3 место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10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школьников в конкурсах научных проектов  за -2013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960777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26138"/>
              </p:ext>
            </p:extLst>
          </p:nvPr>
        </p:nvGraphicFramePr>
        <p:xfrm>
          <a:off x="1403648" y="13150080"/>
          <a:ext cx="6096000" cy="1135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(кол-во)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.Социально- значимые проекты « казахстанская  модель трансформации общества»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История.Проектная работа по Афганистану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Дебатный турнир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.Конкурс исследовательских работ и творческих проектов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КАРГУ кафедра политологии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образоательный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центр «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Дарын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Почётная грамота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Карибаева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Акбота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11кл,.Шамова Владлена 11кл.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Карибаева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Акбота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11кл.-1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Григорьева Валерия  10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.–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Команда «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Думан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 - 3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Шамова Владлена 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Ерёмина александра11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Сураева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Алина 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Омаржанова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Асем11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Карибаева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Акбота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11- 3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Шамова Владлена11 -3 место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83456"/>
              </p:ext>
            </p:extLst>
          </p:nvPr>
        </p:nvGraphicFramePr>
        <p:xfrm>
          <a:off x="395536" y="1340768"/>
          <a:ext cx="8208912" cy="515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(кол-во)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.Социально- значимые проекты « казахстанская  модель трансформации общества»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История.Проектная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работа по Афганистану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Дебатный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турнир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.Конкурс исследовательских работ и творческих проектов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КАРГУ кафедра политологии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образоательный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центр «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Дарын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Почётная грамота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Карибаева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Акбота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11кл,.Шамова Владлена 11кл.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Карибаева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Акбота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11кл.-1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Григорьева Валерия  10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.–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Команда «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Думан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 - 3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Шамова Владлена 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Ерёмина александра11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Сураева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Алина 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Омаржанова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Асем11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Карибаева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Акбота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11- 3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Шамова Владлена11 -3 место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158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школьников в творческих конкурсах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сочинений, стихов )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62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73112"/>
              </p:ext>
            </p:extLst>
          </p:nvPr>
        </p:nvGraphicFramePr>
        <p:xfrm>
          <a:off x="539552" y="620688"/>
          <a:ext cx="7920879" cy="588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учащихся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язык  « Афганистан в моей душе» Конкурс сочинений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« Юный юрист»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язык «Л.Н.Толстой и Казахстан»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язык. Конкурс переводчиков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« Мой учитель» презентация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Республика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Область университет «Болашак»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Келлер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Виалета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6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.- 2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Урёмина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Александра  10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.- 3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Григорьева Валерия  - 10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–сочинение напечатано в сборнике университета «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Болашак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Кыздырбеков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Тимур 6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Лившиц  Евгения 6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Карибаева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акбота2 место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Сатбаева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Динара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Приходько Олег  6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– 3 место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0101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: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Улучшить работу по преемственности .всем учителям , работающим в 5 – х классах  отчитаться о мерах , принятых тми по решению этого вопроса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Каждому учителю посетить не менее 4 уроков своих коллег и предоставить отчёт о своих посещениях с анализом уроков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На следующем заседании заслушать  молодого специалиста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Оспанову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Ж.Ж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теме самообразования.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Всем учителям  предоставить  листы достижений учащихся и мониторинг по своему предмету за год.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Учителям английского языка выяснить количество учащихся , которые будут сдавать предметы по выбору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Обязать всех учителей кафедры  использовать на своих  уроках компьютерные технологии  и Интернет 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1859055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52216">
            <a:off x="323528" y="213285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5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36442"/>
              </p:ext>
            </p:extLst>
          </p:nvPr>
        </p:nvGraphicFramePr>
        <p:xfrm>
          <a:off x="323529" y="14469"/>
          <a:ext cx="8496942" cy="711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340"/>
                <a:gridCol w="1307222"/>
                <a:gridCol w="1231845"/>
                <a:gridCol w="1815699"/>
                <a:gridCol w="2471836"/>
              </a:tblGrid>
              <a:tr h="530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Общий стаж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1Ахметова А. Н.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Директор 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лет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1Ахметова А. Н.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2ГильмутдиноваГ.А.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, обществоведение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лет 18 дней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2ГильмутдиноваГ.А.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1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3Крылова А.Д.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 директора по УВР 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г.14 дней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3Крылова А.Д.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4Культенова С.Т.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вторая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г.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4Культенова С.Т.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5.Матвеенкова Т.П.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лет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5.Матвеенкова Т.П.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6.Оспанова Ж.Ж.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 категории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Соц.педагог.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Молодой специалист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6.Оспанова Ж.Ж.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.Рахимова Р.Р.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лет 18 месяцев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.Рахимова Р.Р.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.Шумай Л.В.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ШМО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года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Шумай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Л.В.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9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Холохоева П.Б.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лет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ru-RU" sz="1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Холохоева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П.Б.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Хрипункова  Н.П.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Среднее специальное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самопознание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Хрипункова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Н.П.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27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33602"/>
              </p:ext>
            </p:extLst>
          </p:nvPr>
        </p:nvGraphicFramePr>
        <p:xfrm>
          <a:off x="1187625" y="548680"/>
          <a:ext cx="7272805" cy="597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1"/>
                <a:gridCol w="1454561"/>
                <a:gridCol w="1454561"/>
                <a:gridCol w="1454561"/>
                <a:gridCol w="1454561"/>
              </a:tblGrid>
              <a:tr h="1650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педагогов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кафедры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 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Имеющиеся звания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Молодые специалисты</a:t>
                      </a:r>
                      <a:endParaRPr lang="ru-RU" sz="24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-9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Вторая -  1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 - 1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 – 6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 категории -2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Отличник образования РК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2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УЧЕБНАЯ РАБОТА.  Формы работы с педагогическими кадрами – круглый стол , дискуссия ,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уроков , взаимопроверка тетрадей учащихся успешно используются в работе кафедры. Микроклимат в методическом объединении – хороший , в коллективе  создана рабочая  атмосфера ,   помогающая  педагогам   преодолевать трудности ,возникающие в процессе работы         </a:t>
            </a:r>
          </a:p>
        </p:txBody>
      </p:sp>
    </p:spTree>
    <p:extLst>
      <p:ext uri="{BB962C8B-B14F-4D97-AF65-F5344CB8AC3E}">
        <p14:creationId xmlns:p14="http://schemas.microsoft.com/office/powerpoint/2010/main" val="259260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знаний учащихся по предметам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ШМО гуманитарного цикла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динамике за 3 года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54024"/>
            <a:ext cx="6264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Русский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03369"/>
              </p:ext>
            </p:extLst>
          </p:nvPr>
        </p:nvGraphicFramePr>
        <p:xfrm>
          <a:off x="1379984" y="1772816"/>
          <a:ext cx="6096000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успеваемости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542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5748</Words>
  <Application>Microsoft Office PowerPoint</Application>
  <PresentationFormat>Экран (4:3)</PresentationFormat>
  <Paragraphs>1671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Анализ работы ШМО гуманитарного цикла предметов  в СОШ № 62   за 3-ью четверть 2012-2013 уч.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2013-03-28T04:13:37Z</dcterms:created>
  <dcterms:modified xsi:type="dcterms:W3CDTF">2013-03-28T08:09:12Z</dcterms:modified>
</cp:coreProperties>
</file>