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1" r:id="rId6"/>
    <p:sldId id="262" r:id="rId7"/>
    <p:sldId id="263" r:id="rId8"/>
    <p:sldId id="265" r:id="rId9"/>
    <p:sldId id="266" r:id="rId10"/>
    <p:sldId id="264" r:id="rId11"/>
    <p:sldId id="267" r:id="rId12"/>
    <p:sldId id="268" r:id="rId13"/>
    <p:sldId id="269" r:id="rId14"/>
    <p:sldId id="270"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9" d="100"/>
          <a:sy n="79" d="100"/>
        </p:scale>
        <p:origin x="-48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20.10.2012</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20.10.2012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5B106E36-FD25-4E2D-B0AA-010F637433A0}" type="datetimeFigureOut">
              <a:rPr lang="ru-RU" smtClean="0"/>
              <a:pPr/>
              <a:t>20.10.2012</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20.10.2012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20.10.2012</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20.10.2012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20.10.2012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20.10.2012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20.10.2012</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20.10.2012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5B106E36-FD25-4E2D-B0AA-010F637433A0}" type="datetimeFigureOut">
              <a:rPr lang="ru-RU" smtClean="0"/>
              <a:pPr/>
              <a:t>20.10.2012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4"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20.10.2012</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857356" y="714356"/>
            <a:ext cx="5105400" cy="2071702"/>
          </a:xfrm>
        </p:spPr>
        <p:txBody>
          <a:bodyPr/>
          <a:lstStyle/>
          <a:p>
            <a:pPr algn="ctr"/>
            <a:r>
              <a:rPr lang="ru-RU" sz="6600" dirty="0" smtClean="0">
                <a:latin typeface="Bookman Old Style" pitchFamily="18" charset="0"/>
              </a:rPr>
              <a:t>Этикет </a:t>
            </a:r>
            <a:br>
              <a:rPr lang="ru-RU" sz="6600" dirty="0" smtClean="0">
                <a:latin typeface="Bookman Old Style" pitchFamily="18" charset="0"/>
              </a:rPr>
            </a:br>
            <a:endParaRPr lang="ru-RU" sz="6600" dirty="0">
              <a:latin typeface="Bookman Old Style" pitchFamily="18" charset="0"/>
            </a:endParaRPr>
          </a:p>
        </p:txBody>
      </p:sp>
      <p:sp>
        <p:nvSpPr>
          <p:cNvPr id="5" name="Подзаголовок 4"/>
          <p:cNvSpPr>
            <a:spLocks noGrp="1"/>
          </p:cNvSpPr>
          <p:nvPr>
            <p:ph type="subTitle" idx="1"/>
          </p:nvPr>
        </p:nvSpPr>
        <p:spPr>
          <a:xfrm>
            <a:off x="1928794" y="2786058"/>
            <a:ext cx="5114778" cy="1800200"/>
          </a:xfrm>
        </p:spPr>
        <p:txBody>
          <a:bodyPr>
            <a:normAutofit/>
          </a:bodyPr>
          <a:lstStyle/>
          <a:p>
            <a:pPr algn="ctr"/>
            <a:r>
              <a:rPr lang="ru-RU" sz="5400" b="1" dirty="0" smtClean="0">
                <a:solidFill>
                  <a:srgbClr val="002060"/>
                </a:solidFill>
                <a:latin typeface="Gothic" pitchFamily="34" charset="-52"/>
              </a:rPr>
              <a:t>Правила хорошего тона</a:t>
            </a:r>
            <a:endParaRPr lang="ru-RU" sz="5400" b="1" dirty="0">
              <a:solidFill>
                <a:srgbClr val="002060"/>
              </a:solidFill>
              <a:latin typeface="Gothic" pitchFamily="34" charset="-5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7224" y="428604"/>
            <a:ext cx="7239000" cy="588680"/>
          </a:xfrm>
        </p:spPr>
        <p:txBody>
          <a:bodyPr>
            <a:normAutofit fontScale="90000"/>
          </a:bodyPr>
          <a:lstStyle/>
          <a:p>
            <a:pPr algn="ctr"/>
            <a:r>
              <a:rPr lang="ru-RU" dirty="0" smtClean="0"/>
              <a:t>Как правильно знакомиться</a:t>
            </a:r>
            <a:endParaRPr lang="ru-RU" dirty="0"/>
          </a:p>
        </p:txBody>
      </p:sp>
      <p:sp>
        <p:nvSpPr>
          <p:cNvPr id="3" name="Содержимое 2"/>
          <p:cNvSpPr>
            <a:spLocks noGrp="1"/>
          </p:cNvSpPr>
          <p:nvPr>
            <p:ph idx="1"/>
          </p:nvPr>
        </p:nvSpPr>
        <p:spPr>
          <a:xfrm>
            <a:off x="428596" y="1000108"/>
            <a:ext cx="7743804" cy="4752528"/>
          </a:xfrm>
        </p:spPr>
        <p:txBody>
          <a:bodyPr/>
          <a:lstStyle/>
          <a:p>
            <a:pPr>
              <a:buNone/>
            </a:pPr>
            <a:r>
              <a:rPr lang="ru-RU" sz="2400" dirty="0" smtClean="0"/>
              <a:t>   Любое </a:t>
            </a:r>
            <a:r>
              <a:rPr lang="ru-RU" sz="2400" dirty="0" smtClean="0"/>
              <a:t>знакомство начинается с представления. Поэтому представляться надо, соблюдая правила этикета: в первую очередь представьтесь собеседнику – назовите свою фамилию, имя. </a:t>
            </a:r>
          </a:p>
          <a:p>
            <a:pPr>
              <a:buNone/>
            </a:pPr>
            <a:r>
              <a:rPr lang="ru-RU" sz="2400" dirty="0" smtClean="0"/>
              <a:t>В ситуациях, когда Вам надо познакомить людей, надо подвести знакомящихся друг к другу и назвать их имена. По правилам этикета, Вы не должны заставлять гостей представляться друг другу самостоятельно.</a:t>
            </a:r>
          </a:p>
          <a:p>
            <a:endParaRPr lang="ru-RU" dirty="0"/>
          </a:p>
        </p:txBody>
      </p:sp>
      <p:pic>
        <p:nvPicPr>
          <p:cNvPr id="5" name="Рисунок 4" descr="proto.jpg"/>
          <p:cNvPicPr>
            <a:picLocks noChangeAspect="1"/>
          </p:cNvPicPr>
          <p:nvPr/>
        </p:nvPicPr>
        <p:blipFill>
          <a:blip r:embed="rId2" cstate="print"/>
          <a:stretch>
            <a:fillRect/>
          </a:stretch>
        </p:blipFill>
        <p:spPr>
          <a:xfrm>
            <a:off x="3059832" y="4077072"/>
            <a:ext cx="4320480" cy="278092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7224" y="428604"/>
            <a:ext cx="7239000" cy="516672"/>
          </a:xfrm>
        </p:spPr>
        <p:txBody>
          <a:bodyPr>
            <a:normAutofit fontScale="90000"/>
          </a:bodyPr>
          <a:lstStyle/>
          <a:p>
            <a:pPr algn="ctr"/>
            <a:r>
              <a:rPr lang="ru-RU" dirty="0" smtClean="0"/>
              <a:t>Приветствие</a:t>
            </a:r>
            <a:endParaRPr lang="ru-RU" dirty="0"/>
          </a:p>
        </p:txBody>
      </p:sp>
      <p:sp>
        <p:nvSpPr>
          <p:cNvPr id="3" name="Содержимое 2"/>
          <p:cNvSpPr>
            <a:spLocks noGrp="1"/>
          </p:cNvSpPr>
          <p:nvPr>
            <p:ph idx="1"/>
          </p:nvPr>
        </p:nvSpPr>
        <p:spPr>
          <a:xfrm>
            <a:off x="785786" y="928670"/>
            <a:ext cx="7239000" cy="5547016"/>
          </a:xfrm>
        </p:spPr>
        <p:txBody>
          <a:bodyPr>
            <a:noAutofit/>
          </a:bodyPr>
          <a:lstStyle/>
          <a:p>
            <a:pPr algn="just">
              <a:buNone/>
            </a:pPr>
            <a:r>
              <a:rPr lang="ru-RU" sz="2500" dirty="0" smtClean="0">
                <a:solidFill>
                  <a:srgbClr val="7030A0"/>
                </a:solidFill>
              </a:rPr>
              <a:t>   Когда-то </a:t>
            </a:r>
            <a:r>
              <a:rPr lang="ru-RU" sz="2500" dirty="0" smtClean="0">
                <a:solidFill>
                  <a:srgbClr val="7030A0"/>
                </a:solidFill>
              </a:rPr>
              <a:t>искреннее пожелание долгих лет и здоровья трансформировалось в современное «здравствуйте». Чтобы правильно поздороваться, проявив этим уважение к человеку, нужно знать некоторые нюансы этикета приветствия. Как правило, первыми здороваются младшие со старшими, мужчины с женщинами. Если приветствуют друг друга супружеские пары, то в первую очередь здороваются между собой женщины, потом мужчины приветствуют дам, и в заключение мужчины пожимают друг другу руки.</a:t>
            </a:r>
            <a:endParaRPr lang="ru-RU" sz="2500"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948720"/>
          </a:xfrm>
        </p:spPr>
        <p:txBody>
          <a:bodyPr>
            <a:normAutofit fontScale="90000"/>
          </a:bodyPr>
          <a:lstStyle/>
          <a:p>
            <a:pPr algn="ctr"/>
            <a:r>
              <a:rPr lang="ru-RU" dirty="0" smtClean="0"/>
              <a:t>Приветствие в разных странах</a:t>
            </a:r>
            <a:endParaRPr lang="ru-RU" dirty="0"/>
          </a:p>
        </p:txBody>
      </p:sp>
      <p:sp>
        <p:nvSpPr>
          <p:cNvPr id="3" name="Содержимое 2"/>
          <p:cNvSpPr>
            <a:spLocks noGrp="1"/>
          </p:cNvSpPr>
          <p:nvPr>
            <p:ph idx="1"/>
          </p:nvPr>
        </p:nvSpPr>
        <p:spPr>
          <a:xfrm>
            <a:off x="457200" y="1268760"/>
            <a:ext cx="4906888" cy="5186976"/>
          </a:xfrm>
        </p:spPr>
        <p:txBody>
          <a:bodyPr>
            <a:normAutofit fontScale="92500" lnSpcReduction="10000"/>
          </a:bodyPr>
          <a:lstStyle/>
          <a:p>
            <a:r>
              <a:rPr lang="ru-RU" dirty="0" smtClean="0">
                <a:solidFill>
                  <a:srgbClr val="7030A0"/>
                </a:solidFill>
              </a:rPr>
              <a:t>Европеец протянет вам руку, </a:t>
            </a:r>
          </a:p>
          <a:p>
            <a:endParaRPr lang="ru-RU" dirty="0" smtClean="0">
              <a:solidFill>
                <a:srgbClr val="7030A0"/>
              </a:solidFill>
            </a:endParaRPr>
          </a:p>
          <a:p>
            <a:pPr>
              <a:buNone/>
            </a:pPr>
            <a:r>
              <a:rPr lang="ru-RU" dirty="0" smtClean="0">
                <a:solidFill>
                  <a:srgbClr val="7030A0"/>
                </a:solidFill>
              </a:rPr>
              <a:t>американец может похлопать </a:t>
            </a:r>
          </a:p>
          <a:p>
            <a:pPr>
              <a:buNone/>
            </a:pPr>
            <a:r>
              <a:rPr lang="ru-RU" dirty="0" smtClean="0">
                <a:solidFill>
                  <a:srgbClr val="7030A0"/>
                </a:solidFill>
              </a:rPr>
              <a:t>по плечу. </a:t>
            </a:r>
          </a:p>
          <a:p>
            <a:endParaRPr lang="ru-RU" dirty="0" smtClean="0">
              <a:solidFill>
                <a:srgbClr val="7030A0"/>
              </a:solidFill>
            </a:endParaRPr>
          </a:p>
          <a:p>
            <a:pPr>
              <a:buNone/>
            </a:pPr>
            <a:r>
              <a:rPr lang="ru-RU" dirty="0" smtClean="0">
                <a:solidFill>
                  <a:srgbClr val="7030A0"/>
                </a:solidFill>
              </a:rPr>
              <a:t>Японец склоняется в поклоне.</a:t>
            </a:r>
          </a:p>
          <a:p>
            <a:pPr>
              <a:buNone/>
            </a:pPr>
            <a:endParaRPr lang="ru-RU" dirty="0" smtClean="0">
              <a:solidFill>
                <a:srgbClr val="7030A0"/>
              </a:solidFill>
            </a:endParaRPr>
          </a:p>
          <a:p>
            <a:pPr>
              <a:buNone/>
            </a:pPr>
            <a:r>
              <a:rPr lang="ru-RU" dirty="0" smtClean="0">
                <a:solidFill>
                  <a:srgbClr val="7030A0"/>
                </a:solidFill>
              </a:rPr>
              <a:t>Улыбка приветствуется в разных странах, у нас это проявление радости, а у англичан – знак вежливости, для американца – естественное правило приветствия.</a:t>
            </a:r>
            <a:endParaRPr lang="ru-RU" dirty="0">
              <a:solidFill>
                <a:srgbClr val="7030A0"/>
              </a:solidFill>
            </a:endParaRPr>
          </a:p>
        </p:txBody>
      </p:sp>
      <p:pic>
        <p:nvPicPr>
          <p:cNvPr id="4" name="Рисунок 3" descr="i.jpeg"/>
          <p:cNvPicPr>
            <a:picLocks noChangeAspect="1"/>
          </p:cNvPicPr>
          <p:nvPr/>
        </p:nvPicPr>
        <p:blipFill>
          <a:blip r:embed="rId2" cstate="print"/>
          <a:stretch>
            <a:fillRect/>
          </a:stretch>
        </p:blipFill>
        <p:spPr>
          <a:xfrm>
            <a:off x="6084168" y="1052736"/>
            <a:ext cx="2143125" cy="1428750"/>
          </a:xfrm>
          <a:prstGeom prst="rect">
            <a:avLst/>
          </a:prstGeom>
        </p:spPr>
      </p:pic>
      <p:pic>
        <p:nvPicPr>
          <p:cNvPr id="5" name="Рисунок 4" descr="china.jpg"/>
          <p:cNvPicPr>
            <a:picLocks noChangeAspect="1"/>
          </p:cNvPicPr>
          <p:nvPr/>
        </p:nvPicPr>
        <p:blipFill>
          <a:blip r:embed="rId3" cstate="print"/>
          <a:stretch>
            <a:fillRect/>
          </a:stretch>
        </p:blipFill>
        <p:spPr>
          <a:xfrm>
            <a:off x="6156176" y="4077072"/>
            <a:ext cx="2304256" cy="1616208"/>
          </a:xfrm>
          <a:prstGeom prst="rect">
            <a:avLst/>
          </a:prstGeom>
        </p:spPr>
      </p:pic>
      <p:pic>
        <p:nvPicPr>
          <p:cNvPr id="6" name="Рисунок 5" descr="мшрд.jpeg"/>
          <p:cNvPicPr>
            <a:picLocks noChangeAspect="1"/>
          </p:cNvPicPr>
          <p:nvPr/>
        </p:nvPicPr>
        <p:blipFill>
          <a:blip r:embed="rId4" cstate="print"/>
          <a:stretch>
            <a:fillRect/>
          </a:stretch>
        </p:blipFill>
        <p:spPr>
          <a:xfrm>
            <a:off x="6228184" y="2564904"/>
            <a:ext cx="2160240" cy="142875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7239000" cy="432048"/>
          </a:xfrm>
        </p:spPr>
        <p:txBody>
          <a:bodyPr>
            <a:normAutofit/>
          </a:bodyPr>
          <a:lstStyle/>
          <a:p>
            <a:pPr algn="ctr"/>
            <a:r>
              <a:rPr lang="ru-RU" sz="2400" dirty="0" smtClean="0"/>
              <a:t>Правила поведения в библиотеке.</a:t>
            </a:r>
            <a:endParaRPr lang="ru-RU" sz="2400" dirty="0"/>
          </a:p>
        </p:txBody>
      </p:sp>
      <p:sp>
        <p:nvSpPr>
          <p:cNvPr id="3" name="Содержимое 2"/>
          <p:cNvSpPr>
            <a:spLocks noGrp="1"/>
          </p:cNvSpPr>
          <p:nvPr>
            <p:ph idx="1"/>
          </p:nvPr>
        </p:nvSpPr>
        <p:spPr>
          <a:xfrm>
            <a:off x="323528" y="908720"/>
            <a:ext cx="7416824" cy="5186976"/>
          </a:xfrm>
        </p:spPr>
        <p:txBody>
          <a:bodyPr>
            <a:noAutofit/>
          </a:bodyPr>
          <a:lstStyle/>
          <a:p>
            <a:pPr algn="just"/>
            <a:r>
              <a:rPr lang="ru-RU" sz="2700" dirty="0" smtClean="0">
                <a:solidFill>
                  <a:srgbClr val="7030A0"/>
                </a:solidFill>
              </a:rPr>
              <a:t>Библиотека – это особое место, где хранятся книги, учебники, журналы, газеты. Каждый школьник может приходить в библиотеку, брать там книги домой или читать их в читальном зале. В библиотеке учащиеся работают. В ней царит атмосфера покоя и сосредоточенности. Здесь читатели получают знания, погружаются в чудесный и увлекательный мир книг, полный захватывающих приключений и всяческих тайн. Главное условие для создания такой атмосферы — это тишина.</a:t>
            </a:r>
          </a:p>
          <a:p>
            <a:pPr algn="ctr">
              <a:buNone/>
            </a:pPr>
            <a:endParaRPr lang="ru-RU" sz="2000" b="1" dirty="0" smtClean="0"/>
          </a:p>
          <a:p>
            <a:pPr algn="ctr">
              <a:buNone/>
            </a:pPr>
            <a:endParaRPr lang="ru-RU" sz="2000" b="1" dirty="0" smtClean="0"/>
          </a:p>
          <a:p>
            <a:pPr algn="ctr">
              <a:buNone/>
            </a:pPr>
            <a:endParaRPr lang="ru-RU" sz="2000" b="1" dirty="0" smtClean="0"/>
          </a:p>
          <a:p>
            <a:pPr algn="ctr">
              <a:buNone/>
            </a:pPr>
            <a:endParaRPr lang="ru-RU" sz="2000" b="1" dirty="0" smtClean="0"/>
          </a:p>
          <a:p>
            <a:pPr algn="ctr">
              <a:buNone/>
            </a:pPr>
            <a:endParaRPr lang="ru-RU" sz="2000" b="1" dirty="0" smtClean="0"/>
          </a:p>
          <a:p>
            <a:pPr algn="ctr">
              <a:buNone/>
            </a:pPr>
            <a:endParaRPr lang="ru-RU" sz="2000" b="1"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14348" y="142852"/>
            <a:ext cx="7444680" cy="6336704"/>
          </a:xfrm>
        </p:spPr>
        <p:txBody>
          <a:bodyPr>
            <a:normAutofit fontScale="55000" lnSpcReduction="20000"/>
          </a:bodyPr>
          <a:lstStyle/>
          <a:p>
            <a:pPr algn="ctr">
              <a:buNone/>
            </a:pPr>
            <a:r>
              <a:rPr lang="ru-RU" sz="2800" b="1" dirty="0" smtClean="0">
                <a:solidFill>
                  <a:srgbClr val="7030A0"/>
                </a:solidFill>
              </a:rPr>
              <a:t>Правила поведения в библиотеке. </a:t>
            </a:r>
          </a:p>
          <a:p>
            <a:r>
              <a:rPr lang="ru-RU" sz="3100" dirty="0" smtClean="0">
                <a:solidFill>
                  <a:srgbClr val="7030A0"/>
                </a:solidFill>
              </a:rPr>
              <a:t>Не кричите, не шумите, не разговаривайте со своими соседями даже шёпотом.</a:t>
            </a:r>
          </a:p>
          <a:p>
            <a:r>
              <a:rPr lang="ru-RU" sz="3100" dirty="0" smtClean="0">
                <a:solidFill>
                  <a:srgbClr val="7030A0"/>
                </a:solidFill>
              </a:rPr>
              <a:t>выключите свой мобильный телефон; если вам надо позвонить, выйдите в коридор;</a:t>
            </a:r>
          </a:p>
          <a:p>
            <a:r>
              <a:rPr lang="ru-RU" sz="3100" dirty="0" smtClean="0">
                <a:solidFill>
                  <a:srgbClr val="7030A0"/>
                </a:solidFill>
              </a:rPr>
              <a:t> старайтесь аккуратно двигать стул, когда встаёте; не шумите, когда достаёте свои вещи из сумки или когда собираетесь домой;</a:t>
            </a:r>
          </a:p>
          <a:p>
            <a:r>
              <a:rPr lang="ru-RU" sz="3100" dirty="0" smtClean="0">
                <a:solidFill>
                  <a:srgbClr val="7030A0"/>
                </a:solidFill>
              </a:rPr>
              <a:t> сидите прямо, не разваливайтесь на стуле; читая, старайтесь не наклонять голову слишком низко: так вы сохраните правильную осанку и хорошее зрение.</a:t>
            </a:r>
          </a:p>
          <a:p>
            <a:r>
              <a:rPr lang="ru-RU" sz="3100" dirty="0" smtClean="0">
                <a:solidFill>
                  <a:srgbClr val="7030A0"/>
                </a:solidFill>
              </a:rPr>
              <a:t>Книга — это источник знаний. Из книг мы узнаём о прошлом человечества, о достижениях науки и культуры, об особенностях обычаев и нравов других народов, об увлекательных путешествиях и приключениях, о талантливых людях.</a:t>
            </a:r>
          </a:p>
          <a:p>
            <a:r>
              <a:rPr lang="ru-RU" sz="3100" dirty="0" smtClean="0">
                <a:solidFill>
                  <a:srgbClr val="7030A0"/>
                </a:solidFill>
              </a:rPr>
              <a:t>Библиотечными книгами пользуются многие ученики. Поэтому, чтобы и после вас книгу могли читать другие, обращайтесь с ней бережно:</a:t>
            </a:r>
          </a:p>
          <a:p>
            <a:r>
              <a:rPr lang="ru-RU" sz="3100" dirty="0" smtClean="0">
                <a:solidFill>
                  <a:srgbClr val="7030A0"/>
                </a:solidFill>
              </a:rPr>
              <a:t>не мните страницы книги (тем более не вырывайте их), не загибайте уголки страниц;</a:t>
            </a:r>
          </a:p>
          <a:p>
            <a:r>
              <a:rPr lang="ru-RU" sz="3100" dirty="0" smtClean="0">
                <a:solidFill>
                  <a:srgbClr val="7030A0"/>
                </a:solidFill>
              </a:rPr>
              <a:t>не делайте заметок на полях книги; ничего не подчёркивайте, ничего не пишите и не рисуйте на её страницах;</a:t>
            </a:r>
          </a:p>
          <a:p>
            <a:r>
              <a:rPr lang="ru-RU" sz="3100" dirty="0" smtClean="0">
                <a:solidFill>
                  <a:srgbClr val="7030A0"/>
                </a:solidFill>
              </a:rPr>
              <a:t> листайте книгу осторожно, стараясь не повредить её; не бросайте книгу;</a:t>
            </a:r>
          </a:p>
          <a:p>
            <a:r>
              <a:rPr lang="ru-RU" sz="3100" dirty="0" smtClean="0">
                <a:solidFill>
                  <a:srgbClr val="7030A0"/>
                </a:solidFill>
              </a:rPr>
              <a:t>взятые домой книги возвращайте в библиотеку вовремя;</a:t>
            </a:r>
          </a:p>
          <a:p>
            <a:r>
              <a:rPr lang="ru-RU" sz="3100" dirty="0" smtClean="0">
                <a:solidFill>
                  <a:srgbClr val="7030A0"/>
                </a:solidFill>
              </a:rPr>
              <a:t>относитесь к библиотечным книгам так же бережно, как к своим собственным.</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4414" y="320040"/>
            <a:ext cx="6481786" cy="1143000"/>
          </a:xfrm>
        </p:spPr>
        <p:txBody>
          <a:bodyPr>
            <a:normAutofit/>
          </a:bodyPr>
          <a:lstStyle/>
          <a:p>
            <a:pPr algn="ctr"/>
            <a:r>
              <a:rPr lang="ru-RU" sz="2800" dirty="0" smtClean="0"/>
              <a:t>Этикет - это правила поведения человека в обществе.</a:t>
            </a:r>
            <a:endParaRPr lang="ru-RU" sz="2800" dirty="0"/>
          </a:p>
        </p:txBody>
      </p:sp>
      <p:sp>
        <p:nvSpPr>
          <p:cNvPr id="3" name="Содержимое 2"/>
          <p:cNvSpPr>
            <a:spLocks noGrp="1"/>
          </p:cNvSpPr>
          <p:nvPr>
            <p:ph idx="1"/>
          </p:nvPr>
        </p:nvSpPr>
        <p:spPr>
          <a:xfrm>
            <a:off x="1071538" y="1571612"/>
            <a:ext cx="7239000" cy="4500594"/>
          </a:xfrm>
        </p:spPr>
        <p:txBody>
          <a:bodyPr>
            <a:normAutofit lnSpcReduction="10000"/>
          </a:bodyPr>
          <a:lstStyle/>
          <a:p>
            <a:pPr>
              <a:buNone/>
            </a:pPr>
            <a:r>
              <a:rPr lang="ru-RU" dirty="0" smtClean="0">
                <a:solidFill>
                  <a:srgbClr val="993300"/>
                </a:solidFill>
              </a:rPr>
              <a:t>   Современный </a:t>
            </a:r>
            <a:r>
              <a:rPr lang="ru-RU" dirty="0" smtClean="0">
                <a:solidFill>
                  <a:srgbClr val="993300"/>
                </a:solidFill>
              </a:rPr>
              <a:t>подросток должен уметь правильно знакомиться, приветствовать друг друга, как вести себя в театре, магазине, общественном транспорте, как наносить визиты и принимать гостей, как организовать семейный праздник, как сервировать стол и многое другое. Знание этикета позволяет человеку произвести приятное впечатление своим внешним видом, манерой говорить, умением поддерживать разговор, вести себя за столом.</a:t>
            </a:r>
            <a:endParaRPr lang="ru-RU" dirty="0">
              <a:solidFill>
                <a:srgbClr val="9933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4414" y="642918"/>
            <a:ext cx="6436568" cy="444664"/>
          </a:xfrm>
        </p:spPr>
        <p:txBody>
          <a:bodyPr>
            <a:normAutofit fontScale="90000"/>
          </a:bodyPr>
          <a:lstStyle/>
          <a:p>
            <a:pPr algn="ctr"/>
            <a:r>
              <a:rPr lang="ru-RU" dirty="0" smtClean="0"/>
              <a:t>Правила общения</a:t>
            </a:r>
            <a:endParaRPr lang="ru-RU" dirty="0"/>
          </a:p>
        </p:txBody>
      </p:sp>
      <p:sp>
        <p:nvSpPr>
          <p:cNvPr id="5" name="Содержимое 4"/>
          <p:cNvSpPr>
            <a:spLocks noGrp="1"/>
          </p:cNvSpPr>
          <p:nvPr>
            <p:ph idx="1"/>
          </p:nvPr>
        </p:nvSpPr>
        <p:spPr>
          <a:xfrm>
            <a:off x="857224" y="1643050"/>
            <a:ext cx="7239000" cy="4846320"/>
          </a:xfrm>
        </p:spPr>
        <p:txBody>
          <a:bodyPr/>
          <a:lstStyle/>
          <a:p>
            <a:pPr>
              <a:buNone/>
            </a:pPr>
            <a:r>
              <a:rPr lang="ru-RU" dirty="0" smtClean="0">
                <a:solidFill>
                  <a:srgbClr val="993300"/>
                </a:solidFill>
              </a:rPr>
              <a:t>   Самое </a:t>
            </a:r>
            <a:r>
              <a:rPr lang="ru-RU" dirty="0" smtClean="0">
                <a:solidFill>
                  <a:srgbClr val="993300"/>
                </a:solidFill>
              </a:rPr>
              <a:t>главное в этикете общения — это обращение. На «ты» следует обращаться только к близким друзьям и детям, младше 18 лет. Ко всем прочим (даже к незнакомым людям одного возраста с вами) следует обращаться исключительно на «вы».</a:t>
            </a:r>
            <a:endParaRPr lang="ru-RU" dirty="0">
              <a:solidFill>
                <a:srgbClr val="9933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7224" y="500042"/>
            <a:ext cx="7239000" cy="720080"/>
          </a:xfrm>
        </p:spPr>
        <p:txBody>
          <a:bodyPr>
            <a:noAutofit/>
          </a:bodyPr>
          <a:lstStyle/>
          <a:p>
            <a:pPr algn="ctr"/>
            <a:r>
              <a:rPr lang="ru-RU" sz="2800" dirty="0" smtClean="0"/>
              <a:t>Правила  общения  с одноклассниками</a:t>
            </a:r>
            <a:endParaRPr lang="ru-RU" sz="2800" dirty="0"/>
          </a:p>
        </p:txBody>
      </p:sp>
      <p:sp>
        <p:nvSpPr>
          <p:cNvPr id="3" name="Содержимое 2"/>
          <p:cNvSpPr>
            <a:spLocks noGrp="1"/>
          </p:cNvSpPr>
          <p:nvPr>
            <p:ph idx="1"/>
          </p:nvPr>
        </p:nvSpPr>
        <p:spPr>
          <a:xfrm>
            <a:off x="785786" y="1285860"/>
            <a:ext cx="7571184" cy="5330992"/>
          </a:xfrm>
        </p:spPr>
        <p:txBody>
          <a:bodyPr>
            <a:noAutofit/>
          </a:bodyPr>
          <a:lstStyle/>
          <a:p>
            <a:pPr>
              <a:buNone/>
            </a:pPr>
            <a:r>
              <a:rPr lang="ru-RU" sz="1600" dirty="0" smtClean="0">
                <a:solidFill>
                  <a:srgbClr val="002060"/>
                </a:solidFill>
              </a:rPr>
              <a:t>• проявляй внимание к своим друзьям и одноклассникам, старайся, чтобы твои слова и поступки не обидели их;</a:t>
            </a:r>
          </a:p>
          <a:p>
            <a:pPr>
              <a:buNone/>
            </a:pPr>
            <a:r>
              <a:rPr lang="ru-RU" sz="1600" dirty="0" smtClean="0">
                <a:solidFill>
                  <a:srgbClr val="002060"/>
                </a:solidFill>
              </a:rPr>
              <a:t>• никогда не смейся над физическими недостатками людей;</a:t>
            </a:r>
          </a:p>
          <a:p>
            <a:pPr>
              <a:buNone/>
            </a:pPr>
            <a:r>
              <a:rPr lang="ru-RU" sz="1600" dirty="0" smtClean="0">
                <a:solidFill>
                  <a:srgbClr val="002060"/>
                </a:solidFill>
              </a:rPr>
              <a:t>• всегда и во всём помогай младшим и слабым;</a:t>
            </a:r>
          </a:p>
          <a:p>
            <a:pPr>
              <a:buNone/>
            </a:pPr>
            <a:r>
              <a:rPr lang="ru-RU" sz="1600" dirty="0" smtClean="0">
                <a:solidFill>
                  <a:srgbClr val="002060"/>
                </a:solidFill>
              </a:rPr>
              <a:t>• не забывай поблагодарить за оказанную тебе услугу;</a:t>
            </a:r>
          </a:p>
          <a:p>
            <a:pPr>
              <a:buNone/>
            </a:pPr>
            <a:r>
              <a:rPr lang="ru-RU" sz="1600" dirty="0" smtClean="0">
                <a:solidFill>
                  <a:srgbClr val="002060"/>
                </a:solidFill>
              </a:rPr>
              <a:t>• не придумывай никому обидных прозвищ;</a:t>
            </a:r>
          </a:p>
          <a:p>
            <a:pPr>
              <a:buNone/>
            </a:pPr>
            <a:r>
              <a:rPr lang="ru-RU" sz="1600" dirty="0" smtClean="0">
                <a:solidFill>
                  <a:srgbClr val="002060"/>
                </a:solidFill>
              </a:rPr>
              <a:t>• если ты сам страдаешь от привязавшегося к тебе прозвища, не отзывайся на него; может, тогда твой обидчик вспомнит твоё имя;</a:t>
            </a:r>
          </a:p>
          <a:p>
            <a:pPr>
              <a:buNone/>
            </a:pPr>
            <a:r>
              <a:rPr lang="ru-RU" sz="1600" dirty="0" smtClean="0">
                <a:solidFill>
                  <a:srgbClr val="002060"/>
                </a:solidFill>
              </a:rPr>
              <a:t>• если товарищ одолжил тебе что-либо, отдай ему это в обещанный срок, не дожидаясь, пока он тебе об этом напомнит;</a:t>
            </a:r>
          </a:p>
          <a:p>
            <a:pPr>
              <a:buNone/>
            </a:pPr>
            <a:r>
              <a:rPr lang="ru-RU" sz="1600" dirty="0" smtClean="0">
                <a:solidFill>
                  <a:srgbClr val="002060"/>
                </a:solidFill>
              </a:rPr>
              <a:t>• всегда выполняй данные тобой обещания;</a:t>
            </a:r>
          </a:p>
          <a:p>
            <a:pPr>
              <a:buNone/>
            </a:pPr>
            <a:r>
              <a:rPr lang="ru-RU" sz="1600" dirty="0" smtClean="0">
                <a:solidFill>
                  <a:srgbClr val="002060"/>
                </a:solidFill>
              </a:rPr>
              <a:t>• никогда не обещай того, чего выполнить не сможешь;</a:t>
            </a:r>
          </a:p>
          <a:p>
            <a:pPr>
              <a:buNone/>
            </a:pPr>
            <a:r>
              <a:rPr lang="ru-RU" sz="1600" dirty="0" smtClean="0">
                <a:solidFill>
                  <a:srgbClr val="002060"/>
                </a:solidFill>
              </a:rPr>
              <a:t>• дорожи своим словом: твои друзья должны знать, что на тебя во всём можно положиться, что ты всегда держишь слово;</a:t>
            </a:r>
          </a:p>
          <a:p>
            <a:pPr>
              <a:buNone/>
            </a:pPr>
            <a:r>
              <a:rPr lang="ru-RU" sz="1600" dirty="0" smtClean="0">
                <a:solidFill>
                  <a:srgbClr val="002060"/>
                </a:solidFill>
              </a:rPr>
              <a:t>• всегда будь точным: неточность — это прежде всего невежливость;</a:t>
            </a:r>
          </a:p>
          <a:p>
            <a:pPr>
              <a:buNone/>
            </a:pPr>
            <a:r>
              <a:rPr lang="ru-RU" sz="1600" dirty="0" smtClean="0">
                <a:solidFill>
                  <a:srgbClr val="002060"/>
                </a:solidFill>
              </a:rPr>
              <a:t>• никогда не подслушивай чужие разговоры и не читай чужие письма;</a:t>
            </a:r>
          </a:p>
          <a:p>
            <a:pPr>
              <a:buNone/>
            </a:pPr>
            <a:r>
              <a:rPr lang="ru-RU" sz="1600" dirty="0" smtClean="0">
                <a:solidFill>
                  <a:srgbClr val="002060"/>
                </a:solidFill>
              </a:rPr>
              <a:t>• никогда не проявляй к людям неуважения, бесцеремонности, дерзости, грубости или хамства.</a:t>
            </a:r>
            <a:endParaRPr lang="ru-RU" sz="1600" dirty="0">
              <a:solidFill>
                <a:srgbClr val="00206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239000" cy="836712"/>
          </a:xfrm>
        </p:spPr>
        <p:txBody>
          <a:bodyPr>
            <a:normAutofit/>
          </a:bodyPr>
          <a:lstStyle/>
          <a:p>
            <a:pPr algn="ctr"/>
            <a:r>
              <a:rPr lang="ru-RU" dirty="0" smtClean="0"/>
              <a:t>Повседневный этикет</a:t>
            </a:r>
            <a:endParaRPr lang="ru-RU" dirty="0"/>
          </a:p>
        </p:txBody>
      </p:sp>
      <p:sp>
        <p:nvSpPr>
          <p:cNvPr id="3" name="Содержимое 2"/>
          <p:cNvSpPr>
            <a:spLocks noGrp="1"/>
          </p:cNvSpPr>
          <p:nvPr>
            <p:ph idx="1"/>
          </p:nvPr>
        </p:nvSpPr>
        <p:spPr>
          <a:xfrm>
            <a:off x="0" y="836712"/>
            <a:ext cx="7092280" cy="5832648"/>
          </a:xfrm>
        </p:spPr>
        <p:txBody>
          <a:bodyPr>
            <a:noAutofit/>
          </a:bodyPr>
          <a:lstStyle/>
          <a:p>
            <a:r>
              <a:rPr lang="ru-RU" sz="2100" dirty="0" smtClean="0">
                <a:solidFill>
                  <a:schemeClr val="accent2">
                    <a:lumMod val="50000"/>
                  </a:schemeClr>
                </a:solidFill>
              </a:rPr>
              <a:t>Главное правило хорошего тона в быту - не доставлять неудобств окружающим. Это касается как ваших манер, так и внешнего вида. Неприлично показывать пальцем на улице, не принято, идя по улице, жевать, есть и курить. Для этого есть специально отведенные места. Идя по улице, не стоит занимать весь тротуар. Если вы идете в составе большой компании, рекомендуется разбиться на группы по двое-трое человек. Входя куда-либо, стоит придержать двери, чтобы люди сначала могли выйти. Также следует пропустить вперед женщин и пожилых людей. Придя в кино, театр, на концерт идти к своим местам следует только лицом к сидящим. Первым проходит мужчина. Во время концерта или спектакля недопустимо разговаривать по телефону, есть и пить.</a:t>
            </a:r>
            <a:endParaRPr lang="ru-RU" sz="2100" dirty="0">
              <a:solidFill>
                <a:schemeClr val="accent2">
                  <a:lumMod val="50000"/>
                </a:schemeClr>
              </a:solidFill>
            </a:endParaRPr>
          </a:p>
        </p:txBody>
      </p:sp>
      <p:pic>
        <p:nvPicPr>
          <p:cNvPr id="4" name="Рисунок 3" descr="U46P1T1D594161F9DT20111219230349.jpg"/>
          <p:cNvPicPr>
            <a:picLocks noChangeAspect="1"/>
          </p:cNvPicPr>
          <p:nvPr/>
        </p:nvPicPr>
        <p:blipFill>
          <a:blip r:embed="rId2" cstate="print"/>
          <a:stretch>
            <a:fillRect/>
          </a:stretch>
        </p:blipFill>
        <p:spPr>
          <a:xfrm>
            <a:off x="6839744" y="1857364"/>
            <a:ext cx="2304256" cy="266429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588680"/>
          </a:xfrm>
        </p:spPr>
        <p:txBody>
          <a:bodyPr/>
          <a:lstStyle/>
          <a:p>
            <a:pPr algn="ctr"/>
            <a:r>
              <a:rPr lang="ru-RU" dirty="0" smtClean="0"/>
              <a:t>Столовый этикет</a:t>
            </a:r>
            <a:endParaRPr lang="ru-RU" dirty="0"/>
          </a:p>
        </p:txBody>
      </p:sp>
      <p:sp>
        <p:nvSpPr>
          <p:cNvPr id="3" name="Содержимое 2"/>
          <p:cNvSpPr>
            <a:spLocks noGrp="1"/>
          </p:cNvSpPr>
          <p:nvPr>
            <p:ph idx="1"/>
          </p:nvPr>
        </p:nvSpPr>
        <p:spPr>
          <a:xfrm>
            <a:off x="251520" y="1124744"/>
            <a:ext cx="7776864" cy="5330992"/>
          </a:xfrm>
        </p:spPr>
        <p:txBody>
          <a:bodyPr>
            <a:normAutofit/>
          </a:bodyPr>
          <a:lstStyle/>
          <a:p>
            <a:pPr algn="just"/>
            <a:r>
              <a:rPr lang="ru-RU" sz="2400" dirty="0" smtClean="0">
                <a:solidFill>
                  <a:srgbClr val="00B050"/>
                </a:solidFill>
              </a:rPr>
              <a:t>Манерам за столом всегда придавалось большое значение.</a:t>
            </a:r>
            <a:r>
              <a:rPr lang="ru-RU" sz="2400" dirty="0" smtClean="0"/>
              <a:t> </a:t>
            </a:r>
            <a:r>
              <a:rPr lang="ru-RU" sz="2400" dirty="0" smtClean="0">
                <a:solidFill>
                  <a:srgbClr val="7030A0"/>
                </a:solidFill>
              </a:rPr>
              <a:t>Самое главное правило: все столовые приборы, находящиеся справа от тарелки, держат во время еды правой рукой, а все приборы, что находятся слева — соответственно, левой рукой.</a:t>
            </a:r>
            <a:endParaRPr lang="ru-RU" sz="2400" dirty="0">
              <a:solidFill>
                <a:srgbClr val="7030A0"/>
              </a:solidFill>
            </a:endParaRPr>
          </a:p>
        </p:txBody>
      </p:sp>
      <p:pic>
        <p:nvPicPr>
          <p:cNvPr id="4" name="Рисунок 3" descr="biz-etiquette-table.jpg"/>
          <p:cNvPicPr>
            <a:picLocks noChangeAspect="1"/>
          </p:cNvPicPr>
          <p:nvPr/>
        </p:nvPicPr>
        <p:blipFill>
          <a:blip r:embed="rId2" cstate="print"/>
          <a:stretch>
            <a:fillRect/>
          </a:stretch>
        </p:blipFill>
        <p:spPr>
          <a:xfrm>
            <a:off x="1714480" y="3143248"/>
            <a:ext cx="5508724" cy="357301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876712"/>
          </a:xfrm>
        </p:spPr>
        <p:txBody>
          <a:bodyPr>
            <a:normAutofit fontScale="90000"/>
          </a:bodyPr>
          <a:lstStyle/>
          <a:p>
            <a:pPr algn="ctr"/>
            <a:r>
              <a:rPr lang="ru-RU" dirty="0" smtClean="0"/>
              <a:t>Правила поведения за столом</a:t>
            </a:r>
            <a:endParaRPr lang="ru-RU" dirty="0"/>
          </a:p>
        </p:txBody>
      </p:sp>
      <p:sp>
        <p:nvSpPr>
          <p:cNvPr id="3" name="Содержимое 2"/>
          <p:cNvSpPr>
            <a:spLocks noGrp="1"/>
          </p:cNvSpPr>
          <p:nvPr>
            <p:ph idx="1"/>
          </p:nvPr>
        </p:nvSpPr>
        <p:spPr>
          <a:xfrm>
            <a:off x="0" y="1196752"/>
            <a:ext cx="7956376" cy="5258984"/>
          </a:xfrm>
        </p:spPr>
        <p:txBody>
          <a:bodyPr>
            <a:normAutofit/>
          </a:bodyPr>
          <a:lstStyle/>
          <a:p>
            <a:pPr algn="just"/>
            <a:r>
              <a:rPr lang="ru-RU" sz="2200" dirty="0" smtClean="0">
                <a:solidFill>
                  <a:srgbClr val="7030A0"/>
                </a:solidFill>
              </a:rPr>
              <a:t>В ресторане мужчине следует отодвинуть стул для женщины, а затем уже сесть. Сидя за столом, следите за своей осанкой: не наклоняйтесь над тарелкой и не откидывайтесь на стуле, сидите прямо. Локти должны быть прижаты к бокам, на столе — одни кисти рук. Салфетку со стола следует положить на колени. Уронив столовый прибор, не нужно его поднимать: спокойно попросите замену.</a:t>
            </a:r>
            <a:endParaRPr lang="ru-RU" sz="2200" dirty="0">
              <a:solidFill>
                <a:srgbClr val="7030A0"/>
              </a:solidFill>
            </a:endParaRPr>
          </a:p>
        </p:txBody>
      </p:sp>
      <p:pic>
        <p:nvPicPr>
          <p:cNvPr id="4" name="Рисунок 3" descr="man_helping_woman_into_her_seat_42-18702541.jpg"/>
          <p:cNvPicPr>
            <a:picLocks noChangeAspect="1"/>
          </p:cNvPicPr>
          <p:nvPr/>
        </p:nvPicPr>
        <p:blipFill>
          <a:blip r:embed="rId2" cstate="print"/>
          <a:stretch>
            <a:fillRect/>
          </a:stretch>
        </p:blipFill>
        <p:spPr>
          <a:xfrm>
            <a:off x="4103440" y="3693542"/>
            <a:ext cx="5040560" cy="3164458"/>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8100392" cy="4509120"/>
          </a:xfrm>
        </p:spPr>
        <p:txBody>
          <a:bodyPr>
            <a:normAutofit fontScale="92500" lnSpcReduction="10000"/>
          </a:bodyPr>
          <a:lstStyle/>
          <a:p>
            <a:pPr algn="just"/>
            <a:r>
              <a:rPr lang="ru-RU" dirty="0" smtClean="0"/>
              <a:t> </a:t>
            </a:r>
            <a:r>
              <a:rPr lang="ru-RU" dirty="0" smtClean="0">
                <a:solidFill>
                  <a:srgbClr val="FF0000"/>
                </a:solidFill>
              </a:rPr>
              <a:t>Не следует, только сев за стол, сразу же залпом выпивать напиток. Чтобы остудить суп, не дуйте на него, подождите, пока он остынет, слегка помешивая его ложкой. Не набивайте рот большим количеством еды. Не стоит есть ложкой то, что можно съесть вилкой. Стаканы или бокалы с напитками не поднимают выше плеча. Далеко отставленное от вас блюдо просите передать, тянуться не следует. Не стоит стараться ухватить последний бутерброд с блюда, зачерпнуть последнюю ложку супа, съесть последний кусок торт и проч. Не принято подавать самим свою тарелку с просьбой о второй порции или добавке.</a:t>
            </a:r>
            <a:endParaRPr lang="ru-RU" dirty="0">
              <a:solidFill>
                <a:srgbClr val="FF0000"/>
              </a:solidFill>
            </a:endParaRPr>
          </a:p>
        </p:txBody>
      </p:sp>
      <p:pic>
        <p:nvPicPr>
          <p:cNvPr id="4" name="Рисунок 3" descr="87879266_large_92_f274f.jpg"/>
          <p:cNvPicPr>
            <a:picLocks noChangeAspect="1"/>
          </p:cNvPicPr>
          <p:nvPr/>
        </p:nvPicPr>
        <p:blipFill>
          <a:blip r:embed="rId2" cstate="print"/>
          <a:stretch>
            <a:fillRect/>
          </a:stretch>
        </p:blipFill>
        <p:spPr>
          <a:xfrm>
            <a:off x="0" y="4365104"/>
            <a:ext cx="3707904" cy="2492896"/>
          </a:xfrm>
          <a:prstGeom prst="rect">
            <a:avLst/>
          </a:prstGeom>
        </p:spPr>
      </p:pic>
      <p:pic>
        <p:nvPicPr>
          <p:cNvPr id="5" name="Рисунок 4" descr="deti_1024680.jpg"/>
          <p:cNvPicPr>
            <a:picLocks noChangeAspect="1"/>
          </p:cNvPicPr>
          <p:nvPr/>
        </p:nvPicPr>
        <p:blipFill>
          <a:blip r:embed="rId3" cstate="print"/>
          <a:stretch>
            <a:fillRect/>
          </a:stretch>
        </p:blipFill>
        <p:spPr>
          <a:xfrm>
            <a:off x="4572000" y="4365104"/>
            <a:ext cx="4572000" cy="249289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Содержимое 3" descr="1326170728_10.jpg"/>
          <p:cNvPicPr>
            <a:picLocks noGrp="1" noChangeAspect="1"/>
          </p:cNvPicPr>
          <p:nvPr>
            <p:ph idx="1"/>
          </p:nvPr>
        </p:nvPicPr>
        <p:blipFill>
          <a:blip r:embed="rId2" cstate="print"/>
          <a:stretch>
            <a:fillRect/>
          </a:stretch>
        </p:blipFill>
        <p:spPr>
          <a:xfrm>
            <a:off x="500034" y="0"/>
            <a:ext cx="8172400" cy="6858000"/>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117</TotalTime>
  <Words>1162</Words>
  <Application>Microsoft Office PowerPoint</Application>
  <PresentationFormat>Экран (4:3)</PresentationFormat>
  <Paragraphs>59</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Изящная</vt:lpstr>
      <vt:lpstr>Этикет  </vt:lpstr>
      <vt:lpstr>Этикет - это правила поведения человека в обществе.</vt:lpstr>
      <vt:lpstr>Правила общения</vt:lpstr>
      <vt:lpstr>Правила  общения  с одноклассниками</vt:lpstr>
      <vt:lpstr>Повседневный этикет</vt:lpstr>
      <vt:lpstr>Столовый этикет</vt:lpstr>
      <vt:lpstr>Правила поведения за столом</vt:lpstr>
      <vt:lpstr>Слайд 8</vt:lpstr>
      <vt:lpstr>Слайд 9</vt:lpstr>
      <vt:lpstr>Как правильно знакомиться</vt:lpstr>
      <vt:lpstr>Приветствие</vt:lpstr>
      <vt:lpstr>Приветствие в разных странах</vt:lpstr>
      <vt:lpstr>Правила поведения в библиотеке.</vt:lpstr>
      <vt:lpstr>Слайд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Этикет  от А до я</dc:title>
  <dc:creator>Пользователь</dc:creator>
  <cp:lastModifiedBy>6</cp:lastModifiedBy>
  <cp:revision>15</cp:revision>
  <dcterms:created xsi:type="dcterms:W3CDTF">2012-11-01T09:16:01Z</dcterms:created>
  <dcterms:modified xsi:type="dcterms:W3CDTF">2012-10-20T08:50:52Z</dcterms:modified>
</cp:coreProperties>
</file>