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8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1" r:id="rId14"/>
    <p:sldId id="272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2CF29C-27EE-4211-AAC7-01F78147F0BC}" type="datetimeFigureOut">
              <a:rPr lang="ru-RU" smtClean="0"/>
              <a:pPr/>
              <a:t>01.04.2013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EE0B6-C438-4340-A0D6-8E8C390397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2CF29C-27EE-4211-AAC7-01F78147F0BC}" type="datetimeFigureOut">
              <a:rPr lang="ru-RU" smtClean="0"/>
              <a:pPr/>
              <a:t>01.04.2013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EE0B6-C438-4340-A0D6-8E8C390397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2CF29C-27EE-4211-AAC7-01F78147F0BC}" type="datetimeFigureOut">
              <a:rPr lang="ru-RU" smtClean="0"/>
              <a:pPr/>
              <a:t>01.04.2013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EE0B6-C438-4340-A0D6-8E8C390397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2CF29C-27EE-4211-AAC7-01F78147F0BC}" type="datetimeFigureOut">
              <a:rPr lang="ru-RU" smtClean="0"/>
              <a:pPr/>
              <a:t>01.04.2013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EE0B6-C438-4340-A0D6-8E8C390397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2CF29C-27EE-4211-AAC7-01F78147F0BC}" type="datetimeFigureOut">
              <a:rPr lang="ru-RU" smtClean="0"/>
              <a:pPr/>
              <a:t>01.04.2013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EE0B6-C438-4340-A0D6-8E8C390397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2CF29C-27EE-4211-AAC7-01F78147F0BC}" type="datetimeFigureOut">
              <a:rPr lang="ru-RU" smtClean="0"/>
              <a:pPr/>
              <a:t>01.04.2013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EE0B6-C438-4340-A0D6-8E8C390397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2CF29C-27EE-4211-AAC7-01F78147F0BC}" type="datetimeFigureOut">
              <a:rPr lang="ru-RU" smtClean="0"/>
              <a:pPr/>
              <a:t>01.04.2013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EE0B6-C438-4340-A0D6-8E8C390397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2CF29C-27EE-4211-AAC7-01F78147F0BC}" type="datetimeFigureOut">
              <a:rPr lang="ru-RU" smtClean="0"/>
              <a:pPr/>
              <a:t>01.04.2013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EE0B6-C438-4340-A0D6-8E8C390397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2CF29C-27EE-4211-AAC7-01F78147F0BC}" type="datetimeFigureOut">
              <a:rPr lang="ru-RU" smtClean="0"/>
              <a:pPr/>
              <a:t>01.04.2013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EE0B6-C438-4340-A0D6-8E8C390397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2CF29C-27EE-4211-AAC7-01F78147F0BC}" type="datetimeFigureOut">
              <a:rPr lang="ru-RU" smtClean="0"/>
              <a:pPr/>
              <a:t>01.04.2013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EE0B6-C438-4340-A0D6-8E8C390397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DB2CF29C-27EE-4211-AAC7-01F78147F0BC}" type="datetimeFigureOut">
              <a:rPr lang="ru-RU" smtClean="0"/>
              <a:pPr/>
              <a:t>01.04.2013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EAAEE0B6-C438-4340-A0D6-8E8C390397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B2CF29C-27EE-4211-AAC7-01F78147F0BC}" type="datetimeFigureOut">
              <a:rPr lang="ru-RU" smtClean="0"/>
              <a:pPr/>
              <a:t>01.04.2013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EAAEE0B6-C438-4340-A0D6-8E8C390397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newsflash/>
  </p:transition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4357694"/>
            <a:ext cx="7772400" cy="1960810"/>
          </a:xfrm>
        </p:spPr>
        <p:txBody>
          <a:bodyPr/>
          <a:lstStyle/>
          <a:p>
            <a:pPr algn="ctr"/>
            <a:r>
              <a:rPr lang="ru-RU" dirty="0" smtClean="0"/>
              <a:t>11 класс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428604"/>
            <a:ext cx="7901014" cy="3000396"/>
          </a:xfrm>
        </p:spPr>
        <p:txBody>
          <a:bodyPr>
            <a:normAutofit fontScale="92500"/>
          </a:bodyPr>
          <a:lstStyle/>
          <a:p>
            <a:r>
              <a:rPr lang="ru-RU" sz="5400" dirty="0" smtClean="0"/>
              <a:t>           Чистое сердце. </a:t>
            </a:r>
          </a:p>
          <a:p>
            <a:pPr algn="ctr"/>
            <a:r>
              <a:rPr lang="ru-RU" sz="5400" dirty="0" smtClean="0"/>
              <a:t>Урок по пьесе А.Вампилова             «Старший сын».</a:t>
            </a:r>
            <a:endParaRPr lang="ru-RU" sz="5400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059548"/>
          </a:xfrm>
        </p:spPr>
        <p:txBody>
          <a:bodyPr/>
          <a:lstStyle/>
          <a:p>
            <a:r>
              <a:rPr lang="ru-RU" dirty="0" err="1" smtClean="0"/>
              <a:t>Макарская</a:t>
            </a:r>
            <a:r>
              <a:rPr lang="ru-RU" dirty="0" smtClean="0"/>
              <a:t>           </a:t>
            </a:r>
            <a:r>
              <a:rPr lang="ru-RU" dirty="0" err="1" smtClean="0"/>
              <a:t>Сильва</a:t>
            </a:r>
            <a:endParaRPr lang="ru-RU" dirty="0"/>
          </a:p>
        </p:txBody>
      </p:sp>
      <p:pic>
        <p:nvPicPr>
          <p:cNvPr id="4" name="Picture 10" descr="starshij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857364"/>
            <a:ext cx="7215238" cy="5000636"/>
          </a:xfrm>
          <a:prstGeom prst="rect">
            <a:avLst/>
          </a:prstGeom>
          <a:noFill/>
          <a:ln w="38100" cmpd="dbl">
            <a:solidFill>
              <a:srgbClr val="663300"/>
            </a:solidFill>
            <a:miter lim="800000"/>
            <a:headEnd/>
            <a:tailEnd/>
          </a:ln>
        </p:spPr>
      </p:pic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Васенька</a:t>
            </a:r>
            <a:endParaRPr lang="ru-RU" dirty="0"/>
          </a:p>
        </p:txBody>
      </p:sp>
      <p:pic>
        <p:nvPicPr>
          <p:cNvPr id="4" name="Picture 5" descr="5138_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7547" t="7596" r="7547" b="7492"/>
          <a:stretch>
            <a:fillRect/>
          </a:stretch>
        </p:blipFill>
        <p:spPr bwMode="auto">
          <a:xfrm>
            <a:off x="714348" y="1500174"/>
            <a:ext cx="7715303" cy="5143536"/>
          </a:xfrm>
          <a:prstGeom prst="rect">
            <a:avLst/>
          </a:prstGeom>
          <a:noFill/>
          <a:ln w="38100" cmpd="dbl">
            <a:solidFill>
              <a:srgbClr val="663300"/>
            </a:solidFill>
            <a:miter lim="800000"/>
            <a:headEnd/>
            <a:tailEnd/>
          </a:ln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785794"/>
            <a:ext cx="7772400" cy="5715040"/>
          </a:xfrm>
        </p:spPr>
        <p:txBody>
          <a:bodyPr/>
          <a:lstStyle/>
          <a:p>
            <a:r>
              <a:rPr lang="ru-RU" sz="4800" dirty="0" smtClean="0">
                <a:solidFill>
                  <a:schemeClr val="accent3">
                    <a:lumMod val="75000"/>
                  </a:schemeClr>
                </a:solidFill>
                <a:latin typeface="Georgia" pitchFamily="18" charset="0"/>
              </a:rPr>
              <a:t>Какие нравственные проблемы решает А.Вампилов в своей пьесе?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071546"/>
            <a:ext cx="8043890" cy="5500726"/>
          </a:xfrm>
        </p:spPr>
        <p:txBody>
          <a:bodyPr>
            <a:normAutofit lnSpcReduction="10000"/>
          </a:bodyPr>
          <a:lstStyle/>
          <a:p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</a:rPr>
              <a:t>"</a:t>
            </a:r>
            <a:r>
              <a:rPr lang="ru-RU" sz="4400" b="1" i="1" dirty="0" smtClean="0">
                <a:solidFill>
                  <a:schemeClr val="accent3">
                    <a:lumMod val="75000"/>
                  </a:schemeClr>
                </a:solidFill>
              </a:rPr>
              <a:t>Да-да, жизнь справедлива и милосердна. Героев она заставляет усомниться, а тех, кто сделал мало, и далее тех, кто ничего не сделал, но прожил </a:t>
            </a:r>
            <a:endParaRPr lang="ru-RU" sz="4400" b="1" i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4400" b="1" i="1" dirty="0" smtClean="0">
                <a:solidFill>
                  <a:schemeClr val="accent3">
                    <a:lumMod val="75000"/>
                  </a:schemeClr>
                </a:solidFill>
              </a:rPr>
              <a:t>   </a:t>
            </a:r>
            <a:r>
              <a:rPr lang="ru-RU" sz="4400" b="1" i="1" dirty="0" smtClean="0">
                <a:solidFill>
                  <a:schemeClr val="accent2">
                    <a:lumMod val="75000"/>
                  </a:schemeClr>
                </a:solidFill>
              </a:rPr>
              <a:t>с </a:t>
            </a:r>
            <a:r>
              <a:rPr lang="ru-RU" sz="4400" b="1" i="1" dirty="0" smtClean="0">
                <a:solidFill>
                  <a:schemeClr val="accent2">
                    <a:lumMod val="75000"/>
                  </a:schemeClr>
                </a:solidFill>
              </a:rPr>
              <a:t>чистым сердцем</a:t>
            </a:r>
            <a:r>
              <a:rPr lang="ru-RU" sz="4400" b="1" i="1" dirty="0" smtClean="0">
                <a:solidFill>
                  <a:schemeClr val="accent3">
                    <a:lumMod val="75000"/>
                  </a:schemeClr>
                </a:solidFill>
              </a:rPr>
              <a:t>, она всегда утешит".</a:t>
            </a:r>
            <a:endParaRPr lang="ru-RU" sz="44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1142976" y="1857364"/>
            <a:ext cx="6500858" cy="18573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500042"/>
            <a:ext cx="7772400" cy="6000792"/>
          </a:xfrm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                         </a:t>
            </a:r>
          </a:p>
          <a:p>
            <a:pPr>
              <a:buNone/>
            </a:pPr>
            <a:r>
              <a:rPr lang="ru-RU" dirty="0" smtClean="0"/>
              <a:t>     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СПРАВЕДЛИВОСТЬ - 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«справедливое 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отношение к кому-нибудь, беспристрастие".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 smtClean="0"/>
          </a:p>
          <a:p>
            <a:pPr>
              <a:buNone/>
            </a:pPr>
            <a:r>
              <a:rPr lang="ru-RU" sz="72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 </a:t>
            </a:r>
            <a:r>
              <a:rPr lang="ru-RU" sz="32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МИЛОСЕРДИЕ</a:t>
            </a:r>
            <a:r>
              <a:rPr lang="ru-RU" sz="3200" dirty="0" smtClean="0"/>
              <a:t>  </a:t>
            </a:r>
            <a:r>
              <a:rPr lang="ru-RU" sz="32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- «</a:t>
            </a:r>
            <a:r>
              <a:rPr lang="ru-RU" sz="28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способность помочь 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   кому-нибудь </a:t>
            </a:r>
            <a:r>
              <a:rPr lang="ru-RU" sz="28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или простить </a:t>
            </a:r>
            <a:r>
              <a:rPr lang="ru-RU" sz="28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кого-нибудь из 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   сострадания</a:t>
            </a:r>
            <a:r>
              <a:rPr lang="ru-RU" sz="28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, </a:t>
            </a:r>
            <a:r>
              <a:rPr lang="ru-RU" sz="28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человеколюбия» </a:t>
            </a: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Домашнее задание.</a:t>
            </a:r>
          </a:p>
          <a:p>
            <a:r>
              <a:rPr lang="ru-RU" dirty="0" smtClean="0"/>
              <a:t>Дать письменный ответ на вопрос : «Что объединяет героев Вампилова и Шукшина?</a:t>
            </a:r>
            <a:endParaRPr lang="ru-RU" dirty="0"/>
          </a:p>
        </p:txBody>
      </p:sp>
    </p:spTree>
  </p:cSld>
  <p:clrMapOvr>
    <a:masterClrMapping/>
  </p:clrMapOvr>
  <p:transition spd="slow">
    <p:cover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71600" y="1857364"/>
            <a:ext cx="7772400" cy="4572000"/>
          </a:xfrm>
        </p:spPr>
        <p:txBody>
          <a:bodyPr/>
          <a:lstStyle/>
          <a:p>
            <a:r>
              <a:rPr lang="ru-RU" dirty="0" smtClean="0"/>
              <a:t>продолжить формирование </a:t>
            </a:r>
            <a:r>
              <a:rPr lang="ru-RU" dirty="0" smtClean="0"/>
              <a:t>навыка проникновения в подтекст пьесы, трактовки </a:t>
            </a:r>
            <a:r>
              <a:rPr lang="ru-RU" dirty="0" smtClean="0"/>
              <a:t>образа;.</a:t>
            </a:r>
          </a:p>
          <a:p>
            <a:r>
              <a:rPr lang="ru-RU" dirty="0" smtClean="0"/>
              <a:t>активизировать самостоятельность исследовательской деятельности учащихся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раскрыть </a:t>
            </a:r>
            <a:r>
              <a:rPr lang="ru-RU" dirty="0" smtClean="0"/>
              <a:t>нравственные проблемы, волнующие  героев пьесы. </a:t>
            </a:r>
            <a:endParaRPr lang="ru-RU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ru-RU" dirty="0" smtClean="0"/>
              <a:t>Эпиграф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ru-RU" sz="2400" b="1" dirty="0" smtClean="0"/>
              <a:t>«Останешься ли ты, человек, человеком? Сумеешь ли ты превозмочь всё то лживое и недоброе, что уготовлено тебе во многих житейских испытаниях, где трудно различимы даже противоположности: любовь и измена, страсть и равнодушие, искренность и </a:t>
            </a:r>
            <a:r>
              <a:rPr lang="ru-RU" sz="2400" b="1" dirty="0" smtClean="0"/>
              <a:t>фальшь?»</a:t>
            </a:r>
            <a:endParaRPr lang="ru-RU" sz="2400" b="1" dirty="0" smtClean="0"/>
          </a:p>
          <a:p>
            <a:pPr>
              <a:buNone/>
            </a:pPr>
            <a:r>
              <a:rPr lang="ru-RU" sz="2400" b="1" dirty="0"/>
              <a:t>	</a:t>
            </a:r>
            <a:r>
              <a:rPr lang="ru-RU" sz="2400" b="1" i="1" dirty="0" smtClean="0"/>
              <a:t>В.Распутин</a:t>
            </a:r>
            <a:r>
              <a:rPr lang="ru-RU" b="1" i="1" dirty="0" smtClean="0"/>
              <a:t> </a:t>
            </a:r>
          </a:p>
          <a:p>
            <a:r>
              <a:rPr lang="ru-RU" sz="2400" b="1" dirty="0" smtClean="0"/>
              <a:t>«Я люблю людей, с которыми всё может случиться.»</a:t>
            </a:r>
            <a:endParaRPr lang="ru-RU" sz="2400" b="1" dirty="0" smtClean="0"/>
          </a:p>
          <a:p>
            <a:pPr>
              <a:buNone/>
            </a:pPr>
            <a:r>
              <a:rPr lang="ru-RU" sz="2400" b="1" dirty="0"/>
              <a:t>	</a:t>
            </a:r>
            <a:r>
              <a:rPr lang="ru-RU" sz="2400" b="1" i="1" dirty="0" smtClean="0"/>
              <a:t>А. Вампилов</a:t>
            </a:r>
          </a:p>
          <a:p>
            <a:pPr>
              <a:buNone/>
            </a:pPr>
            <a:endParaRPr lang="ru-RU" sz="2400" b="1" i="1" dirty="0" smtClean="0"/>
          </a:p>
          <a:p>
            <a:pPr>
              <a:buNone/>
            </a:pPr>
            <a:endParaRPr lang="ru-RU" sz="2400" b="1" i="1" dirty="0" smtClean="0"/>
          </a:p>
          <a:p>
            <a:pPr>
              <a:buNone/>
            </a:pPr>
            <a:endParaRPr lang="ru-RU" sz="2400" b="1" i="1" dirty="0"/>
          </a:p>
          <a:p>
            <a:endParaRPr lang="ru-RU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12064"/>
            <a:ext cx="3857652" cy="988110"/>
          </a:xfrm>
        </p:spPr>
        <p:txBody>
          <a:bodyPr/>
          <a:lstStyle/>
          <a:p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«Случай, пустяк, стечение обстоятельств иногда становятся самыми драматичными в жизни человека»</a:t>
            </a:r>
            <a:r>
              <a:rPr lang="ru-RU" b="1" i="1" dirty="0" smtClean="0">
                <a:solidFill>
                  <a:srgbClr val="002060"/>
                </a:solidFill>
              </a:rPr>
              <a:t/>
            </a:r>
            <a:br>
              <a:rPr lang="ru-RU" b="1" i="1" dirty="0" smtClean="0">
                <a:solidFill>
                  <a:srgbClr val="002060"/>
                </a:solidFill>
              </a:rPr>
            </a:br>
            <a:endParaRPr lang="ru-RU" dirty="0"/>
          </a:p>
        </p:txBody>
      </p:sp>
      <p:pic>
        <p:nvPicPr>
          <p:cNvPr id="4" name="Picture 2" descr="C:\Users\Татьяна\Pictures\Вампилов\1_145x22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214291"/>
            <a:ext cx="4857752" cy="664371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3514724" cy="3988506"/>
          </a:xfrm>
        </p:spPr>
        <p:txBody>
          <a:bodyPr/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«</a:t>
            </a:r>
            <a:r>
              <a:rPr lang="ru-RU" sz="3600" b="1" dirty="0" smtClean="0">
                <a:solidFill>
                  <a:srgbClr val="C00000"/>
                </a:solidFill>
              </a:rPr>
              <a:t>Фабула" </a:t>
            </a:r>
            <a:r>
              <a:rPr lang="ru-RU" sz="3600" dirty="0" smtClean="0"/>
              <a:t>— это последовательность событий, как они </a:t>
            </a:r>
            <a:r>
              <a:rPr lang="ru-RU" sz="3600" dirty="0" smtClean="0"/>
              <a:t>происходят</a:t>
            </a:r>
            <a:r>
              <a:rPr lang="ru-RU" sz="3600" dirty="0" smtClean="0"/>
              <a:t>.</a:t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71934" y="2000240"/>
            <a:ext cx="4772004" cy="457203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Конфликт </a:t>
            </a:r>
            <a:r>
              <a:rPr lang="ru-RU" sz="2800" b="1" dirty="0" smtClean="0">
                <a:solidFill>
                  <a:srgbClr val="C00000"/>
                </a:solidFill>
              </a:rPr>
              <a:t>произведения: </a:t>
            </a:r>
            <a:r>
              <a:rPr lang="ru-RU" sz="2800" dirty="0" smtClean="0"/>
              <a:t>он является движущей силой и определяет главные стадии развития сюжета: зарождение конфликта – </a:t>
            </a:r>
            <a:r>
              <a:rPr lang="ru-RU" sz="2800" b="1" dirty="0" smtClean="0">
                <a:solidFill>
                  <a:srgbClr val="C00000"/>
                </a:solidFill>
              </a:rPr>
              <a:t>завязка</a:t>
            </a:r>
            <a:r>
              <a:rPr lang="ru-RU" sz="2800" dirty="0" smtClean="0"/>
              <a:t>, наивысшее обострение – </a:t>
            </a:r>
            <a:r>
              <a:rPr lang="ru-RU" sz="2800" b="1" dirty="0" smtClean="0">
                <a:solidFill>
                  <a:srgbClr val="C00000"/>
                </a:solidFill>
              </a:rPr>
              <a:t>кульминация</a:t>
            </a:r>
            <a:r>
              <a:rPr lang="ru-RU" sz="2800" dirty="0" smtClean="0"/>
              <a:t>, </a:t>
            </a:r>
            <a:r>
              <a:rPr lang="ru-RU" sz="2800" dirty="0" smtClean="0"/>
              <a:t>разрешение</a:t>
            </a:r>
          </a:p>
          <a:p>
            <a:pPr>
              <a:buNone/>
            </a:pPr>
            <a:r>
              <a:rPr lang="ru-RU" sz="2800" dirty="0" smtClean="0"/>
              <a:t>     конфликта </a:t>
            </a:r>
            <a:r>
              <a:rPr lang="ru-RU" sz="2800" dirty="0" smtClean="0"/>
              <a:t>– </a:t>
            </a:r>
            <a:r>
              <a:rPr lang="ru-RU" sz="2800" b="1" dirty="0" smtClean="0">
                <a:solidFill>
                  <a:srgbClr val="C00000"/>
                </a:solidFill>
              </a:rPr>
              <a:t>развязка</a:t>
            </a:r>
            <a:r>
              <a:rPr lang="ru-RU" sz="2800" dirty="0" smtClean="0"/>
              <a:t>. </a:t>
            </a:r>
            <a:r>
              <a:rPr lang="ru-RU" sz="2800" b="1" i="1" dirty="0" smtClean="0">
                <a:solidFill>
                  <a:srgbClr val="002060"/>
                </a:solidFill>
              </a:rPr>
              <a:t/>
            </a:r>
            <a:br>
              <a:rPr lang="ru-RU" sz="2800" b="1" i="1" dirty="0" smtClean="0">
                <a:solidFill>
                  <a:srgbClr val="002060"/>
                </a:solidFill>
              </a:rPr>
            </a:br>
            <a:endParaRPr lang="ru-RU" sz="2800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57166"/>
            <a:ext cx="7772400" cy="785818"/>
          </a:xfrm>
        </p:spPr>
        <p:txBody>
          <a:bodyPr/>
          <a:lstStyle/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Персонажи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214422"/>
            <a:ext cx="7943880" cy="5643578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50000"/>
              </a:lnSpc>
            </a:pPr>
            <a:r>
              <a:rPr lang="ru-RU" sz="3800" b="1" dirty="0" smtClean="0"/>
              <a:t>Бусыгин</a:t>
            </a:r>
            <a:r>
              <a:rPr lang="ru-RU" sz="3800" dirty="0" smtClean="0"/>
              <a:t> – студент – медик, представившийся сыном </a:t>
            </a:r>
            <a:r>
              <a:rPr lang="ru-RU" sz="3800" dirty="0" err="1" smtClean="0"/>
              <a:t>Сарафанова</a:t>
            </a:r>
            <a:r>
              <a:rPr lang="ru-RU" sz="3800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ru-RU" sz="3800" b="1" dirty="0" smtClean="0"/>
              <a:t>Семён (</a:t>
            </a:r>
            <a:r>
              <a:rPr lang="ru-RU" sz="3800" b="1" dirty="0" err="1" smtClean="0"/>
              <a:t>Сильва</a:t>
            </a:r>
            <a:r>
              <a:rPr lang="ru-RU" sz="3800" dirty="0" smtClean="0"/>
              <a:t>) – торговый агент, возлюбленный </a:t>
            </a:r>
            <a:r>
              <a:rPr lang="ru-RU" sz="3800" dirty="0" err="1" smtClean="0"/>
              <a:t>Макарской</a:t>
            </a:r>
            <a:r>
              <a:rPr lang="ru-RU" sz="3800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ru-RU" sz="3800" b="1" dirty="0" smtClean="0"/>
              <a:t>Андрей Григорьевич Сарафанов </a:t>
            </a:r>
            <a:r>
              <a:rPr lang="ru-RU" sz="3800" dirty="0" smtClean="0"/>
              <a:t>– играет на похоронах, но скрывает это от детей;</a:t>
            </a:r>
          </a:p>
          <a:p>
            <a:pPr>
              <a:lnSpc>
                <a:spcPct val="150000"/>
              </a:lnSpc>
            </a:pPr>
            <a:r>
              <a:rPr lang="ru-RU" sz="3800" b="1" dirty="0" smtClean="0"/>
              <a:t>Васенька </a:t>
            </a:r>
            <a:r>
              <a:rPr lang="ru-RU" sz="3800" dirty="0" smtClean="0"/>
              <a:t>– десятиклассник, сын </a:t>
            </a:r>
            <a:r>
              <a:rPr lang="ru-RU" sz="3800" dirty="0" err="1" smtClean="0"/>
              <a:t>Сарафанова</a:t>
            </a:r>
            <a:r>
              <a:rPr lang="ru-RU" sz="3800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ru-RU" sz="3800" b="1" dirty="0" smtClean="0"/>
              <a:t>Кудимов</a:t>
            </a:r>
            <a:r>
              <a:rPr lang="ru-RU" sz="3800" dirty="0" smtClean="0"/>
              <a:t> – лётчик, жених Нины;</a:t>
            </a:r>
          </a:p>
          <a:p>
            <a:pPr>
              <a:lnSpc>
                <a:spcPct val="150000"/>
              </a:lnSpc>
            </a:pPr>
            <a:r>
              <a:rPr lang="ru-RU" sz="3800" b="1" dirty="0" smtClean="0"/>
              <a:t>Нина </a:t>
            </a:r>
            <a:r>
              <a:rPr lang="ru-RU" sz="3800" dirty="0" smtClean="0"/>
              <a:t>– дочь </a:t>
            </a:r>
            <a:r>
              <a:rPr lang="ru-RU" sz="3800" dirty="0" err="1" smtClean="0"/>
              <a:t>Сарафанова</a:t>
            </a:r>
            <a:r>
              <a:rPr lang="ru-RU" sz="3800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ru-RU" sz="3800" b="1" dirty="0" err="1" smtClean="0"/>
              <a:t>Макарская</a:t>
            </a:r>
            <a:r>
              <a:rPr lang="ru-RU" sz="3800" dirty="0" smtClean="0"/>
              <a:t> – тридцатилетняя женщина, возлюбленная Васеньки и </a:t>
            </a:r>
            <a:r>
              <a:rPr lang="ru-RU" sz="3800" dirty="0" err="1" smtClean="0"/>
              <a:t>Сильвы</a:t>
            </a:r>
            <a:r>
              <a:rPr lang="ru-RU" sz="3800" dirty="0" smtClean="0"/>
              <a:t>;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Андрей Григорьевич Сарафанов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214942" y="1714488"/>
            <a:ext cx="364333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Пишет </a:t>
            </a:r>
            <a:r>
              <a:rPr lang="ru-RU" sz="3200" dirty="0" smtClean="0"/>
              <a:t>музыкальное сочинение под названием </a:t>
            </a:r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</a:rPr>
              <a:t>"Все люди - братья"</a:t>
            </a:r>
            <a:r>
              <a:rPr lang="ru-RU" sz="3200" dirty="0" smtClean="0"/>
              <a:t>. Это для него не просто декларация, а принцип жизни. </a:t>
            </a:r>
            <a:endParaRPr lang="ru-RU" sz="3200" dirty="0"/>
          </a:p>
        </p:txBody>
      </p:sp>
      <p:pic>
        <p:nvPicPr>
          <p:cNvPr id="2050" name="Picture 2" descr="http://go2.imgsmail.ru/imgpreview?key=http%3A//lh3.ggpht.com/-S0VOUIZW8go/TmDd8KjiETI/AAAAAAABN1k/hBY%5FsFCdDxw/l%5F146864%5Fthumb%2525255B2%2525255D.jpg%3Fimgmax%3D800&amp;mb=imgdb_preview_210&amp;w=200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785926"/>
            <a:ext cx="4643470" cy="485778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   Владимир Бусыгин</a:t>
            </a:r>
            <a:endParaRPr lang="ru-RU" dirty="0"/>
          </a:p>
        </p:txBody>
      </p:sp>
      <p:pic>
        <p:nvPicPr>
          <p:cNvPr id="1026" name="Picture 2" descr="http://go4.imgsmail.ru/imgpreview?key=http%3A//kulsi.ru/filesStore/Image/news2/2007/08/06/prew%5Fcadr.jpg&amp;mb=imgdb_preview_219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428736"/>
            <a:ext cx="4857783" cy="521497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786446" y="1500174"/>
            <a:ext cx="314327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"Не дай Бог обманывать того, кто верит каждому твоему слову".</a:t>
            </a:r>
            <a:endParaRPr lang="ru-RU" sz="4000" dirty="0"/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14290"/>
            <a:ext cx="7772400" cy="1212174"/>
          </a:xfrm>
        </p:spPr>
        <p:txBody>
          <a:bodyPr/>
          <a:lstStyle/>
          <a:p>
            <a:r>
              <a:rPr lang="ru-RU" b="1" dirty="0" smtClean="0"/>
              <a:t> Кудимов              Нина                 Нина </a:t>
            </a:r>
            <a:endParaRPr lang="ru-RU" dirty="0"/>
          </a:p>
        </p:txBody>
      </p:sp>
      <p:pic>
        <p:nvPicPr>
          <p:cNvPr id="4" name="Picture 6" descr="starshij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r="14839" b="12257"/>
          <a:stretch>
            <a:fillRect/>
          </a:stretch>
        </p:blipFill>
        <p:spPr bwMode="auto">
          <a:xfrm>
            <a:off x="714348" y="1000108"/>
            <a:ext cx="7572428" cy="5500726"/>
          </a:xfrm>
          <a:prstGeom prst="rect">
            <a:avLst/>
          </a:prstGeom>
          <a:noFill/>
          <a:ln w="38100" cmpd="dbl">
            <a:solidFill>
              <a:srgbClr val="663300"/>
            </a:solidFill>
            <a:miter lim="800000"/>
            <a:headEnd/>
            <a:tailEnd/>
          </a:ln>
        </p:spPr>
      </p:pic>
    </p:spTree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457</TotalTime>
  <Words>338</Words>
  <Application>Microsoft Office PowerPoint</Application>
  <PresentationFormat>Экран (4:3)</PresentationFormat>
  <Paragraphs>43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Метро</vt:lpstr>
      <vt:lpstr>11 класс</vt:lpstr>
      <vt:lpstr>Цели урока:</vt:lpstr>
      <vt:lpstr>Эпиграф урока</vt:lpstr>
      <vt:lpstr>«Случай, пустяк, стечение обстоятельств иногда становятся самыми драматичными в жизни человека» </vt:lpstr>
      <vt:lpstr>«Фабула" — это последовательность событий, как они происходят. </vt:lpstr>
      <vt:lpstr>          Персонажи </vt:lpstr>
      <vt:lpstr>Андрей Григорьевич Сарафанов</vt:lpstr>
      <vt:lpstr>    Владимир Бусыгин</vt:lpstr>
      <vt:lpstr> Кудимов              Нина                 Нина </vt:lpstr>
      <vt:lpstr>Макарская           Сильва</vt:lpstr>
      <vt:lpstr>Васенька</vt:lpstr>
      <vt:lpstr>Слайд 12</vt:lpstr>
      <vt:lpstr>Слайд 13</vt:lpstr>
      <vt:lpstr>Слайд 14</vt:lpstr>
      <vt:lpstr>Слайд 15</vt:lpstr>
    </vt:vector>
  </TitlesOfParts>
  <Company>COMP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</dc:title>
  <dc:creator>User</dc:creator>
  <cp:lastModifiedBy>User</cp:lastModifiedBy>
  <cp:revision>25</cp:revision>
  <dcterms:created xsi:type="dcterms:W3CDTF">2013-04-01T00:08:40Z</dcterms:created>
  <dcterms:modified xsi:type="dcterms:W3CDTF">2013-04-01T23:42:33Z</dcterms:modified>
</cp:coreProperties>
</file>