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6A7EFC-4E98-4EE3-96E0-0CE99D4712B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2;&#1088;&#1080;&#1089;&#1072;\Desktop\&#1053;&#1077;&#1087;&#1086;&#1089;&#1077;&#1076;&#1099;%20&#1082;&#1083;&#1080;&#1087;%20&#1042;&#1079;&#1088;&#1086;&#1089;&#1083;&#1099;&#1077;%20&#1080;%20&#1076;&#1077;&#1090;&#1080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://www.aforism.su/avtor/587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8868"/>
            <a:ext cx="8786874" cy="421484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>
                <a:solidFill>
                  <a:schemeClr val="tx1"/>
                </a:solidFill>
              </a:rPr>
              <a:t>"Школа - не здание, не кабинеты,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не </a:t>
            </a:r>
            <a:r>
              <a:rPr lang="ru-RU" i="1" dirty="0">
                <a:solidFill>
                  <a:schemeClr val="tx1"/>
                </a:solidFill>
              </a:rPr>
              <a:t>образцовая наглядная агитация. 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i="1" dirty="0">
                <a:solidFill>
                  <a:schemeClr val="tx1"/>
                </a:solidFill>
              </a:rPr>
              <a:t>Школа - это возвышенный дух, мечта, идея, которые увлекают сразу троих - ребенка, учителя, родителя </a:t>
            </a:r>
            <a:r>
              <a:rPr lang="ru-RU" i="1" dirty="0" smtClean="0">
                <a:solidFill>
                  <a:schemeClr val="tx1"/>
                </a:solidFill>
              </a:rPr>
              <a:t>– 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и </a:t>
            </a:r>
            <a:r>
              <a:rPr lang="ru-RU" i="1" dirty="0">
                <a:solidFill>
                  <a:schemeClr val="tx1"/>
                </a:solidFill>
              </a:rPr>
              <a:t>тут же реализуются. Если их нет, значит это не школа, а обычная бухгалтерия, где приходят и уходят по звонку, зарабатывают - кто деньги, кто оценки и считают дни до отпуска и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минуты </a:t>
            </a:r>
            <a:r>
              <a:rPr lang="ru-RU" i="1" dirty="0">
                <a:solidFill>
                  <a:schemeClr val="tx1"/>
                </a:solidFill>
              </a:rPr>
              <a:t>до очередного звонка… 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i="1" dirty="0">
                <a:solidFill>
                  <a:schemeClr val="tx1"/>
                </a:solidFill>
              </a:rPr>
              <a:t>Учитель призван реализовывать мечты детей…" 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i="1" dirty="0">
                <a:solidFill>
                  <a:schemeClr val="tx1"/>
                </a:solidFill>
              </a:rPr>
              <a:t>А.А. </a:t>
            </a:r>
            <a:r>
              <a:rPr lang="ru-RU" i="1" dirty="0" err="1">
                <a:solidFill>
                  <a:schemeClr val="tx1"/>
                </a:solidFill>
              </a:rPr>
              <a:t>Захаренко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08277" y="6457890"/>
            <a:ext cx="53572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29186" y="0"/>
            <a:ext cx="441481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28 марта 2013 год</a:t>
            </a:r>
          </a:p>
        </p:txBody>
      </p:sp>
      <p:pic>
        <p:nvPicPr>
          <p:cNvPr id="5122" name="Picture 2" descr="http://cl.rushkolnik.ru/tw_files2/urls_3/18/d-17451/img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19871" cy="2469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Системообразующие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компоненты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Диагностирование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Целеполагание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Проектирование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Конструирование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Организационно –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деятельностный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компонент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Контрольно – управленческий компонент 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500174"/>
            <a:ext cx="87154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научно и социально обоснованные требования к будущему полноценному гражданину государства;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передача социального опыта;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постановка главной цели и сопутствующих задач;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многоракурсная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профессиональная оценка ученика;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полноценная организация творческого процесса;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мотивация и ориентация на успех;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7) поэтапный комплексный анализ результатов воспитания.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Логический план современных технологий воспитания: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Современные технологии воспитания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осуществляются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определённому эффективному алгоритму: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4282" y="2000240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подготовительный этап (пробуждение интереса к знаниям у ребёнка);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психологический настрой (вступительное слово);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содержательная часть (подробное описание предметной деятельности);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завершающий этап;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планы на будущее.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01.ru/vardata/modules/phorum/images/120647068/49214/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8462174" cy="53943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Воспитательные технологии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neves-rus.ru/wp-content/gallery/stoly/Stoli%20-%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mirknigsch.ucoz.ru/foto_77_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286100"/>
            <a:ext cx="5572132" cy="3571900"/>
          </a:xfrm>
          <a:prstGeom prst="rect">
            <a:avLst/>
          </a:prstGeom>
          <a:noFill/>
        </p:spPr>
      </p:pic>
      <p:pic>
        <p:nvPicPr>
          <p:cNvPr id="39938" name="Picture 2" descr="http://www.knigirossii.ru/pictures/3/102/2569871_sbi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  <p:pic>
        <p:nvPicPr>
          <p:cNvPr id="39942" name="Picture 6" descr="http://900igr.net/datai/fizika/Urok-Elektricheskij-tok/0013-038-Posledovatelnoe-soedinen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42852"/>
            <a:ext cx="2571767" cy="248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«Неразлучные друзья: взрослые и дети»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15404" y="6286520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Непоседы клип Взрослые и дет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071546"/>
            <a:ext cx="7457482" cy="517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Какой же ребёнок не мечтает </a:t>
            </a:r>
            <a:br>
              <a:rPr lang="ru-RU" sz="3200" b="1" dirty="0" smtClean="0"/>
            </a:br>
            <a:r>
              <a:rPr lang="ru-RU" sz="3200" b="1" dirty="0" smtClean="0"/>
              <a:t>оказаться на месте взрослого?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15404" y="6357958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cs4481.userapi.com/u43347034/-6/x_64f82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929486" cy="5214974"/>
          </a:xfrm>
          <a:prstGeom prst="rect">
            <a:avLst/>
          </a:prstGeom>
          <a:noFill/>
        </p:spPr>
      </p:pic>
      <p:pic>
        <p:nvPicPr>
          <p:cNvPr id="13316" name="Picture 4" descr="http://www.persian-star.net/1390/10/05/qq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6929486" cy="5224469"/>
          </a:xfrm>
          <a:prstGeom prst="rect">
            <a:avLst/>
          </a:prstGeom>
          <a:noFill/>
        </p:spPr>
      </p:pic>
      <p:pic>
        <p:nvPicPr>
          <p:cNvPr id="13320" name="Picture 8" descr="http://www.1450.edusite.ru/images/p30_slayd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0721" y="1285222"/>
            <a:ext cx="6668244" cy="5096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choolintern1-2.my1.ru/_bl/0/53705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429652" y="57864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36712"/>
            <a:ext cx="903649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Современные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образовательные</a:t>
            </a:r>
            <a:r>
              <a:rPr kumimoji="0" lang="ru-RU" sz="36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технологии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воспитательном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процессе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33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9" name="Picture 5" descr="H:\Комп №2\Мама\рисунки\картинка для презентаций\5001499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857628"/>
            <a:ext cx="3214710" cy="264320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26355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07194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071942"/>
            <a:ext cx="24714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4071942"/>
            <a:ext cx="1609723" cy="24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71942"/>
            <a:ext cx="3191541" cy="23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286256"/>
            <a:ext cx="2952749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357290" y="0"/>
            <a:ext cx="64293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Воспитание человека начинается с его рождения;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он еще не говорит, еще не слушает, но уже учится. Опыт предшествует обучению.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9"/>
              </a:rPr>
              <a:t>Руссо Ж.-Ж.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29652" y="57864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2" name="Picture 4" descr="http://net-gadget.ru/sites/default/files/styles/large/public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8999"/>
            <a:ext cx="4572000" cy="3429001"/>
          </a:xfrm>
          <a:prstGeom prst="rect">
            <a:avLst/>
          </a:prstGeom>
          <a:noFill/>
        </p:spPr>
      </p:pic>
      <p:pic>
        <p:nvPicPr>
          <p:cNvPr id="17416" name="Picture 8" descr="http://img-fotki.yandex.ru/get/5702/masha-trubnickova.2a/0_41113_cd5ff7de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214686"/>
            <a:ext cx="4714876" cy="3643314"/>
          </a:xfrm>
          <a:prstGeom prst="rect">
            <a:avLst/>
          </a:prstGeom>
          <a:noFill/>
        </p:spPr>
      </p:pic>
      <p:pic>
        <p:nvPicPr>
          <p:cNvPr id="17414" name="Picture 6" descr="http://asklove.ru/wp-content/uploads/2012/07/samostoyatelnost-rebyon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3500438"/>
          </a:xfrm>
          <a:prstGeom prst="rect">
            <a:avLst/>
          </a:prstGeom>
          <a:noFill/>
        </p:spPr>
      </p:pic>
      <p:pic>
        <p:nvPicPr>
          <p:cNvPr id="17418" name="Picture 10" descr="http://stat8.blog.ru/lr/0b0dd0abb6fe266870f14b4e2f5de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29124" cy="346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odrobnosti24.ru/images/_obrazovanie_2375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Современный классный руководитель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697232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chemeClr val="bg1"/>
                </a:solidFill>
              </a:rPr>
              <a:t>Прогнозирует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smtClean="0">
                <a:solidFill>
                  <a:schemeClr val="bg1"/>
                </a:solidFill>
              </a:rPr>
              <a:t>  анализирует</a:t>
            </a:r>
            <a:r>
              <a:rPr lang="ru-RU" sz="4000" b="1" dirty="0">
                <a:solidFill>
                  <a:schemeClr val="bg1"/>
                </a:solidFill>
              </a:rPr>
              <a:t>, организует, сотрудничает,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  контролирует </a:t>
            </a:r>
            <a:r>
              <a:rPr lang="ru-RU" sz="4000" b="1" dirty="0">
                <a:solidFill>
                  <a:schemeClr val="bg1"/>
                </a:solidFill>
              </a:rPr>
              <a:t>повседневную жизнь и деятельность учащихся своего класса.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428604"/>
            <a:ext cx="8715436" cy="18573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воспитательные </a:t>
            </a: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0"/>
            <a:ext cx="6400800" cy="152400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2928934"/>
            <a:ext cx="8858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познакомиться с современными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технологиями воспитательной работы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76672"/>
            <a:ext cx="89644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Воспитательные технологии</a:t>
            </a:r>
          </a:p>
          <a:p>
            <a:pPr lvl="1"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lvl="1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это система научно обоснованных приемов и методик, способствующих установлению таких отношений между субъектами процесса, при которых в непосредственном контакте достигается поставленная цель – приобщение  воспитуемых </a:t>
            </a:r>
          </a:p>
          <a:p>
            <a:pPr lvl="1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к общечеловеческим культурным ценностям.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321</Words>
  <Application>Microsoft Office PowerPoint</Application>
  <PresentationFormat>Экран (4:3)</PresentationFormat>
  <Paragraphs>58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«Неразлучные друзья: взрослые и дети»</vt:lpstr>
      <vt:lpstr>Какой же ребёнок не мечтает  оказаться на месте взрослого?</vt:lpstr>
      <vt:lpstr>Презентация PowerPoint</vt:lpstr>
      <vt:lpstr>Презентация PowerPoint</vt:lpstr>
      <vt:lpstr>Презентация PowerPoint</vt:lpstr>
      <vt:lpstr>Современный классный руководитель</vt:lpstr>
      <vt:lpstr>Тема:  Современные воспитательные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user</cp:lastModifiedBy>
  <cp:revision>20</cp:revision>
  <dcterms:created xsi:type="dcterms:W3CDTF">2013-03-27T17:12:41Z</dcterms:created>
  <dcterms:modified xsi:type="dcterms:W3CDTF">2013-03-31T15:15:57Z</dcterms:modified>
</cp:coreProperties>
</file>