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C6A7EFC-4E98-4EE3-96E0-0CE99D4712B2}" type="datetimeFigureOut">
              <a:rPr lang="ru-RU" smtClean="0"/>
              <a:pPr/>
              <a:t>31.03.2013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771202-F55E-4B5B-9C09-39EC61D2AC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1;&#1072;&#1088;&#1080;&#1089;&#1072;\Desktop\&#1053;&#1077;&#1087;&#1086;&#1089;&#1077;&#1076;&#1099;%20&#1082;&#1083;&#1080;&#1087;%20&#1042;&#1079;&#1088;&#1086;&#1089;&#1083;&#1099;&#1077;%20&#1080;%20&#1076;&#1077;&#1090;&#1080;.wm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hyperlink" Target="http://www.aforism.su/avtor/587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428868"/>
            <a:ext cx="8786874" cy="4214842"/>
          </a:xfrm>
        </p:spPr>
        <p:txBody>
          <a:bodyPr>
            <a:normAutofit lnSpcReduction="10000"/>
          </a:bodyPr>
          <a:lstStyle/>
          <a:p>
            <a:pPr algn="r"/>
            <a:r>
              <a:rPr lang="ru-RU" i="1" dirty="0">
                <a:solidFill>
                  <a:schemeClr val="tx1"/>
                </a:solidFill>
              </a:rPr>
              <a:t>"Школа - не здание, не кабинеты, </a:t>
            </a:r>
            <a:endParaRPr lang="ru-RU" i="1" dirty="0" smtClean="0">
              <a:solidFill>
                <a:schemeClr val="tx1"/>
              </a:solidFill>
            </a:endParaRPr>
          </a:p>
          <a:p>
            <a:pPr algn="r"/>
            <a:r>
              <a:rPr lang="ru-RU" i="1" dirty="0" smtClean="0">
                <a:solidFill>
                  <a:schemeClr val="tx1"/>
                </a:solidFill>
              </a:rPr>
              <a:t>не </a:t>
            </a:r>
            <a:r>
              <a:rPr lang="ru-RU" i="1" dirty="0">
                <a:solidFill>
                  <a:schemeClr val="tx1"/>
                </a:solidFill>
              </a:rPr>
              <a:t>образцовая наглядная агитация. </a:t>
            </a:r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i="1" dirty="0">
                <a:solidFill>
                  <a:schemeClr val="tx1"/>
                </a:solidFill>
              </a:rPr>
              <a:t>Школа - это возвышенный дух, мечта, идея, которые увлекают сразу троих - ребенка, учителя, родителя </a:t>
            </a:r>
            <a:r>
              <a:rPr lang="ru-RU" i="1" dirty="0" smtClean="0">
                <a:solidFill>
                  <a:schemeClr val="tx1"/>
                </a:solidFill>
              </a:rPr>
              <a:t>– </a:t>
            </a:r>
          </a:p>
          <a:p>
            <a:pPr algn="r"/>
            <a:r>
              <a:rPr lang="ru-RU" i="1" dirty="0" smtClean="0">
                <a:solidFill>
                  <a:schemeClr val="tx1"/>
                </a:solidFill>
              </a:rPr>
              <a:t>и </a:t>
            </a:r>
            <a:r>
              <a:rPr lang="ru-RU" i="1" dirty="0">
                <a:solidFill>
                  <a:schemeClr val="tx1"/>
                </a:solidFill>
              </a:rPr>
              <a:t>тут же реализуются. Если их нет, значит это не школа, а обычная бухгалтерия, где приходят и уходят по звонку, зарабатывают - кто деньги, кто оценки и считают дни до отпуска и </a:t>
            </a:r>
            <a:endParaRPr lang="ru-RU" i="1" dirty="0" smtClean="0">
              <a:solidFill>
                <a:schemeClr val="tx1"/>
              </a:solidFill>
            </a:endParaRPr>
          </a:p>
          <a:p>
            <a:pPr algn="r"/>
            <a:r>
              <a:rPr lang="ru-RU" i="1" dirty="0" smtClean="0">
                <a:solidFill>
                  <a:schemeClr val="tx1"/>
                </a:solidFill>
              </a:rPr>
              <a:t>минуты </a:t>
            </a:r>
            <a:r>
              <a:rPr lang="ru-RU" i="1" dirty="0">
                <a:solidFill>
                  <a:schemeClr val="tx1"/>
                </a:solidFill>
              </a:rPr>
              <a:t>до очередного звонка… </a:t>
            </a:r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i="1" dirty="0">
                <a:solidFill>
                  <a:schemeClr val="tx1"/>
                </a:solidFill>
              </a:rPr>
              <a:t>Учитель призван реализовывать мечты детей…" </a:t>
            </a:r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i="1" dirty="0">
                <a:solidFill>
                  <a:schemeClr val="tx1"/>
                </a:solidFill>
              </a:rPr>
              <a:t>А.А. </a:t>
            </a:r>
            <a:r>
              <a:rPr lang="ru-RU" i="1" dirty="0" err="1">
                <a:solidFill>
                  <a:schemeClr val="tx1"/>
                </a:solidFill>
              </a:rPr>
              <a:t>Захаренко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08277" y="6457890"/>
            <a:ext cx="53572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29186" y="0"/>
            <a:ext cx="4414814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28 марта 2013 год</a:t>
            </a:r>
          </a:p>
        </p:txBody>
      </p:sp>
      <p:pic>
        <p:nvPicPr>
          <p:cNvPr id="5122" name="Picture 2" descr="http://cl.rushkolnik.ru/tw_files2/urls_3/18/d-17451/img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419871" cy="2469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Системообразующие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компоненты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844824"/>
            <a:ext cx="82809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Диагностирование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i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Целеполагание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Проектирование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Конструирование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Организационно – </a:t>
            </a:r>
            <a:r>
              <a:rPr lang="ru-RU" sz="2800" b="1" i="1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деятельностный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компонент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Контрольно – управленческий компонент 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1500174"/>
            <a:ext cx="871543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научно и социально обоснованные требования к будущему полноценному гражданину государства; 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передача социального опыта;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постановка главной цели и сопутствующих задач; 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</a:t>
            </a:r>
            <a:r>
              <a:rPr kumimoji="0" lang="ru-RU" sz="3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многоракурсная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профессиональная оценка ученика;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 полноценная организация творческого процесса;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6) мотивация и ориентация на успех; 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7) поэтапный комплексный анализ результатов воспитания.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85728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Логический план современных технологий воспитания: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28596" y="285728"/>
            <a:ext cx="84296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Современные технологии воспитания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осуществляются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определённому эффективному алгоритму: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14282" y="2000240"/>
            <a:ext cx="864399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подготовительный этап (пробуждение интереса к знаниям у ребёнка);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психологический настрой (вступительное слово);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содержательная часть (подробное описание предметной деятельности);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завершающий этап;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 планы на будущее.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101.ru/vardata/modules/phorum/images/120647068/49214/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142984"/>
            <a:ext cx="8462174" cy="53943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1429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Воспитательные технологии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www.neves-rus.ru/wp-content/gallery/stoly/Stoli%20-%2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://mirknigsch.ucoz.ru/foto_77_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8" y="3286100"/>
            <a:ext cx="5572132" cy="3571900"/>
          </a:xfrm>
          <a:prstGeom prst="rect">
            <a:avLst/>
          </a:prstGeom>
          <a:noFill/>
        </p:spPr>
      </p:pic>
      <p:pic>
        <p:nvPicPr>
          <p:cNvPr id="39938" name="Picture 2" descr="http://www.knigirossii.ru/pictures/3/102/2569871_sbi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211960" cy="6858000"/>
          </a:xfrm>
          <a:prstGeom prst="rect">
            <a:avLst/>
          </a:prstGeom>
          <a:noFill/>
        </p:spPr>
      </p:pic>
      <p:pic>
        <p:nvPicPr>
          <p:cNvPr id="39942" name="Picture 6" descr="http://900igr.net/datai/fizika/Urok-Elektricheskij-tok/0013-038-Posledovatelnoe-soedineni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142852"/>
            <a:ext cx="2571767" cy="24812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«Неразлучные друзья: взрослые и дети»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15404" y="6286520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Непоседы клип Взрослые и дети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2910" y="1071546"/>
            <a:ext cx="7457482" cy="5173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7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86800" cy="92869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Какой же ребёнок не мечтает </a:t>
            </a:r>
            <a:br>
              <a:rPr lang="ru-RU" sz="3200" b="1" dirty="0" smtClean="0"/>
            </a:br>
            <a:r>
              <a:rPr lang="ru-RU" sz="3200" b="1" dirty="0" smtClean="0"/>
              <a:t>оказаться на месте взрослого?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15404" y="6357958"/>
            <a:ext cx="3273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cs4481.userapi.com/u43347034/-6/x_64f822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6929486" cy="5214974"/>
          </a:xfrm>
          <a:prstGeom prst="rect">
            <a:avLst/>
          </a:prstGeom>
          <a:noFill/>
        </p:spPr>
      </p:pic>
      <p:pic>
        <p:nvPicPr>
          <p:cNvPr id="13316" name="Picture 4" descr="http://www.persian-star.net/1390/10/05/qq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357298"/>
            <a:ext cx="6929486" cy="5224469"/>
          </a:xfrm>
          <a:prstGeom prst="rect">
            <a:avLst/>
          </a:prstGeom>
          <a:noFill/>
        </p:spPr>
      </p:pic>
      <p:pic>
        <p:nvPicPr>
          <p:cNvPr id="13320" name="Picture 8" descr="http://www.1450.edusite.ru/images/p30_slayd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0721" y="1285222"/>
            <a:ext cx="6668244" cy="5096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3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3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schoolintern1-2.my1.ru/_bl/0/537055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429652" y="578645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836712"/>
            <a:ext cx="9036497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Современные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образовательные</a:t>
            </a:r>
            <a:r>
              <a:rPr kumimoji="0" lang="ru-RU" sz="3600" b="1" i="0" u="none" strike="noStrike" cap="all" normalizeH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технологии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в воспитательном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процессе</a:t>
            </a:r>
            <a:endParaRPr kumimoji="0" lang="ru-RU" sz="40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FF33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1029" name="Picture 5" descr="H:\Комп №2\Мама\рисунки\картинка для презентаций\5001499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3857628"/>
            <a:ext cx="3214710" cy="2643206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3857628"/>
            <a:ext cx="263558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4071942"/>
            <a:ext cx="3143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50" y="4071942"/>
            <a:ext cx="247145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0" y="4071942"/>
            <a:ext cx="1609723" cy="242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4071942"/>
            <a:ext cx="3191541" cy="239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4286256"/>
            <a:ext cx="2952749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357290" y="0"/>
            <a:ext cx="64293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Воспитание человека начинается с его рождения;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он еще не говорит, еще не слушает, но уже учится. Опыт предшествует обучению.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9"/>
              </a:rPr>
              <a:t>Руссо Ж.-Ж.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55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5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429652" y="578645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12" name="Picture 4" descr="http://net-gadget.ru/sites/default/files/styles/large/public/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8999"/>
            <a:ext cx="4572000" cy="3429001"/>
          </a:xfrm>
          <a:prstGeom prst="rect">
            <a:avLst/>
          </a:prstGeom>
          <a:noFill/>
        </p:spPr>
      </p:pic>
      <p:pic>
        <p:nvPicPr>
          <p:cNvPr id="17416" name="Picture 8" descr="http://img-fotki.yandex.ru/get/5702/masha-trubnickova.2a/0_41113_cd5ff7de_X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4" y="3214686"/>
            <a:ext cx="4714876" cy="3643314"/>
          </a:xfrm>
          <a:prstGeom prst="rect">
            <a:avLst/>
          </a:prstGeom>
          <a:noFill/>
        </p:spPr>
      </p:pic>
      <p:pic>
        <p:nvPicPr>
          <p:cNvPr id="17414" name="Picture 6" descr="http://asklove.ru/wp-content/uploads/2012/07/samostoyatelnost-rebyon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0"/>
            <a:ext cx="4714876" cy="3500438"/>
          </a:xfrm>
          <a:prstGeom prst="rect">
            <a:avLst/>
          </a:prstGeom>
          <a:noFill/>
        </p:spPr>
      </p:pic>
      <p:pic>
        <p:nvPicPr>
          <p:cNvPr id="17418" name="Picture 10" descr="http://stat8.blog.ru/lr/0b0dd0abb6fe266870f14b4e2f5de74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429124" cy="3467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podrobnosti24.ru/images/_obrazovanie_2375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43971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Современный классный руководитель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28736"/>
            <a:ext cx="6972320" cy="39290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b="1" dirty="0" smtClean="0">
                <a:solidFill>
                  <a:schemeClr val="bg1"/>
                </a:solidFill>
              </a:rPr>
              <a:t>Прогнозирует</a:t>
            </a:r>
            <a:r>
              <a:rPr lang="ru-RU" sz="4000" b="1" dirty="0">
                <a:solidFill>
                  <a:schemeClr val="bg1"/>
                </a:solidFill>
              </a:rPr>
              <a:t>, </a:t>
            </a:r>
            <a:r>
              <a:rPr lang="ru-RU" sz="4000" b="1" dirty="0" smtClean="0">
                <a:solidFill>
                  <a:schemeClr val="bg1"/>
                </a:solidFill>
              </a:rPr>
              <a:t>  анализирует</a:t>
            </a:r>
            <a:r>
              <a:rPr lang="ru-RU" sz="4000" b="1" dirty="0">
                <a:solidFill>
                  <a:schemeClr val="bg1"/>
                </a:solidFill>
              </a:rPr>
              <a:t>, организует, сотрудничает, </a:t>
            </a:r>
            <a:endParaRPr lang="ru-RU" sz="40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</a:rPr>
              <a:t>  контролирует </a:t>
            </a:r>
            <a:r>
              <a:rPr lang="ru-RU" sz="4000" b="1" dirty="0">
                <a:solidFill>
                  <a:schemeClr val="bg1"/>
                </a:solidFill>
              </a:rPr>
              <a:t>повседневную жизнь и деятельность учащихся своего класса.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282" y="428604"/>
            <a:ext cx="8715436" cy="185738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</a:t>
            </a:r>
            <a:br>
              <a:rPr lang="ru-RU" sz="4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воспитательные </a:t>
            </a:r>
            <a:r>
              <a:rPr lang="ru-RU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858000"/>
            <a:ext cx="6400800" cy="152400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85720" y="2928934"/>
            <a:ext cx="88582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Цель: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познакомиться с современными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технологиями воспитательной работы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/>
      <p:bldP spid="194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476672"/>
            <a:ext cx="896448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Воспитательные технологии</a:t>
            </a:r>
          </a:p>
          <a:p>
            <a:pPr lvl="1"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lvl="1"/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это система научно обоснованных приемов и методик, способствующих установлению таких отношений между субъектами процесса, при которых в непосредственном контакте достигается поставленная цель – приобщение  воспитуемых </a:t>
            </a:r>
          </a:p>
          <a:p>
            <a:pPr lvl="1"/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к общечеловеческим культурным ценностям.</a:t>
            </a: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174</TotalTime>
  <Words>321</Words>
  <Application>Microsoft Office PowerPoint</Application>
  <PresentationFormat>Экран (4:3)</PresentationFormat>
  <Paragraphs>58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«Неразлучные друзья: взрослые и дети»</vt:lpstr>
      <vt:lpstr>Какой же ребёнок не мечтает  оказаться на месте взрослого?</vt:lpstr>
      <vt:lpstr>Презентация PowerPoint</vt:lpstr>
      <vt:lpstr>Презентация PowerPoint</vt:lpstr>
      <vt:lpstr>Презентация PowerPoint</vt:lpstr>
      <vt:lpstr>Современный классный руководитель</vt:lpstr>
      <vt:lpstr>Тема:  Современные воспитательные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</dc:creator>
  <cp:lastModifiedBy>user</cp:lastModifiedBy>
  <cp:revision>20</cp:revision>
  <dcterms:created xsi:type="dcterms:W3CDTF">2013-03-27T17:12:41Z</dcterms:created>
  <dcterms:modified xsi:type="dcterms:W3CDTF">2013-03-31T15:15:57Z</dcterms:modified>
</cp:coreProperties>
</file>