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52390-FA3B-4A2F-949D-86CA6CA2C812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85D79-3D5E-468C-8DF8-F525F44189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5D79-3D5E-468C-8DF8-F525F441891F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5D79-3D5E-468C-8DF8-F525F441891F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182E2A4-61B2-4095-8705-F6E972A42A38}" type="datetimeFigureOut">
              <a:rPr lang="ru-RU" smtClean="0"/>
              <a:pPr/>
              <a:t>30.01.2013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6A6CC73-9356-4855-BA22-753182B8C3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785927"/>
            <a:ext cx="8458200" cy="428986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6000" b="1" i="1" dirty="0" smtClean="0">
                <a:latin typeface="Times New Roman" pitchFamily="18" charset="0"/>
                <a:cs typeface="Times New Roman" pitchFamily="18" charset="0"/>
              </a:rPr>
              <a:t>Тапқыр достар</a:t>
            </a: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интеллектуалды-танымдық ойын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9 б,в сыныптары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i="1" dirty="0" smtClean="0">
                <a:latin typeface="Times New Roman" pitchFamily="18" charset="0"/>
                <a:cs typeface="Times New Roman" pitchFamily="18" charset="0"/>
              </a:rPr>
              <a:t>Өткізгендер: Қазақ тілі мен әдебиеті пәндерінің       мұғалімдері:Ағаділова Ж.Б.</a:t>
            </a:r>
            <a:br>
              <a:rPr lang="kk-KZ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i="1" dirty="0" smtClean="0">
                <a:latin typeface="Times New Roman" pitchFamily="18" charset="0"/>
                <a:cs typeface="Times New Roman" pitchFamily="18" charset="0"/>
              </a:rPr>
              <a:t>                              Нұрлыбаева З.Л.</a:t>
            </a:r>
            <a:r>
              <a:rPr lang="kk-KZ" sz="27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200" b="1" i="1" dirty="0" smtClean="0">
                <a:latin typeface="Times New Roman" pitchFamily="18" charset="0"/>
                <a:cs typeface="Times New Roman" pitchFamily="18" charset="0"/>
              </a:rPr>
              <a:t>Қарағанды 2013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71480"/>
            <a:ext cx="8458200" cy="1071570"/>
          </a:xfrm>
        </p:spPr>
        <p:txBody>
          <a:bodyPr>
            <a:normAutofit/>
          </a:bodyPr>
          <a:lstStyle/>
          <a:p>
            <a:pPr algn="ctr"/>
            <a:r>
              <a:rPr lang="kk-KZ" sz="3200" i="1" dirty="0" smtClean="0">
                <a:latin typeface="Times New Roman" pitchFamily="18" charset="0"/>
                <a:cs typeface="Times New Roman" pitchFamily="18" charset="0"/>
              </a:rPr>
              <a:t>Ғ.Мұстафин атындағы №83 орта мектеп</a:t>
            </a:r>
          </a:p>
          <a:p>
            <a:pPr algn="ctr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kk-KZ" sz="8000" b="1" i="1" dirty="0" smtClean="0">
                <a:latin typeface="Times New Roman" pitchFamily="18" charset="0"/>
                <a:cs typeface="Times New Roman" pitchFamily="18" charset="0"/>
              </a:rPr>
              <a:t> У дыбысы</a:t>
            </a:r>
            <a:endParaRPr lang="ru-RU" sz="8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k-KZ" dirty="0" smtClean="0"/>
          </a:p>
          <a:p>
            <a:pPr algn="ctr">
              <a:buNone/>
            </a:pP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Қазақ тілінде екпін қай буынға түседі?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6000" b="1" i="1" dirty="0" smtClean="0">
                <a:latin typeface="Times New Roman" pitchFamily="18" charset="0"/>
                <a:cs typeface="Times New Roman" pitchFamily="18" charset="0"/>
              </a:rPr>
              <a:t>Қазақ тілінде екпін соңғы буынға түседі.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Зат есімнің неше жалғауы бар? Оларды ата.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Зат есімнің төрт жалғауы бар. Олар: көптік, септік,тәуелдік, жіктік жалғаулары.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Тосын сый !!!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28" name="Picture 4" descr="http://2.bp.blogspot.com/-IWG_zfosXMA/UIaszrlNzTI/AAAAAAAAAFA/SJbOzgYFR2k/s1600/%D1%88%D0%B0%D1%80%D0%B8%D0%BA%D0%B8+%D1%84%D0%BE%D1%82%D0%B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643182"/>
            <a:ext cx="3429024" cy="30003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4800" b="1" i="1" dirty="0" smtClean="0">
                <a:latin typeface="Times New Roman" pitchFamily="18" charset="0"/>
                <a:cs typeface="Times New Roman" pitchFamily="18" charset="0"/>
              </a:rPr>
              <a:t>Елтаңбаның авторлары кімдер?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Жандарбек  Мәлібеков</a:t>
            </a:r>
          </a:p>
          <a:p>
            <a:pPr algn="ctr"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Шотаман  Уәлиханов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 algn="ctr"/>
            <a:endParaRPr lang="kk-KZ" sz="3200" i="1" dirty="0" smtClean="0"/>
          </a:p>
          <a:p>
            <a:pPr algn="ctr"/>
            <a:r>
              <a:rPr lang="kk-KZ" sz="3600" b="1" i="1" dirty="0" smtClean="0">
                <a:latin typeface="Times New Roman" pitchFamily="18" charset="0"/>
                <a:cs typeface="Times New Roman" pitchFamily="18" charset="0"/>
              </a:rPr>
              <a:t>Суретте қазақ халқының қай ақыны көрсетілген?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l_fi" descr="http://upload.wikimedia.org/wikipedia/commons/7/7b/AbaiPainting.jpg"/>
          <p:cNvPicPr>
            <a:picLocks noGrp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786314" y="928670"/>
            <a:ext cx="350046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kk-KZ" sz="4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Суретте қазақ халқының ұлы ақыны Абай Құнанбаев көрсетілген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Мақсаты: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Оқушылардың меңгерген білім деңгейін анықтау, пәнге деген қызығушылықтарын арттыру.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Ойлау қабілеттерін дамыту, сөйлеу мәдениетін жетілдірy, білімді, жан-жақты болуға үйрету.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Белсенділікке , алғырлыққа, тапқырлыққа баулу,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сыйластыққа, ізгілікке тәрбиелеу.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Мақал-мәтелді аяқта</a:t>
            </a:r>
            <a:br>
              <a:rPr lang="kk-KZ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kk-KZ" sz="4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Отансыз адам –…</a:t>
            </a:r>
          </a:p>
          <a:p>
            <a:pPr algn="ctr">
              <a:buNone/>
            </a:pPr>
            <a:endParaRPr lang="ru-RU" sz="4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4400" i="1" dirty="0" smtClean="0"/>
          </a:p>
          <a:p>
            <a:pPr algn="ctr">
              <a:buNone/>
            </a:pP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Ормансыз бұлбұл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4400" b="1" i="1" dirty="0" smtClean="0">
                <a:latin typeface="Times New Roman" pitchFamily="18" charset="0"/>
                <a:cs typeface="Times New Roman" pitchFamily="18" charset="0"/>
              </a:rPr>
              <a:t>Жұмбақты шеш</a:t>
            </a:r>
            <a:endParaRPr lang="ru-RU" sz="4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kk-KZ" sz="4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Тұрады ылғи сөреде,</a:t>
            </a:r>
            <a:b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Іші толы өнеге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kk-KZ" dirty="0" smtClean="0"/>
          </a:p>
          <a:p>
            <a:pPr>
              <a:buNone/>
            </a:pPr>
            <a:endParaRPr lang="kk-KZ" dirty="0" smtClean="0"/>
          </a:p>
          <a:p>
            <a:pPr algn="ctr">
              <a:buNone/>
            </a:pPr>
            <a:r>
              <a:rPr lang="kk-KZ" sz="6000" b="1" i="1" dirty="0" smtClean="0">
                <a:latin typeface="Times New Roman" pitchFamily="18" charset="0"/>
                <a:cs typeface="Times New Roman" pitchFamily="18" charset="0"/>
              </a:rPr>
              <a:t>Кітап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i="1" dirty="0" smtClean="0">
                <a:latin typeface="Times New Roman" pitchFamily="18" charset="0"/>
                <a:cs typeface="Times New Roman" pitchFamily="18" charset="0"/>
              </a:rPr>
              <a:t>Қорытынды</a:t>
            </a:r>
            <a:endParaRPr lang="ru-RU" sz="5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kk-KZ" b="1" i="1" dirty="0" smtClean="0"/>
              <a:t> </a:t>
            </a: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Мақтанышым ар намысым               Қасиетті қазақ тілім! </a:t>
            </a:r>
          </a:p>
          <a:p>
            <a:pPr algn="ctr"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 Сенсің менің бар дауысым </a:t>
            </a:r>
          </a:p>
          <a:p>
            <a:pPr algn="ctr"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Ғаламдағы ғажап тілім !</a:t>
            </a:r>
          </a:p>
          <a:p>
            <a:pPr algn="ctr"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 Тілдің бәрі қымбат маған</a:t>
            </a:r>
          </a:p>
          <a:p>
            <a:pPr algn="ctr"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 Әр ұлт тілін құндақтаған</a:t>
            </a:r>
          </a:p>
          <a:p>
            <a:pPr algn="ctr"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 Бәрінен де сен артықсың </a:t>
            </a:r>
          </a:p>
          <a:p>
            <a:pPr algn="ctr">
              <a:buNone/>
            </a:pPr>
            <a:r>
              <a:rPr lang="ru-RU" sz="4300" b="1" i="1" dirty="0" smtClean="0">
                <a:latin typeface="Times New Roman" pitchFamily="18" charset="0"/>
                <a:cs typeface="Times New Roman" pitchFamily="18" charset="0"/>
              </a:rPr>
              <a:t> Ана тілім, жыр баптаған !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600" b="1" i="1" dirty="0" smtClean="0">
                <a:latin typeface="Times New Roman" pitchFamily="18" charset="0"/>
                <a:cs typeface="Times New Roman" pitchFamily="18" charset="0"/>
              </a:rPr>
              <a:t>Құрметті мұғалімдер, оқушылар, қонақтар!           Қазақ тілі апталығына орай ұйымдастырылған                              "Тапқыр достар» атты интеллектуалды-танымдық ойынға қош келдіңіздер!</a:t>
            </a:r>
            <a:endParaRPr lang="ru-RU" sz="4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Сүйсіндірсін сіздерді,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Мына атқан таңымыз .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Бүгінгі біздің </a:t>
            </a:r>
            <a:r>
              <a:rPr lang="kk-KZ" sz="12000" b="1" i="1" smtClean="0">
                <a:latin typeface="Times New Roman" pitchFamily="18" charset="0"/>
                <a:cs typeface="Times New Roman" pitchFamily="18" charset="0"/>
              </a:rPr>
              <a:t>ойынғ</a:t>
            </a:r>
            <a:r>
              <a:rPr lang="ru-RU" sz="12000" b="1" i="1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Қош келдіңіз бәріңіз!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Жарыстарда озатын,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Бәрінен алда болатын.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Болашаққа бүгіннен,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Білімге қол созатын.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«Бәйтерек», «Мирас»топтарын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Шақырамыз ортаға</a:t>
            </a:r>
          </a:p>
          <a:p>
            <a:pPr algn="ctr">
              <a:buNone/>
            </a:pPr>
            <a:r>
              <a:rPr lang="ru-RU" sz="12000" b="1" i="1" dirty="0" smtClean="0">
                <a:latin typeface="Times New Roman" pitchFamily="18" charset="0"/>
                <a:cs typeface="Times New Roman" pitchFamily="18" charset="0"/>
              </a:rPr>
              <a:t> Келді кез қол соғатын.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І. "Сөз тапқанға"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00066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kk-KZ" sz="7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І-топ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Қазақ тілі қандай тіл?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Басқа тілде сөйлей аласың ба?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Бүгін неше сабақ?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Мектеп пен үйіңнің арасы қанша шақырым?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Досың қандай?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Өлең шығара аласың ба?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Қа</a:t>
            </a:r>
            <a:r>
              <a:rPr lang="kk-KZ" sz="5900" b="1" i="1" dirty="0" smtClean="0">
                <a:latin typeface="Times New Roman" pitchFamily="18" charset="0"/>
                <a:cs typeface="Times New Roman" pitchFamily="18" charset="0"/>
              </a:rPr>
              <a:t>ндай мамандықты таңдайсың</a:t>
            </a:r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Кітапты көп оқисың ба?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Сабақ біткеннен кейін не істейсің? </a:t>
            </a:r>
          </a:p>
          <a:p>
            <a:r>
              <a:rPr lang="ru-RU" sz="5900" b="1" i="1" dirty="0" smtClean="0">
                <a:latin typeface="Times New Roman" pitchFamily="18" charset="0"/>
                <a:cs typeface="Times New Roman" pitchFamily="18" charset="0"/>
              </a:rPr>
              <a:t>Сүйікті тағамың? </a:t>
            </a:r>
          </a:p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kk-KZ" sz="112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11200" b="1" i="1" dirty="0" smtClean="0">
                <a:latin typeface="Times New Roman" pitchFamily="18" charset="0"/>
                <a:cs typeface="Times New Roman" pitchFamily="18" charset="0"/>
              </a:rPr>
              <a:t>ІІ-топ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Қай қалада тұрасың?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Неше жасыңда тілің шықты?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2030 жылы сен неше жаста боласың?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Астана-б</a:t>
            </a:r>
            <a:r>
              <a:rPr lang="kk-KZ" sz="11200" b="1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с қаламызда не бар?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Қандай пән қиын?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Тіл не үшін қажет?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Жанұяңда қанша жан бар?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Мектепке немен келесің?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Теледидардан не көресің? </a:t>
            </a:r>
          </a:p>
          <a:p>
            <a:r>
              <a:rPr lang="ru-RU" sz="11200" b="1" i="1" dirty="0" smtClean="0">
                <a:latin typeface="Times New Roman" pitchFamily="18" charset="0"/>
                <a:cs typeface="Times New Roman" pitchFamily="18" charset="0"/>
              </a:rPr>
              <a:t>Ертең қайда барасың?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ІІ.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"Ойлан, тап!"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kk-KZ" sz="60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6600" b="1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kk-KZ" sz="8800" b="1" i="1" dirty="0" smtClean="0">
                <a:latin typeface="Times New Roman" pitchFamily="18" charset="0"/>
                <a:cs typeface="Times New Roman" pitchFamily="18" charset="0"/>
              </a:rPr>
              <a:t>“Құлыншақ”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686800" cy="838200"/>
          </a:xfrm>
        </p:spPr>
        <p:txBody>
          <a:bodyPr/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ІІІ."Сен білесің бе?"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10-конечная звезда 5"/>
          <p:cNvSpPr/>
          <p:nvPr/>
        </p:nvSpPr>
        <p:spPr>
          <a:xfrm>
            <a:off x="1000100" y="1428736"/>
            <a:ext cx="1428760" cy="1357322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5</a:t>
            </a:r>
            <a:endParaRPr lang="ru-RU" sz="4000" b="1" dirty="0"/>
          </a:p>
        </p:txBody>
      </p:sp>
      <p:sp>
        <p:nvSpPr>
          <p:cNvPr id="7" name="10-конечная звезда 6"/>
          <p:cNvSpPr/>
          <p:nvPr/>
        </p:nvSpPr>
        <p:spPr>
          <a:xfrm>
            <a:off x="3428992" y="1357298"/>
            <a:ext cx="1428760" cy="1428760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bliqueBottom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10</a:t>
            </a:r>
            <a:endParaRPr lang="ru-RU" sz="4000" b="1" dirty="0"/>
          </a:p>
        </p:txBody>
      </p:sp>
      <p:sp>
        <p:nvSpPr>
          <p:cNvPr id="8" name="10-конечная звезда 7"/>
          <p:cNvSpPr/>
          <p:nvPr/>
        </p:nvSpPr>
        <p:spPr>
          <a:xfrm>
            <a:off x="5857884" y="1357298"/>
            <a:ext cx="1500198" cy="1428760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5</a:t>
            </a:r>
            <a:endParaRPr lang="ru-RU" sz="4000" b="1" dirty="0"/>
          </a:p>
        </p:txBody>
      </p:sp>
      <p:sp>
        <p:nvSpPr>
          <p:cNvPr id="9" name="10-конечная звезда 8"/>
          <p:cNvSpPr/>
          <p:nvPr/>
        </p:nvSpPr>
        <p:spPr>
          <a:xfrm>
            <a:off x="1071538" y="3071810"/>
            <a:ext cx="1428760" cy="1428760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15</a:t>
            </a:r>
            <a:endParaRPr lang="ru-RU" sz="4000" b="1" dirty="0"/>
          </a:p>
        </p:txBody>
      </p:sp>
      <p:sp>
        <p:nvSpPr>
          <p:cNvPr id="10" name="10-конечная звезда 9"/>
          <p:cNvSpPr/>
          <p:nvPr/>
        </p:nvSpPr>
        <p:spPr>
          <a:xfrm>
            <a:off x="5857884" y="3000372"/>
            <a:ext cx="1500198" cy="1500198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15</a:t>
            </a:r>
            <a:endParaRPr lang="ru-RU" sz="4000" b="1" dirty="0"/>
          </a:p>
        </p:txBody>
      </p:sp>
      <p:sp>
        <p:nvSpPr>
          <p:cNvPr id="11" name="10-конечная звезда 10"/>
          <p:cNvSpPr/>
          <p:nvPr/>
        </p:nvSpPr>
        <p:spPr>
          <a:xfrm>
            <a:off x="1071538" y="4786322"/>
            <a:ext cx="1500198" cy="1500198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isometricOffAxis1Righ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5</a:t>
            </a:r>
            <a:endParaRPr lang="ru-RU" sz="4000" b="1" dirty="0"/>
          </a:p>
        </p:txBody>
      </p:sp>
      <p:sp>
        <p:nvSpPr>
          <p:cNvPr id="13" name="10-конечная звезда 12"/>
          <p:cNvSpPr/>
          <p:nvPr/>
        </p:nvSpPr>
        <p:spPr>
          <a:xfrm>
            <a:off x="3428992" y="4714884"/>
            <a:ext cx="1500198" cy="1500198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bliqueBottom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10</a:t>
            </a:r>
            <a:endParaRPr lang="ru-RU" sz="4000" b="1" dirty="0"/>
          </a:p>
        </p:txBody>
      </p:sp>
      <p:sp>
        <p:nvSpPr>
          <p:cNvPr id="14" name="10-конечная звезда 13"/>
          <p:cNvSpPr/>
          <p:nvPr/>
        </p:nvSpPr>
        <p:spPr>
          <a:xfrm>
            <a:off x="5929322" y="4643446"/>
            <a:ext cx="1500198" cy="1500198"/>
          </a:xfrm>
          <a:prstGeom prst="star10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/>
              <a:t>5</a:t>
            </a:r>
            <a:endParaRPr lang="ru-RU" sz="4000" b="1" dirty="0"/>
          </a:p>
        </p:txBody>
      </p:sp>
      <p:pic>
        <p:nvPicPr>
          <p:cNvPr id="1031" name="Picture 7" descr="http://3.bp.blogspot.com/-rwPBfywj6J4/UDVF86KEB_I/AAAAAAAAGqk/ADGl0jWs7zY/s1600/books228577dtg3.jpg"/>
          <p:cNvPicPr>
            <a:picLocks noChangeAspect="1" noChangeArrowheads="1"/>
          </p:cNvPicPr>
          <p:nvPr/>
        </p:nvPicPr>
        <p:blipFill>
          <a:blip r:embed="rId3">
            <a:lum/>
          </a:blip>
          <a:srcRect l="7407" t="4762"/>
          <a:stretch>
            <a:fillRect/>
          </a:stretch>
        </p:blipFill>
        <p:spPr bwMode="auto">
          <a:xfrm>
            <a:off x="3286116" y="3071810"/>
            <a:ext cx="1785950" cy="1428760"/>
          </a:xfrm>
          <a:prstGeom prst="rect">
            <a:avLst/>
          </a:prstGeom>
          <a:noFill/>
          <a:ln>
            <a:solidFill>
              <a:srgbClr val="FFC000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softEdge rad="12700"/>
          </a:effectLst>
          <a:scene3d>
            <a:camera prst="obliqueBottomLeft"/>
            <a:lightRig rig="threePt" dir="t"/>
          </a:scene3d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14422"/>
            <a:ext cx="8686800" cy="4865703"/>
          </a:xfrm>
        </p:spPr>
        <p:txBody>
          <a:bodyPr>
            <a:normAutofit/>
          </a:bodyPr>
          <a:lstStyle/>
          <a:p>
            <a:pPr algn="ctr"/>
            <a:endParaRPr lang="ru-RU" sz="6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600" b="1" i="1" dirty="0" smtClean="0">
                <a:latin typeface="Times New Roman" pitchFamily="18" charset="0"/>
                <a:cs typeface="Times New Roman" pitchFamily="18" charset="0"/>
              </a:rPr>
              <a:t>Бірде дауысты, бірде дауыссыз дыбыс?</a:t>
            </a:r>
            <a:endParaRPr lang="ru-RU" sz="6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510</TotalTime>
  <Words>385</Words>
  <Application>Microsoft Office PowerPoint</Application>
  <PresentationFormat>Экран (4:3)</PresentationFormat>
  <Paragraphs>101</Paragraphs>
  <Slides>24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Трек</vt:lpstr>
      <vt:lpstr>Тапқыр достар  интеллектуалды-танымдық ойын 9 б,в сыныптары   Өткізгендер: Қазақ тілі мен әдебиеті пәндерінің       мұғалімдері:Ағаділова Ж.Б.                               Нұрлыбаева З.Л.  Қарағанды 2013   </vt:lpstr>
      <vt:lpstr>Мақсаты: </vt:lpstr>
      <vt:lpstr>Слайд 3</vt:lpstr>
      <vt:lpstr>Слайд 4</vt:lpstr>
      <vt:lpstr>І. "Сөз тапқанға"</vt:lpstr>
      <vt:lpstr>Слайд 6</vt:lpstr>
      <vt:lpstr>ІІ. "Ойлан, тап!" </vt:lpstr>
      <vt:lpstr>ІІІ."Сен білесің бе?"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Мақал-мәтелді аяқта </vt:lpstr>
      <vt:lpstr>Слайд 21</vt:lpstr>
      <vt:lpstr>Жұмбақты шеш</vt:lpstr>
      <vt:lpstr>Слайд 23</vt:lpstr>
      <vt:lpstr>Қорытынды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PC</cp:lastModifiedBy>
  <cp:revision>66</cp:revision>
  <dcterms:created xsi:type="dcterms:W3CDTF">2013-01-23T15:53:58Z</dcterms:created>
  <dcterms:modified xsi:type="dcterms:W3CDTF">2013-01-30T11:29:12Z</dcterms:modified>
</cp:coreProperties>
</file>