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19"/>
  </p:notesMasterIdLst>
  <p:sldIdLst>
    <p:sldId id="257" r:id="rId3"/>
    <p:sldId id="308" r:id="rId4"/>
    <p:sldId id="269" r:id="rId5"/>
    <p:sldId id="329" r:id="rId6"/>
    <p:sldId id="333" r:id="rId7"/>
    <p:sldId id="345" r:id="rId8"/>
    <p:sldId id="301" r:id="rId9"/>
    <p:sldId id="346" r:id="rId10"/>
    <p:sldId id="347" r:id="rId11"/>
    <p:sldId id="348" r:id="rId12"/>
    <p:sldId id="284" r:id="rId13"/>
    <p:sldId id="323" r:id="rId14"/>
    <p:sldId id="325" r:id="rId15"/>
    <p:sldId id="337" r:id="rId16"/>
    <p:sldId id="344" r:id="rId17"/>
    <p:sldId id="34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66"/>
    <a:srgbClr val="0066CC"/>
    <a:srgbClr val="996633"/>
    <a:srgbClr val="FFCC66"/>
    <a:srgbClr val="99FF33"/>
    <a:srgbClr val="00FFFF"/>
    <a:srgbClr val="FF9900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4DD4D0-1B8D-4801-90FA-40963A9F925F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8EBA00-614A-472F-B41C-7F30EFF91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11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0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DB556A7-C9AC-4C8F-8B77-DD261AAE50EF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27EF65-95FC-4B38-A892-E7543F0DD4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6E4E6-8EDA-433F-8A72-97D977BD7017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5700-B29E-45FB-8F66-193DF0F809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A46D7-7487-47D7-B52D-DE11FC762B02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8EBFC-B38D-4051-956A-8235E7B1E1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62E7835-D7EC-44EA-AA27-AA7589E19192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22BD4C1-C5BA-4EE7-95A0-AFDAD79A5C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0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12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DB556A7-C9AC-4C8F-8B77-DD261AAE50EF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27EF65-95FC-4B38-A892-E7543F0DD4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185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30A325-B31A-4411-A729-10B1DFD39A64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1D6A8-E4DE-4383-AA19-D0555A5F49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82267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58D8D3-0C2E-49D8-95A1-D09F83E65C7D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726E9-2C19-43C4-8ED9-7B98B5A5D2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31980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FF2915-1522-444D-9A3C-58A4E7D78557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6D3CB-8DAC-4ED8-9190-FA4A5A4F05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0216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EB27BF-D294-4422-B0CC-72799CE9C6A5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F79E4-DA57-4CE8-A1F6-B444910575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01294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84B1-028F-47C4-B6AC-0466BC6EBAE8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74BBB-B646-446B-81A8-2F212AC377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77068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C28E3-6935-4784-8254-E2383B96DFCC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65549-A4A2-48DB-BA3C-1148FE6A43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1592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30A325-B31A-4411-A729-10B1DFD39A64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1D6A8-E4DE-4383-AA19-D0555A5F49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31D3D-1F59-4106-BFCE-EE0B839A198A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89097-D8D5-4EBF-85D8-F782BFC818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55247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139C-29FC-46D2-9FCD-2A7FF547A1ED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2F566-CD33-4A3E-AF27-88008896EB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52896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6E4E6-8EDA-433F-8A72-97D977BD7017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5700-B29E-45FB-8F66-193DF0F809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30362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A46D7-7487-47D7-B52D-DE11FC762B02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8EBFC-B38D-4051-956A-8235E7B1E1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06972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62E7835-D7EC-44EA-AA27-AA7589E19192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22BD4C1-C5BA-4EE7-95A0-AFDAD79A5C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75428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58D8D3-0C2E-49D8-95A1-D09F83E65C7D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726E9-2C19-43C4-8ED9-7B98B5A5D2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FF2915-1522-444D-9A3C-58A4E7D78557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6D3CB-8DAC-4ED8-9190-FA4A5A4F05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EB27BF-D294-4422-B0CC-72799CE9C6A5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F79E4-DA57-4CE8-A1F6-B444910575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84B1-028F-47C4-B6AC-0466BC6EBAE8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74BBB-B646-446B-81A8-2F212AC377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C28E3-6935-4784-8254-E2383B96DFCC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65549-A4A2-48DB-BA3C-1148FE6A43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31D3D-1F59-4106-BFCE-EE0B839A198A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89097-D8D5-4EBF-85D8-F782BFC81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139C-29FC-46D2-9FCD-2A7FF547A1ED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2F566-CD33-4A3E-AF27-88008896EB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281EF9-AF10-488C-B252-36D421F2D719}" type="datetimeFigureOut">
              <a:rPr lang="ru-RU"/>
              <a:pPr/>
              <a:t>13.03.2013</a:t>
            </a:fld>
            <a:endParaRPr lang="ru-RU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0B3E43D-EC8F-417D-8A15-C1FB98FD3E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01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281EF9-AF10-488C-B252-36D421F2D719}" type="datetimeFigureOut">
              <a:rPr lang="ru-RU">
                <a:solidFill>
                  <a:srgbClr val="000000"/>
                </a:solidFill>
              </a:rPr>
              <a:pPr/>
              <a:t>13.03.2013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0B3E43D-EC8F-417D-8A15-C1FB98FD3E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01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19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89837" y="2505075"/>
            <a:ext cx="7215187" cy="2286000"/>
          </a:xfrm>
        </p:spPr>
        <p:txBody>
          <a:bodyPr>
            <a:normAutofit fontScale="90000"/>
          </a:bodyPr>
          <a:lstStyle/>
          <a:p>
            <a: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Жол тәртібін сақтайық ! (оқушылармен </a:t>
            </a: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сұхбат, ойын сабағы</a:t>
            </a:r>
            <a: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solidFill>
                  <a:srgbClr val="FF0000"/>
                </a:solidFill>
                <a:latin typeface="Cooper KZ"/>
              </a:rPr>
              <a:t/>
            </a:r>
            <a:br>
              <a:rPr lang="kk-KZ" sz="4000" dirty="0">
                <a:solidFill>
                  <a:srgbClr val="FF0000"/>
                </a:solidFill>
                <a:latin typeface="Cooper KZ"/>
              </a:rPr>
            </a:br>
            <a:r>
              <a:rPr lang="kk-KZ" sz="4000" dirty="0">
                <a:solidFill>
                  <a:srgbClr val="FF0000"/>
                </a:solidFill>
                <a:latin typeface="Cooper KZ"/>
              </a:rPr>
              <a:t/>
            </a:r>
            <a:br>
              <a:rPr lang="kk-KZ" sz="4000" dirty="0">
                <a:solidFill>
                  <a:srgbClr val="FF0000"/>
                </a:solidFill>
                <a:latin typeface="Cooper KZ"/>
              </a:rPr>
            </a:br>
            <a:r>
              <a:rPr lang="kk-KZ" sz="4000" dirty="0">
                <a:solidFill>
                  <a:srgbClr val="FF0000"/>
                </a:solidFill>
                <a:latin typeface="Cooper KZ"/>
              </a:rPr>
              <a:t/>
            </a:r>
            <a:br>
              <a:rPr lang="kk-KZ" sz="4000" dirty="0">
                <a:solidFill>
                  <a:srgbClr val="FF0000"/>
                </a:solidFill>
                <a:latin typeface="Cooper KZ"/>
              </a:rPr>
            </a:br>
            <a:r>
              <a:rPr lang="kk-KZ" sz="4000" dirty="0">
                <a:latin typeface="Cooper KZ"/>
              </a:rPr>
              <a:t/>
            </a:r>
            <a:br>
              <a:rPr lang="kk-KZ" sz="4000" dirty="0">
                <a:latin typeface="Cooper KZ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4" descr="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3500438"/>
            <a:ext cx="12334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0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503738"/>
            <a:ext cx="1905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3" descr="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4000500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5" descr="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857625"/>
            <a:ext cx="12334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6" descr="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563563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7" descr="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500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8" descr="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635000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3357563" y="5715000"/>
            <a:ext cx="3857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Мұғалім: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Кенжетаева А.Ж.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Сынып: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”А”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3" y="142875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Прямоугольник 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1100" y="1573213"/>
            <a:ext cx="4217988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778500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6425" y="5849938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63868" y="1259122"/>
            <a:ext cx="3476053" cy="4339753"/>
          </a:xfrm>
        </p:spPr>
        <p:txBody>
          <a:bodyPr/>
          <a:lstStyle/>
          <a:p>
            <a:pPr algn="ctr"/>
            <a:r>
              <a:rPr lang="ru-RU" sz="3200" dirty="0">
                <a:effectLst/>
                <a:latin typeface="Times New Roman"/>
                <a:ea typeface="Times New Roman"/>
              </a:rPr>
              <a:t>Ал 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effectLst/>
                <a:latin typeface="Times New Roman"/>
                <a:ea typeface="Times New Roman"/>
              </a:rPr>
              <a:t>Қазақстанда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effectLst/>
                <a:latin typeface="Times New Roman"/>
                <a:ea typeface="Times New Roman"/>
              </a:rPr>
              <a:t>үш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  </a:t>
            </a:r>
            <a:r>
              <a:rPr lang="ru-RU" sz="3200" dirty="0" err="1" smtClean="0">
                <a:effectLst/>
                <a:latin typeface="Times New Roman"/>
                <a:ea typeface="Times New Roman"/>
              </a:rPr>
              <a:t>түстегі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>
                <a:effectLst/>
                <a:latin typeface="Times New Roman"/>
                <a:ea typeface="Times New Roman"/>
              </a:rPr>
              <a:t>бағдаршамдар</a:t>
            </a:r>
            <a:r>
              <a:rPr lang="ru-RU" sz="3200" dirty="0">
                <a:effectLst/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1920 жылы  </a:t>
            </a:r>
            <a:r>
              <a:rPr lang="ru-RU" sz="3200" dirty="0" err="1" smtClean="0">
                <a:effectLst/>
                <a:latin typeface="Times New Roman"/>
                <a:ea typeface="Times New Roman"/>
              </a:rPr>
              <a:t>іске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effectLst/>
                <a:latin typeface="Times New Roman"/>
                <a:ea typeface="Times New Roman"/>
              </a:rPr>
              <a:t>қосыла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  </a:t>
            </a:r>
            <a:r>
              <a:rPr lang="ru-RU" sz="3200" dirty="0" err="1">
                <a:effectLst/>
                <a:latin typeface="Times New Roman"/>
                <a:ea typeface="Times New Roman"/>
              </a:rPr>
              <a:t>бастады</a:t>
            </a:r>
            <a:endParaRPr lang="ru-RU" sz="3200" dirty="0">
              <a:ln w="1905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25" y="214313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824538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25" y="5929313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lser\Videos\article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623887"/>
            <a:ext cx="4124126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97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143124" y="214313"/>
            <a:ext cx="5525219" cy="1357312"/>
          </a:xfrm>
          <a:prstGeom prst="horizontalScrol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kk-KZ" sz="4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Сергіту сәті.</a:t>
            </a:r>
            <a:endParaRPr lang="ru-RU" sz="4400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5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57188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363" y="285750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img0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6571" y="1785938"/>
            <a:ext cx="2244106" cy="4677862"/>
          </a:xfrm>
          <a:prstGeom prst="rect">
            <a:avLst/>
          </a:prstGeom>
          <a:noFill/>
        </p:spPr>
      </p:pic>
      <p:pic>
        <p:nvPicPr>
          <p:cNvPr id="24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6934">
            <a:off x="2121420" y="5657520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4353">
            <a:off x="4034544" y="5835880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29864">
            <a:off x="5012356" y="4019220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78815">
            <a:off x="2545475" y="3339015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4143">
            <a:off x="5536602" y="1743577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42536">
            <a:off x="2762647" y="1785938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9852">
            <a:off x="4392550" y="3227387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92465">
            <a:off x="2461755" y="4490066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img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0576" y="4124869"/>
            <a:ext cx="1219200" cy="1169987"/>
          </a:xfrm>
          <a:prstGeom prst="rect">
            <a:avLst/>
          </a:prstGeom>
          <a:noFill/>
        </p:spPr>
      </p:pic>
      <p:pic>
        <p:nvPicPr>
          <p:cNvPr id="36" name="Picture 7" descr="img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88103">
            <a:off x="5788786" y="2539563"/>
            <a:ext cx="1219200" cy="1169987"/>
          </a:xfrm>
          <a:prstGeom prst="rect">
            <a:avLst/>
          </a:prstGeom>
          <a:noFill/>
        </p:spPr>
      </p:pic>
      <p:pic>
        <p:nvPicPr>
          <p:cNvPr id="37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0228" y="5008927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0442" y="1606892"/>
            <a:ext cx="28590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Дашаның тапсырмасы:</a:t>
            </a:r>
            <a:endParaRPr lang="ru-RU" dirty="0">
              <a:blipFill>
                <a:blip r:embed="rId2"/>
                <a:stretch>
                  <a:fillRect/>
                </a:stretch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512" y="1844824"/>
            <a:ext cx="8964488" cy="46085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Дұрыс аударыңдар</a:t>
            </a:r>
          </a:p>
          <a:p>
            <a:pPr>
              <a:buNone/>
            </a:pPr>
            <a:r>
              <a:rPr lang="kk-KZ" sz="4000" dirty="0" smtClean="0">
                <a:solidFill>
                  <a:srgbClr val="CC0066"/>
                </a:solidFill>
              </a:rPr>
              <a:t>Жол</a:t>
            </a:r>
            <a:r>
              <a:rPr lang="kk-KZ" sz="4000" dirty="0" smtClean="0">
                <a:solidFill>
                  <a:srgbClr val="FFFF00"/>
                </a:solidFill>
              </a:rPr>
              <a:t>                         </a:t>
            </a:r>
            <a:r>
              <a:rPr lang="kk-KZ" sz="4000" dirty="0" smtClean="0">
                <a:solidFill>
                  <a:srgbClr val="002060"/>
                </a:solidFill>
              </a:rPr>
              <a:t>Велосипед</a:t>
            </a:r>
          </a:p>
          <a:p>
            <a:pPr>
              <a:buNone/>
            </a:pPr>
            <a:r>
              <a:rPr lang="kk-KZ" sz="4000" dirty="0" smtClean="0">
                <a:solidFill>
                  <a:srgbClr val="FFFF00"/>
                </a:solidFill>
              </a:rPr>
              <a:t>Көлік                         Пешеход</a:t>
            </a:r>
          </a:p>
          <a:p>
            <a:pPr>
              <a:buNone/>
            </a:pPr>
            <a:r>
              <a:rPr lang="kk-KZ" sz="4000" dirty="0" smtClean="0">
                <a:solidFill>
                  <a:srgbClr val="CC0066"/>
                </a:solidFill>
              </a:rPr>
              <a:t>Бағдаршам</a:t>
            </a:r>
            <a:r>
              <a:rPr lang="kk-KZ" sz="4000" dirty="0" smtClean="0">
                <a:solidFill>
                  <a:srgbClr val="FFFF00"/>
                </a:solidFill>
              </a:rPr>
              <a:t>               </a:t>
            </a:r>
            <a:r>
              <a:rPr lang="kk-KZ" sz="4000" dirty="0" smtClean="0">
                <a:solidFill>
                  <a:srgbClr val="002060"/>
                </a:solidFill>
              </a:rPr>
              <a:t>Дорога</a:t>
            </a:r>
          </a:p>
          <a:p>
            <a:pPr marL="0" indent="0">
              <a:buNone/>
            </a:pPr>
            <a:r>
              <a:rPr lang="kk-KZ" sz="4000" dirty="0" smtClean="0">
                <a:solidFill>
                  <a:srgbClr val="FFFF00"/>
                </a:solidFill>
              </a:rPr>
              <a:t>Шайтан арба             Машина       </a:t>
            </a:r>
            <a:r>
              <a:rPr lang="kk-KZ" sz="4000" dirty="0" smtClean="0">
                <a:solidFill>
                  <a:srgbClr val="CC0066"/>
                </a:solidFill>
              </a:rPr>
              <a:t>Жаяулар жолы        </a:t>
            </a:r>
            <a:r>
              <a:rPr lang="kk-KZ" sz="4000" dirty="0" smtClean="0">
                <a:solidFill>
                  <a:srgbClr val="002060"/>
                </a:solidFill>
              </a:rPr>
              <a:t>Светофор </a:t>
            </a:r>
          </a:p>
          <a:p>
            <a:pPr>
              <a:buNone/>
            </a:pPr>
            <a:endParaRPr lang="kk-KZ" sz="4000" dirty="0" smtClean="0">
              <a:solidFill>
                <a:srgbClr val="FFFF00"/>
              </a:solidFill>
            </a:endParaRPr>
          </a:p>
        </p:txBody>
      </p:sp>
      <p:pic>
        <p:nvPicPr>
          <p:cNvPr id="61444" name="Picture 4" descr="img079">
            <a:hlinkClick r:id="" action="ppaction://noaction">
              <a:snd r:embed="rId3" name="Записанный звук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7092280" y="1844824"/>
            <a:ext cx="2051720" cy="42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</p:pic>
      <p:cxnSp>
        <p:nvCxnSpPr>
          <p:cNvPr id="3" name="Прямая со стрелкой 2"/>
          <p:cNvCxnSpPr/>
          <p:nvPr/>
        </p:nvCxnSpPr>
        <p:spPr>
          <a:xfrm>
            <a:off x="1403648" y="3002370"/>
            <a:ext cx="3600400" cy="122413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503276" y="3630426"/>
            <a:ext cx="3500772" cy="1404155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15816" y="4479924"/>
            <a:ext cx="2088232" cy="1109315"/>
          </a:xfrm>
          <a:prstGeom prst="straightConnector1">
            <a:avLst/>
          </a:prstGeom>
          <a:ln>
            <a:solidFill>
              <a:srgbClr val="0066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311860" y="3103966"/>
            <a:ext cx="1692188" cy="19656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419872" y="3890491"/>
            <a:ext cx="158417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808038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Диегоның тапсырмасы: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341438"/>
            <a:ext cx="8594725" cy="5183187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kk-KZ" sz="3600" dirty="0" smtClean="0"/>
              <a:t>   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жауап.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3492" name="Picture 4" descr="img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565400"/>
            <a:ext cx="2092325" cy="42926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6050" y="1857364"/>
            <a:ext cx="303211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68445" y="3000372"/>
            <a:ext cx="253205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39883" y="3643314"/>
            <a:ext cx="253205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34470" y="4307321"/>
            <a:ext cx="253205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3116"/>
            <a:ext cx="6048003" cy="438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188913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824538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363" y="500063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363" y="5857875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Box 4"/>
          <p:cNvSpPr txBox="1">
            <a:spLocks noChangeArrowheads="1"/>
          </p:cNvSpPr>
          <p:nvPr/>
        </p:nvSpPr>
        <p:spPr bwMode="auto">
          <a:xfrm>
            <a:off x="335506" y="4086225"/>
            <a:ext cx="849788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kk-KZ" sz="4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4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4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9" name="Picture 9" descr="img0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290636"/>
            <a:ext cx="2459038" cy="4868863"/>
          </a:xfrm>
          <a:prstGeom prst="rect">
            <a:avLst/>
          </a:prstGeom>
          <a:noFill/>
        </p:spPr>
      </p:pic>
      <p:pic>
        <p:nvPicPr>
          <p:cNvPr id="76820" name="Picture 20" descr="img079">
            <a:hlinkClick r:id="" action="ppaction://noaction">
              <a:snd r:embed="rId4" name="Записанный звук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 flipH="1">
            <a:off x="-180975" y="1628775"/>
            <a:ext cx="256540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1600200" y="214313"/>
            <a:ext cx="5872163" cy="1414462"/>
          </a:xfrm>
          <a:prstGeom prst="horizontalScrol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Қорытынды</a:t>
            </a:r>
            <a:r>
              <a:rPr lang="kk-KZ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22" name="Picture 22" descr="тра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047" y="4735794"/>
            <a:ext cx="8991600" cy="1943100"/>
          </a:xfrm>
          <a:prstGeom prst="rect">
            <a:avLst/>
          </a:prstGeom>
          <a:noFill/>
        </p:spPr>
      </p:pic>
      <p:pic>
        <p:nvPicPr>
          <p:cNvPr id="1026" name="Picture 2" descr="C:\Users\Alser\Videos\svetof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40947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ауа райы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lser\Documents\слайдтар\Мои рисунки\smile-14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816424" cy="47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ser\Documents\слайдтар\Мои рисунки\d181d0bcd0b0d0b9d0b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608512" cy="47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71472" y="357166"/>
            <a:ext cx="7848600" cy="2000264"/>
          </a:xfrm>
          <a:prstGeom prst="horizontalScrol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Сабақ аяқталды. </a:t>
            </a:r>
            <a:endParaRPr lang="en-US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Назарларыңызға </a:t>
            </a:r>
            <a:r>
              <a:rPr lang="kk-KZ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рахмет!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хлопаю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908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11275" y="260350"/>
            <a:ext cx="6751638" cy="722313"/>
          </a:xfrm>
        </p:spPr>
        <p:txBody>
          <a:bodyPr/>
          <a:lstStyle/>
          <a:p>
            <a:pPr algn="ctr"/>
            <a:r>
              <a:rPr lang="kk-KZ" sz="4800" dirty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sz="4800" dirty="0">
              <a:ln w="1905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0825" y="1193819"/>
            <a:ext cx="8107363" cy="4949825"/>
          </a:xfrm>
        </p:spPr>
        <p:txBody>
          <a:bodyPr/>
          <a:lstStyle/>
          <a:p>
            <a:pPr marL="2601913" indent="-2601913">
              <a:buNone/>
            </a:pPr>
            <a:r>
              <a:rPr lang="kk-KZ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Білімділік:</a:t>
            </a:r>
            <a:r>
              <a:rPr lang="kk-KZ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600" b="1" dirty="0">
                <a:latin typeface="Times New Roman" pitchFamily="18" charset="0"/>
                <a:cs typeface="Times New Roman" pitchFamily="18" charset="0"/>
              </a:rPr>
              <a:t>	 Оқушыларды жолда жүру ережесімен таныстыру, ережелерді есте сақтауға  </a:t>
            </a:r>
            <a:r>
              <a:rPr lang="kk-KZ" sz="2600" b="1" dirty="0" smtClean="0">
                <a:latin typeface="Times New Roman" pitchFamily="18" charset="0"/>
                <a:cs typeface="Times New Roman" pitchFamily="18" charset="0"/>
              </a:rPr>
              <a:t>үйрету</a:t>
            </a:r>
            <a:r>
              <a:rPr lang="kk-KZ" sz="2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01913" indent="-2601913">
              <a:buNone/>
            </a:pPr>
            <a:endParaRPr lang="kk-KZ" sz="2600" b="1" dirty="0">
              <a:latin typeface="Times New Roman" pitchFamily="18" charset="0"/>
              <a:cs typeface="Times New Roman" pitchFamily="18" charset="0"/>
            </a:endParaRPr>
          </a:p>
          <a:p>
            <a:pPr marL="2601913" indent="-2601913">
              <a:buFont typeface="Wingdings" pitchFamily="2" charset="2"/>
              <a:buNone/>
            </a:pPr>
            <a:r>
              <a:rPr lang="kk-KZ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Дамытушылық</a:t>
            </a:r>
            <a:r>
              <a:rPr lang="kk-KZ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Сөздік қорын,ойлау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қабілеттерін,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дүниетанымдарын дамыту.</a:t>
            </a:r>
          </a:p>
          <a:p>
            <a:pPr marL="2601913" indent="-2601913">
              <a:buFont typeface="Wingdings" pitchFamily="2" charset="2"/>
              <a:buNone/>
            </a:pPr>
            <a:endParaRPr lang="kk-KZ" sz="2400" b="1" dirty="0">
              <a:cs typeface="Times New Roman" pitchFamily="18" charset="0"/>
            </a:endParaRPr>
          </a:p>
          <a:p>
            <a:pPr marL="2601913" indent="-2601913">
              <a:buNone/>
            </a:pPr>
            <a:r>
              <a:rPr lang="kk-KZ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Тәрбиелілік</a:t>
            </a:r>
            <a:r>
              <a:rPr lang="kk-KZ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Жол қауіпсіздігін, өз өмірлерін сақтай білуге  </a:t>
            </a:r>
            <a:r>
              <a:rPr lang="kk-K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тәрбиелеу.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100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25" y="214313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824538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25" y="5929313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188913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824538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363" y="500063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363" y="5857875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img0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352" y="1556792"/>
            <a:ext cx="1046461" cy="4267746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500063"/>
            <a:ext cx="8007350" cy="5595937"/>
          </a:xfrm>
        </p:spPr>
        <p:txBody>
          <a:bodyPr/>
          <a:lstStyle/>
          <a:p>
            <a:pPr marL="18097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Армандарға алда күткен асығамыз, 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8097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Біз қалай толқын атпай басылармыз. 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8097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Жол жүру ережесін жақсы біліп, 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8097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Сақтыққа тұра алатын жас ұланбыз. 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8097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Жалғайтын достастырып бар елменен, 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8097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Жолдардан тұрады ғой әлем деген 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8097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Бүгінгі бізге келген қонақтарға 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8097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Сабағымыз басталсын сәлемменен.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556792"/>
            <a:ext cx="1301353" cy="426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244475"/>
            <a:ext cx="8662863" cy="5416773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І. Миға шабуыл. </a:t>
            </a: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>
                <a:solidFill>
                  <a:srgbClr val="FF0000"/>
                </a:solidFill>
              </a:rPr>
              <a:t/>
            </a:r>
            <a:br>
              <a:rPr lang="kk-KZ" dirty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009900"/>
                </a:solidFill>
              </a:rPr>
              <a:t>Балалар, сендер </a:t>
            </a:r>
            <a:br>
              <a:rPr lang="kk-KZ" dirty="0" smtClean="0">
                <a:solidFill>
                  <a:srgbClr val="009900"/>
                </a:solidFill>
              </a:rPr>
            </a:br>
            <a:r>
              <a:rPr lang="kk-KZ" dirty="0" smtClean="0">
                <a:solidFill>
                  <a:srgbClr val="009900"/>
                </a:solidFill>
              </a:rPr>
              <a:t>жол ережелері </a:t>
            </a:r>
            <a:br>
              <a:rPr lang="kk-KZ" dirty="0" smtClean="0">
                <a:solidFill>
                  <a:srgbClr val="009900"/>
                </a:solidFill>
              </a:rPr>
            </a:br>
            <a:r>
              <a:rPr lang="kk-KZ" dirty="0" smtClean="0">
                <a:solidFill>
                  <a:srgbClr val="009900"/>
                </a:solidFill>
              </a:rPr>
              <a:t>туралы  шағын </a:t>
            </a:r>
            <a:br>
              <a:rPr lang="kk-KZ" dirty="0" smtClean="0">
                <a:solidFill>
                  <a:srgbClr val="009900"/>
                </a:solidFill>
              </a:rPr>
            </a:br>
            <a:r>
              <a:rPr lang="kk-KZ" dirty="0" smtClean="0">
                <a:solidFill>
                  <a:srgbClr val="009900"/>
                </a:solidFill>
              </a:rPr>
              <a:t>өлеңдер білесіңдер </a:t>
            </a:r>
            <a:br>
              <a:rPr lang="kk-KZ" dirty="0" smtClean="0">
                <a:solidFill>
                  <a:srgbClr val="009900"/>
                </a:solidFill>
              </a:rPr>
            </a:br>
            <a:r>
              <a:rPr lang="kk-KZ" dirty="0" smtClean="0">
                <a:solidFill>
                  <a:srgbClr val="009900"/>
                </a:solidFill>
              </a:rPr>
              <a:t>ме?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67593" name="Picture 9" descr="img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7" y="1700808"/>
            <a:ext cx="1746412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312317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ІІ. Жұмбақтар шешу.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1124744"/>
            <a:ext cx="8296027" cy="5472608"/>
          </a:xfrm>
        </p:spPr>
        <p:txBody>
          <a:bodyPr numCol="1"/>
          <a:lstStyle/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Көзін  </a:t>
            </a: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ашып жұмады.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Бағыт сілтеп тұрады. </a:t>
            </a: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 (..............................)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Арқаным </a:t>
            </a: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тым ұзын.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Ала алмайсың бір үзім</a:t>
            </a:r>
            <a:r>
              <a:rPr lang="kk-KZ" b="1" i="1" dirty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kk-KZ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 (................)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Үзенгісін </a:t>
            </a: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тептім,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Зымырап  кеттім. </a:t>
            </a:r>
            <a:endParaRPr lang="kk-KZ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</a:rPr>
              <a:t>(................................)</a:t>
            </a:r>
            <a:endParaRPr lang="ru-RU" dirty="0">
              <a:effectLst/>
            </a:endParaRPr>
          </a:p>
        </p:txBody>
      </p:sp>
      <p:pic>
        <p:nvPicPr>
          <p:cNvPr id="71686" name="Picture 6" descr="img079">
            <a:hlinkClick r:id="" action="ppaction://noaction">
              <a:snd r:embed="rId2" name="Записанный звук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5508104" y="1412776"/>
            <a:ext cx="3635897" cy="49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2132856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i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Бағдаршам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903898"/>
            <a:ext cx="976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i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Жол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799107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</a:pPr>
            <a:r>
              <a:rPr lang="kk-KZ" sz="3200" b="1" i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Шайтан арба</a:t>
            </a:r>
            <a:endParaRPr lang="ru-RU" sz="2400" kern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260648"/>
            <a:ext cx="8748464" cy="6597352"/>
          </a:xfrm>
        </p:spPr>
        <p:txBody>
          <a:bodyPr numCol="1"/>
          <a:lstStyle/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Сөйлеуді  </a:t>
            </a: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білмейді 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Бірақ </a:t>
            </a: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«Тоқта,жүр»-дейді. </a:t>
            </a:r>
            <a:endParaRPr lang="kk-KZ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(............................) </a:t>
            </a:r>
          </a:p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Ала </a:t>
            </a: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таяқ ұстаған,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Жол тәртібін нұсқаған.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Өмірінді  күзеткен,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 Ысқырығы  күшті  адам</a:t>
            </a: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(..................................................)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</a:t>
            </a: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өрт  </a:t>
            </a: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аяғы  дөңгелек,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>
                <a:effectLst/>
                <a:latin typeface="Times New Roman"/>
                <a:ea typeface="Calibri"/>
                <a:cs typeface="Times New Roman"/>
              </a:rPr>
              <a:t>Адамсыз  ол  жүрмейді. </a:t>
            </a:r>
            <a:endParaRPr lang="kk-KZ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dirty="0" smtClean="0">
                <a:effectLst/>
                <a:latin typeface="Calibri"/>
                <a:ea typeface="Calibri"/>
                <a:cs typeface="Times New Roman"/>
              </a:rPr>
              <a:t>(............................)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6" name="Picture 9" descr="img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260648"/>
            <a:ext cx="2941113" cy="64087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268760"/>
            <a:ext cx="2347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</a:pPr>
            <a:r>
              <a:rPr lang="kk-KZ" sz="3200" b="1" i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Бағдаршам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067" y="4221088"/>
            <a:ext cx="4835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</a:pPr>
            <a:r>
              <a:rPr lang="kk-KZ" sz="3200" b="1" i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Полиция  қызметкері</a:t>
            </a:r>
            <a:endParaRPr lang="ru-RU" sz="3200" kern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4327" y="6007078"/>
            <a:ext cx="120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</a:pPr>
            <a:r>
              <a:rPr lang="kk-KZ" sz="3200" b="1" i="1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Көлік</a:t>
            </a:r>
            <a:endParaRPr lang="ru-RU" sz="3200" kern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77650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385175" cy="1271736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kk-KZ" sz="4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kk-KZ" sz="4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ІІI. Оқушыларды </a:t>
            </a:r>
            <a:r>
              <a:rPr lang="kk-KZ" sz="4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жол белгілерімен таныстыру. </a:t>
            </a:r>
            <a:r>
              <a:rPr lang="ru-RU" sz="32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4347" name="Picture 11" descr="img079">
            <a:hlinkClick r:id="" action="ppaction://noaction">
              <a:snd r:embed="rId2" name="Записанный звук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6300192" y="1412776"/>
            <a:ext cx="2828383" cy="46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92787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385175" cy="880269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kk-KZ" sz="4000" dirty="0" smtClean="0">
                <a:solidFill>
                  <a:srgbClr val="FF0000"/>
                </a:solidFill>
              </a:rPr>
              <a:t>Сен білесің бе?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838200" y="1484784"/>
            <a:ext cx="3927475" cy="511256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effectLst/>
                <a:latin typeface="Times New Roman"/>
                <a:ea typeface="Times New Roman"/>
              </a:rPr>
              <a:t>Алғаш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рет</a:t>
            </a:r>
            <a:r>
              <a:rPr lang="ru-RU" sz="2800" dirty="0">
                <a:effectLst/>
                <a:latin typeface="Times New Roman"/>
                <a:ea typeface="Times New Roman"/>
              </a:rPr>
              <a:t> 1868 жылы Лондон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қаласында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темір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жол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бағдаршамы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орнатылды</a:t>
            </a:r>
            <a:r>
              <a:rPr lang="ru-RU" sz="2800" dirty="0">
                <a:effectLst/>
                <a:latin typeface="Times New Roman"/>
                <a:ea typeface="Times New Roman"/>
              </a:rPr>
              <a:t>.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Ол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қолмен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алмастырылатын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және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алмастыру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үшін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арнаулы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адам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тұратын</a:t>
            </a:r>
            <a:r>
              <a:rPr lang="ru-RU" sz="2800" dirty="0">
                <a:effectLst/>
                <a:latin typeface="Times New Roman"/>
                <a:ea typeface="Times New Roman"/>
              </a:rPr>
              <a:t> еді.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Әрі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ол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көп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уақыт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алатын</a:t>
            </a:r>
            <a:r>
              <a:rPr lang="ru-RU" sz="2800" dirty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болды</a:t>
            </a:r>
            <a:endParaRPr lang="ru-RU" sz="2800" dirty="0"/>
          </a:p>
        </p:txBody>
      </p:sp>
      <p:pic>
        <p:nvPicPr>
          <p:cNvPr id="1026" name="Picture 2" descr="C:\Users\Alser\Videos\922154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5" y="1772816"/>
            <a:ext cx="42119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910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>
                <a:solidFill>
                  <a:srgbClr val="FF0000"/>
                </a:solidFill>
              </a:rPr>
              <a:t/>
            </a:r>
            <a:br>
              <a:rPr lang="kk-KZ" dirty="0">
                <a:solidFill>
                  <a:srgbClr val="FF0000"/>
                </a:solidFill>
              </a:rPr>
            </a:b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4320479" cy="532859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499992" cy="5760640"/>
          </a:xfrm>
        </p:spPr>
        <p:txBody>
          <a:bodyPr/>
          <a:lstStyle/>
          <a:p>
            <a:r>
              <a:rPr lang="ru-RU" sz="4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800" dirty="0">
                <a:effectLst/>
                <a:latin typeface="Times New Roman"/>
                <a:ea typeface="Times New Roman"/>
              </a:rPr>
              <a:t>1870 жылы </a:t>
            </a:r>
            <a:r>
              <a:rPr lang="ru-RU" sz="4800" dirty="0" err="1">
                <a:effectLst/>
                <a:latin typeface="Times New Roman"/>
                <a:ea typeface="Times New Roman"/>
              </a:rPr>
              <a:t>Америкада</a:t>
            </a:r>
            <a:r>
              <a:rPr lang="ru-RU" sz="4800" dirty="0">
                <a:effectLst/>
                <a:latin typeface="Times New Roman"/>
                <a:ea typeface="Times New Roman"/>
              </a:rPr>
              <a:t> </a:t>
            </a:r>
            <a:r>
              <a:rPr lang="ru-RU" sz="4800" dirty="0" err="1">
                <a:effectLst/>
                <a:latin typeface="Times New Roman"/>
                <a:ea typeface="Times New Roman"/>
              </a:rPr>
              <a:t>электр</a:t>
            </a:r>
            <a:r>
              <a:rPr lang="ru-RU" sz="4800" dirty="0">
                <a:effectLst/>
                <a:latin typeface="Times New Roman"/>
                <a:ea typeface="Times New Roman"/>
              </a:rPr>
              <a:t> </a:t>
            </a:r>
            <a:r>
              <a:rPr lang="ru-RU" sz="4800" dirty="0" err="1">
                <a:effectLst/>
                <a:latin typeface="Times New Roman"/>
                <a:ea typeface="Times New Roman"/>
              </a:rPr>
              <a:t>бағдаршамдары</a:t>
            </a:r>
            <a:r>
              <a:rPr lang="ru-RU" sz="4800" dirty="0">
                <a:effectLst/>
                <a:latin typeface="Times New Roman"/>
                <a:ea typeface="Times New Roman"/>
              </a:rPr>
              <a:t> </a:t>
            </a:r>
            <a:r>
              <a:rPr lang="ru-RU" sz="4800" dirty="0" smtClean="0">
                <a:effectLst/>
                <a:latin typeface="Times New Roman"/>
                <a:ea typeface="Times New Roman"/>
              </a:rPr>
              <a:t>   </a:t>
            </a:r>
            <a:r>
              <a:rPr lang="ru-RU" sz="4800" dirty="0" err="1" smtClean="0">
                <a:effectLst/>
                <a:latin typeface="Times New Roman"/>
                <a:ea typeface="Times New Roman"/>
              </a:rPr>
              <a:t>пайда</a:t>
            </a:r>
            <a:r>
              <a:rPr lang="ru-RU" sz="4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800" dirty="0" err="1">
                <a:effectLst/>
                <a:latin typeface="Times New Roman"/>
                <a:ea typeface="Times New Roman"/>
              </a:rPr>
              <a:t>болды</a:t>
            </a:r>
            <a:r>
              <a:rPr lang="ru-RU" sz="4800" dirty="0">
                <a:effectLst/>
                <a:latin typeface="Times New Roman"/>
                <a:ea typeface="Times New Roman"/>
              </a:rPr>
              <a:t>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914630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1466</TotalTime>
  <Words>248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Трава</vt:lpstr>
      <vt:lpstr>1_Трава</vt:lpstr>
      <vt:lpstr>    Жол тәртібін сақтайық ! (оқушылармен сұхбат, ойын сабағы)     </vt:lpstr>
      <vt:lpstr>Сабақтың мақсаты:</vt:lpstr>
      <vt:lpstr>Презентация PowerPoint</vt:lpstr>
      <vt:lpstr>І. Миға шабуыл.   Балалар, сендер  жол ережелері  туралы  шағын  өлеңдер білесіңдер  ме?</vt:lpstr>
      <vt:lpstr>ІІ. Жұмбақтар шешу.</vt:lpstr>
      <vt:lpstr>Презентация PowerPoint</vt:lpstr>
      <vt:lpstr> ІІI. Оқушыларды жол белгілерімен таныстыру.  </vt:lpstr>
      <vt:lpstr>Сен білесің бе?</vt:lpstr>
      <vt:lpstr>  </vt:lpstr>
      <vt:lpstr>Ал  Қазақстанда үш  түстегі бағдаршамдар 1920 жылы  іске қосыла  бастады</vt:lpstr>
      <vt:lpstr>Презентация PowerPoint</vt:lpstr>
      <vt:lpstr>Дашаның тапсырмасы:</vt:lpstr>
      <vt:lpstr>Диегоның тапсырмасы:</vt:lpstr>
      <vt:lpstr>Презентация PowerPoint</vt:lpstr>
      <vt:lpstr>Сабақтың ауа райы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“Адамныњ сезім м‰шелері.  Кµз. Ќ±лаќ. М±рын. Тіл. Тері ”     Ашыќ сабаќ</dc:title>
  <dc:creator> </dc:creator>
  <cp:lastModifiedBy>user</cp:lastModifiedBy>
  <cp:revision>171</cp:revision>
  <dcterms:created xsi:type="dcterms:W3CDTF">2010-04-07T04:59:44Z</dcterms:created>
  <dcterms:modified xsi:type="dcterms:W3CDTF">2013-03-13T08:16:39Z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000800f00d000000000001024110</vt:lpwstr>
  </property>
</Properties>
</file>