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263" r:id="rId10"/>
    <p:sldId id="277" r:id="rId11"/>
    <p:sldId id="286" r:id="rId12"/>
    <p:sldId id="287" r:id="rId13"/>
    <p:sldId id="288" r:id="rId14"/>
    <p:sldId id="289" r:id="rId15"/>
    <p:sldId id="278" r:id="rId16"/>
    <p:sldId id="279" r:id="rId17"/>
    <p:sldId id="282" r:id="rId18"/>
    <p:sldId id="284" r:id="rId19"/>
    <p:sldId id="285" r:id="rId20"/>
    <p:sldId id="264" r:id="rId21"/>
    <p:sldId id="265" r:id="rId22"/>
    <p:sldId id="266" r:id="rId23"/>
    <p:sldId id="267" r:id="rId24"/>
    <p:sldId id="290" r:id="rId25"/>
    <p:sldId id="268" r:id="rId26"/>
    <p:sldId id="269" r:id="rId27"/>
    <p:sldId id="280" r:id="rId28"/>
    <p:sldId id="281" r:id="rId29"/>
    <p:sldId id="270" r:id="rId30"/>
    <p:sldId id="271" r:id="rId31"/>
    <p:sldId id="272" r:id="rId32"/>
    <p:sldId id="273" r:id="rId33"/>
    <p:sldId id="274" r:id="rId34"/>
    <p:sldId id="275" r:id="rId35"/>
    <p:sldId id="27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3D24-37EF-41CF-A8A0-36D93CB6D67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448-AB71-42C7-8A4F-5A46E9F60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3D24-37EF-41CF-A8A0-36D93CB6D67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448-AB71-42C7-8A4F-5A46E9F60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3D24-37EF-41CF-A8A0-36D93CB6D67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448-AB71-42C7-8A4F-5A46E9F60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3D24-37EF-41CF-A8A0-36D93CB6D67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448-AB71-42C7-8A4F-5A46E9F60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3D24-37EF-41CF-A8A0-36D93CB6D67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448-AB71-42C7-8A4F-5A46E9F60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3D24-37EF-41CF-A8A0-36D93CB6D67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448-AB71-42C7-8A4F-5A46E9F60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3D24-37EF-41CF-A8A0-36D93CB6D67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448-AB71-42C7-8A4F-5A46E9F60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3D24-37EF-41CF-A8A0-36D93CB6D67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448-AB71-42C7-8A4F-5A46E9F60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3D24-37EF-41CF-A8A0-36D93CB6D67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448-AB71-42C7-8A4F-5A46E9F60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3D24-37EF-41CF-A8A0-36D93CB6D67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448-AB71-42C7-8A4F-5A46E9F60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3D24-37EF-41CF-A8A0-36D93CB6D67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38448-AB71-42C7-8A4F-5A46E9F60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93D24-37EF-41CF-A8A0-36D93CB6D67E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38448-AB71-42C7-8A4F-5A46E9F60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b="1" dirty="0"/>
              <a:t>Тема</a:t>
            </a:r>
            <a:r>
              <a:rPr lang="ru-RU" b="1" dirty="0"/>
              <a:t> урока</a:t>
            </a:r>
            <a:r>
              <a:rPr lang="kk-KZ" dirty="0">
                <a:solidFill>
                  <a:schemeClr val="tx2"/>
                </a:solidFill>
              </a:rPr>
              <a:t>:  </a:t>
            </a:r>
            <a:r>
              <a:rPr lang="kk-KZ" b="1" dirty="0">
                <a:solidFill>
                  <a:schemeClr val="tx2"/>
                </a:solidFill>
              </a:rPr>
              <a:t>Определение</a:t>
            </a:r>
            <a:r>
              <a:rPr lang="ru-RU" b="1" dirty="0">
                <a:solidFill>
                  <a:schemeClr val="tx2"/>
                </a:solidFill>
              </a:rPr>
              <a:t>, выраженное </a:t>
            </a:r>
            <a:r>
              <a:rPr lang="kk-KZ" b="1" dirty="0">
                <a:solidFill>
                  <a:schemeClr val="tx2"/>
                </a:solidFill>
              </a:rPr>
              <a:t> прилагательн</a:t>
            </a:r>
            <a:r>
              <a:rPr lang="ru-RU" b="1" dirty="0" err="1">
                <a:solidFill>
                  <a:schemeClr val="tx2"/>
                </a:solidFill>
              </a:rPr>
              <a:t>ым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Астана – столица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К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азахстана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айтерек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3"/>
            <a:ext cx="521497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20056"/>
            <a:ext cx="5357850" cy="485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Проект национальной библиотеки Астаны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2115344"/>
            <a:ext cx="5238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Музей…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Астана все-таки красивый город! Как ни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крути…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1436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Ночная Астана!!!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72152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Главные здания Астаны!!!</a:t>
            </a:r>
            <a:endParaRPr lang="ru-RU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066" y="1600200"/>
            <a:ext cx="60598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190" y="1600200"/>
            <a:ext cx="60896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529" y="1600200"/>
            <a:ext cx="67969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i="1" dirty="0">
                <a:solidFill>
                  <a:schemeClr val="accent4">
                    <a:lumMod val="75000"/>
                  </a:schemeClr>
                </a:solidFill>
              </a:rPr>
              <a:t>Начинается урок, 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kk-KZ" b="1" i="1" dirty="0">
                <a:solidFill>
                  <a:schemeClr val="accent4">
                    <a:lumMod val="75000"/>
                  </a:schemeClr>
                </a:solidFill>
              </a:rPr>
              <a:t>Он пойдет ребятам впрок,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kk-KZ" b="1" i="1" dirty="0">
                <a:solidFill>
                  <a:schemeClr val="accent4">
                    <a:lumMod val="75000"/>
                  </a:schemeClr>
                </a:solidFill>
              </a:rPr>
              <a:t>Постарайтесь все понять,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kk-KZ" b="1" i="1" dirty="0">
                <a:solidFill>
                  <a:schemeClr val="accent4">
                    <a:lumMod val="75000"/>
                  </a:schemeClr>
                </a:solidFill>
              </a:rPr>
              <a:t>Учитесь тайны </a:t>
            </a:r>
            <a:r>
              <a:rPr lang="kk-KZ" b="1" i="1" dirty="0" smtClean="0">
                <a:solidFill>
                  <a:schemeClr val="accent4">
                    <a:lumMod val="75000"/>
                  </a:schemeClr>
                </a:solidFill>
              </a:rPr>
              <a:t>открывать!!!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357694"/>
            <a:ext cx="257176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71488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643446"/>
            <a:ext cx="207170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Работа по тексту: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1.Первичное чтение  текста  </a:t>
            </a:r>
            <a:br>
              <a:rPr lang="ru-RU" dirty="0" smtClean="0"/>
            </a:br>
            <a:r>
              <a:rPr lang="ru-RU" dirty="0" smtClean="0"/>
              <a:t> 2.Словарная работа (перевод на казахский язык, лексическое значение,                      составить предложения).</a:t>
            </a:r>
            <a:br>
              <a:rPr lang="ru-RU" dirty="0" smtClean="0"/>
            </a:br>
            <a:r>
              <a:rPr lang="ru-RU" dirty="0" smtClean="0"/>
              <a:t>	 </a:t>
            </a:r>
            <a:r>
              <a:rPr lang="ru-RU" dirty="0" smtClean="0">
                <a:solidFill>
                  <a:srgbClr val="FF0000"/>
                </a:solidFill>
              </a:rPr>
              <a:t>Появился - </a:t>
            </a:r>
            <a:r>
              <a:rPr lang="ru-RU" dirty="0" err="1" smtClean="0">
                <a:solidFill>
                  <a:srgbClr val="FF0000"/>
                </a:solidFill>
              </a:rPr>
              <a:t>пайда</a:t>
            </a:r>
            <a:r>
              <a:rPr lang="ru-RU" dirty="0" smtClean="0">
                <a:solidFill>
                  <a:srgbClr val="FF0000"/>
                </a:solidFill>
              </a:rPr>
              <a:t> болу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Определение – </a:t>
            </a:r>
            <a:r>
              <a:rPr lang="ru-RU" dirty="0" err="1" smtClean="0">
                <a:solidFill>
                  <a:srgbClr val="FF0000"/>
                </a:solidFill>
              </a:rPr>
              <a:t>анықтама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Огромный – </a:t>
            </a:r>
            <a:r>
              <a:rPr lang="ru-RU" dirty="0" err="1" smtClean="0">
                <a:solidFill>
                  <a:srgbClr val="FF0000"/>
                </a:solidFill>
              </a:rPr>
              <a:t>орасан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зор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Проспект - </a:t>
            </a:r>
            <a:r>
              <a:rPr lang="ru-RU" dirty="0" err="1" smtClean="0">
                <a:solidFill>
                  <a:srgbClr val="FF0000"/>
                </a:solidFill>
              </a:rPr>
              <a:t>даңгыл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Сочетание – </a:t>
            </a:r>
            <a:r>
              <a:rPr lang="ru-RU" dirty="0" err="1" smtClean="0">
                <a:solidFill>
                  <a:srgbClr val="FF0000"/>
                </a:solidFill>
              </a:rPr>
              <a:t>байланыстыру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rgbClr val="92D050"/>
                </a:solidFill>
              </a:rPr>
              <a:t>Анализ текста</a:t>
            </a:r>
            <a:endParaRPr lang="ru-RU" i="1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 называется столица Казахстана?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Какие города были столицами </a:t>
            </a:r>
            <a:r>
              <a:rPr lang="ru-RU" dirty="0">
                <a:solidFill>
                  <a:schemeClr val="accent2"/>
                </a:solidFill>
              </a:rPr>
              <a:t>К</a:t>
            </a:r>
            <a:r>
              <a:rPr lang="ru-RU" dirty="0" smtClean="0">
                <a:solidFill>
                  <a:schemeClr val="accent2"/>
                </a:solidFill>
              </a:rPr>
              <a:t>азахстана?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выглядит Астана сегодня?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Чем является столица в любой стране?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 каком стиле выполняется архитектура Астаны? Для чего нужно такое сочетание?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 представляется будущее Астаны?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4.Найдите  прилагательные, скажите, с какими словами  и в чем согласуются</a:t>
            </a:r>
            <a:r>
              <a:rPr lang="ru-RU" sz="4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4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Письменное задание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Упражнение 4 стр. 195</a:t>
            </a:r>
          </a:p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Составьте словосочетания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употребляя существительное с прилагательным, которое дано справа.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Текст, рисунок, мелодия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 парах: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вами карточки с заданием. Сначала выполните задание самостоятельно, потом обсудите друг с другом и сделайте вывод.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1 вариант: запишите имена прилагательные с именами существительными, данными в скобках.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Весенний (ручеек, </a:t>
            </a:r>
            <a:r>
              <a:rPr lang="kk-KZ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дни. солнышко)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i="1" dirty="0">
                <a:latin typeface="Times New Roman" pitchFamily="18" charset="0"/>
                <a:cs typeface="Times New Roman" pitchFamily="18" charset="0"/>
              </a:rPr>
              <a:t>2 вариант: запишите имена прилагательные с именами существительными, данными в скобках.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Голубой ( небо, </a:t>
            </a:r>
            <a:r>
              <a:rPr lang="kk-KZ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лента, колокольчики)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8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а)Самостоятельная работа</a:t>
            </a:r>
            <a:r>
              <a:rPr lang="kk-KZ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Разноуровневые задания: </a:t>
            </a:r>
            <a:br>
              <a:rPr lang="kk-KZ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карточках даны задания)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100" u="sng" dirty="0" smtClean="0"/>
              <a:t> </a:t>
            </a:r>
            <a:endParaRPr lang="ru-RU" sz="1100" dirty="0"/>
          </a:p>
          <a:p>
            <a:r>
              <a:rPr lang="kk-KZ" sz="1100" b="1" dirty="0" smtClean="0">
                <a:solidFill>
                  <a:srgbClr val="0070C0"/>
                </a:solidFill>
              </a:rPr>
              <a:t> </a:t>
            </a:r>
            <a:endParaRPr lang="ru-RU" sz="1100" dirty="0">
              <a:solidFill>
                <a:srgbClr val="0070C0"/>
              </a:solidFill>
            </a:endParaRPr>
          </a:p>
          <a:p>
            <a:r>
              <a:rPr lang="kk-KZ" sz="28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1-й уровень.</a:t>
            </a:r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Найди неверно употребленные словосочетания. Запиши верный ответ.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Дружеский коллектив, дружная улыбка, цветастый фильм, цветной сарафан, дружелюбные ребята.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0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u="sng" dirty="0" smtClean="0">
                <a:latin typeface="Times New Roman" pitchFamily="18" charset="0"/>
                <a:cs typeface="Times New Roman" pitchFamily="18" charset="0"/>
              </a:rPr>
              <a:t>2-й </a:t>
            </a:r>
            <a:r>
              <a:rPr lang="kk-KZ" sz="2000" b="1" i="1" u="sng" dirty="0">
                <a:latin typeface="Times New Roman" pitchFamily="18" charset="0"/>
                <a:cs typeface="Times New Roman" pitchFamily="18" charset="0"/>
              </a:rPr>
              <a:t>уровень.</a:t>
            </a:r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 Допиши прилагательные в тексте. (На доске картинка дятла)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Мы увидели на дереве дятла. Какой он -----------------------! Головка и спинка -----------------.  На затылке ярко- -------------------  шапочка. На ----------------------------- крыльях ----------------------- пятнышки и полоски.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928910"/>
            <a:ext cx="2917051" cy="32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27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3-й уровень.</a:t>
            </a:r>
            <a:r>
              <a:rPr lang="kk-KZ" sz="2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Прочитай фразеологизмы о людях. Впиши в квадратик букву, соответствующую значению выражения.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500" b="1" i="1" dirty="0">
                <a:latin typeface="Times New Roman" pitchFamily="18" charset="0"/>
                <a:cs typeface="Times New Roman" pitchFamily="18" charset="0"/>
              </a:rPr>
              <a:t>В рубашке родился   	а) умный, мудрый;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5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500" b="1" i="1" dirty="0">
                <a:latin typeface="Times New Roman" pitchFamily="18" charset="0"/>
                <a:cs typeface="Times New Roman" pitchFamily="18" charset="0"/>
              </a:rPr>
              <a:t>Мухи не обидит        	б)  счастливый, удачливый;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5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500" b="1" i="1" dirty="0">
                <a:latin typeface="Times New Roman" pitchFamily="18" charset="0"/>
                <a:cs typeface="Times New Roman" pitchFamily="18" charset="0"/>
              </a:rPr>
              <a:t>Семи пядей во лбу     	в) добрый, мягкий, сердечный;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5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500" b="1" i="1" dirty="0">
                <a:latin typeface="Times New Roman" pitchFamily="18" charset="0"/>
                <a:cs typeface="Times New Roman" pitchFamily="18" charset="0"/>
              </a:rPr>
              <a:t>Сухим из воды выйдет   	г) изворотливый, ловкий;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5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5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5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5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4500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5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Тестовые задания 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/>
              <a:t>Имя прилагательное: </a:t>
            </a:r>
          </a:p>
          <a:p>
            <a:r>
              <a:rPr lang="ru-RU" i="1" dirty="0" smtClean="0"/>
              <a:t>а)член </a:t>
            </a:r>
            <a:r>
              <a:rPr lang="ru-RU" i="1" dirty="0"/>
              <a:t>предложения;</a:t>
            </a:r>
          </a:p>
          <a:p>
            <a:r>
              <a:rPr lang="ru-RU" i="1" dirty="0" smtClean="0"/>
              <a:t>в)часть </a:t>
            </a:r>
            <a:r>
              <a:rPr lang="ru-RU" i="1" dirty="0"/>
              <a:t>слова;</a:t>
            </a:r>
          </a:p>
          <a:p>
            <a:r>
              <a:rPr lang="ru-RU" i="1" dirty="0" smtClean="0"/>
              <a:t>с)часть </a:t>
            </a:r>
            <a:r>
              <a:rPr lang="ru-RU" i="1" dirty="0"/>
              <a:t>речи;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2.Опрос домашнего задания: </a:t>
            </a:r>
            <a:endParaRPr lang="ru-RU" dirty="0"/>
          </a:p>
          <a:p>
            <a:r>
              <a:rPr lang="ru-RU" b="1" dirty="0"/>
              <a:t>(творческое задание: составить  рассказ о весне).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00438"/>
            <a:ext cx="2071697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00438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429000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/>
              <a:t>Имена прилагательные:</a:t>
            </a:r>
          </a:p>
          <a:p>
            <a:r>
              <a:rPr lang="ru-RU" i="1" dirty="0"/>
              <a:t> </a:t>
            </a:r>
            <a:r>
              <a:rPr lang="kk-KZ" i="1" dirty="0" smtClean="0"/>
              <a:t>а)изменяются </a:t>
            </a:r>
            <a:r>
              <a:rPr lang="kk-KZ" i="1" dirty="0"/>
              <a:t>по родам;</a:t>
            </a:r>
            <a:endParaRPr lang="ru-RU" i="1" dirty="0"/>
          </a:p>
          <a:p>
            <a:r>
              <a:rPr lang="kk-KZ" i="1" dirty="0"/>
              <a:t> </a:t>
            </a:r>
            <a:r>
              <a:rPr lang="kk-KZ" i="1" dirty="0" smtClean="0"/>
              <a:t>в)не </a:t>
            </a:r>
            <a:r>
              <a:rPr lang="kk-KZ" i="1" dirty="0"/>
              <a:t>изменяются по родам;</a:t>
            </a:r>
            <a:endParaRPr lang="ru-RU" i="1" dirty="0"/>
          </a:p>
          <a:p>
            <a:r>
              <a:rPr lang="kk-KZ" i="1" dirty="0"/>
              <a:t> </a:t>
            </a:r>
            <a:r>
              <a:rPr lang="kk-KZ" i="1" dirty="0" smtClean="0"/>
              <a:t>с) </a:t>
            </a:r>
            <a:r>
              <a:rPr lang="kk-KZ" i="1" dirty="0"/>
              <a:t>изменяются по </a:t>
            </a:r>
            <a:r>
              <a:rPr lang="kk-KZ" i="1" dirty="0" smtClean="0"/>
              <a:t>родам, числам и падежам.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/>
              <a:t>Укажите имена прилагательные множественного числа:</a:t>
            </a:r>
          </a:p>
          <a:p>
            <a:r>
              <a:rPr lang="ru-RU" i="1" dirty="0"/>
              <a:t> </a:t>
            </a:r>
            <a:r>
              <a:rPr lang="kk-KZ" i="1" dirty="0" smtClean="0"/>
              <a:t>а)смуглая</a:t>
            </a:r>
            <a:r>
              <a:rPr lang="kk-KZ" i="1" dirty="0"/>
              <a:t>;</a:t>
            </a:r>
            <a:endParaRPr lang="ru-RU" i="1" dirty="0"/>
          </a:p>
          <a:p>
            <a:r>
              <a:rPr lang="kk-KZ" i="1" dirty="0"/>
              <a:t> </a:t>
            </a:r>
            <a:r>
              <a:rPr lang="kk-KZ" i="1" dirty="0" smtClean="0"/>
              <a:t>в)дремучий;</a:t>
            </a:r>
            <a:endParaRPr lang="ru-RU" i="1" dirty="0"/>
          </a:p>
          <a:p>
            <a:r>
              <a:rPr lang="kk-KZ" i="1" dirty="0"/>
              <a:t> </a:t>
            </a:r>
            <a:r>
              <a:rPr lang="kk-KZ" i="1" dirty="0" smtClean="0"/>
              <a:t>с)знойные</a:t>
            </a:r>
            <a:r>
              <a:rPr lang="kk-KZ" i="1" dirty="0"/>
              <a:t>.</a:t>
            </a:r>
            <a:endParaRPr lang="ru-RU" i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/>
              <a:t>Укажите имена прилагательные женского рода:</a:t>
            </a:r>
          </a:p>
          <a:p>
            <a:r>
              <a:rPr lang="ru-RU" i="1" dirty="0"/>
              <a:t> </a:t>
            </a:r>
            <a:r>
              <a:rPr lang="kk-KZ" i="1" dirty="0" smtClean="0"/>
              <a:t> а)морозная</a:t>
            </a:r>
            <a:r>
              <a:rPr lang="kk-KZ" i="1" dirty="0"/>
              <a:t>;</a:t>
            </a:r>
            <a:endParaRPr lang="ru-RU" i="1" dirty="0"/>
          </a:p>
          <a:p>
            <a:r>
              <a:rPr lang="kk-KZ" i="1" dirty="0"/>
              <a:t> </a:t>
            </a:r>
            <a:r>
              <a:rPr lang="kk-KZ" i="1" dirty="0" smtClean="0"/>
              <a:t>в)блестящий</a:t>
            </a:r>
            <a:r>
              <a:rPr lang="kk-KZ" i="1" dirty="0"/>
              <a:t>;</a:t>
            </a:r>
            <a:endParaRPr lang="ru-RU" i="1" dirty="0"/>
          </a:p>
          <a:p>
            <a:r>
              <a:rPr lang="kk-KZ" i="1" dirty="0"/>
              <a:t> </a:t>
            </a:r>
            <a:r>
              <a:rPr lang="kk-KZ" i="1" dirty="0" smtClean="0"/>
              <a:t>с)летнее</a:t>
            </a:r>
            <a:r>
              <a:rPr lang="kk-KZ" i="1" dirty="0"/>
              <a:t>. </a:t>
            </a:r>
            <a:endParaRPr lang="ru-RU" i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Укажите определение, выраженное прилагательным: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А)Столицами Астаны были Оренбург,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Кызылорда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В)И это понятно.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С)Новая Астана в будущем представляется огромным городом;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  <a:r>
              <a:rPr lang="ru-RU" sz="27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(поднимите рисунки с изображением</a:t>
            </a:r>
            <a:r>
              <a:rPr lang="kk-KZ" sz="2700" dirty="0" smtClean="0"/>
              <a:t>  </a:t>
            </a:r>
            <a:r>
              <a:rPr lang="kk-KZ" sz="27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лица, выражающее ваше настроение от работы на </a:t>
            </a:r>
            <a:r>
              <a:rPr lang="kk-KZ" sz="27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уроке).  </a:t>
            </a:r>
            <a:r>
              <a:rPr lang="ru-RU" sz="27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ru-RU" sz="27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643314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14422"/>
            <a:ext cx="152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285992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50030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b="1" i="1" dirty="0"/>
              <a:t>1. сегодня я узнал… </a:t>
            </a:r>
            <a:br>
              <a:rPr lang="kk-KZ" b="1" i="1" dirty="0"/>
            </a:br>
            <a:r>
              <a:rPr lang="kk-KZ" b="1" i="1" dirty="0"/>
              <a:t>2. было интересно… </a:t>
            </a:r>
            <a:br>
              <a:rPr lang="kk-KZ" b="1" i="1" dirty="0"/>
            </a:br>
            <a:r>
              <a:rPr lang="kk-KZ" b="1" i="1" dirty="0"/>
              <a:t>3. было трудно… </a:t>
            </a:r>
            <a:br>
              <a:rPr lang="kk-KZ" b="1" i="1" dirty="0"/>
            </a:br>
            <a:r>
              <a:rPr lang="kk-KZ" b="1" i="1" dirty="0"/>
              <a:t>4. я выполнял задания… </a:t>
            </a:r>
            <a:br>
              <a:rPr lang="kk-KZ" b="1" i="1" dirty="0"/>
            </a:br>
            <a:r>
              <a:rPr lang="ru-RU" b="1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/>
              <a:t>Чтение стихотворения о весне. Какие части речи встречаются в тексте? Для чего нужны прилагательные? </a:t>
            </a:r>
            <a:r>
              <a:rPr lang="ru-RU" sz="2000" b="1" dirty="0" smtClean="0"/>
              <a:t> Сколько их в стихотворений?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Агния </a:t>
            </a:r>
            <a:r>
              <a:rPr lang="ru-RU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Барто</a:t>
            </a:r>
            <a:endParaRPr lang="ru-RU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Весна, весна на улице,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Весенние деньки!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Как птицы, заливаются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Трамвайные звонки. Шумная, веселая,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Весенняя Москва.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Еще не запыленная,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Зеленая листва.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b="1" dirty="0" smtClean="0"/>
              <a:t> Тема урока:</a:t>
            </a:r>
            <a:endParaRPr lang="ru-RU" dirty="0"/>
          </a:p>
          <a:p>
            <a:r>
              <a:rPr lang="kk-KZ" dirty="0"/>
              <a:t>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Определение, выраженное прилагательным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Астана –столица Казахстана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kk-KZ" dirty="0" smtClean="0">
                <a:solidFill>
                  <a:srgbClr val="FF0000"/>
                </a:solidFill>
              </a:rPr>
              <a:t>  Цель  урока: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</a:t>
            </a:r>
            <a:r>
              <a:rPr lang="kk-KZ" u="sng" dirty="0" smtClean="0"/>
              <a:t>-</a:t>
            </a:r>
            <a:r>
              <a:rPr lang="kk-KZ" u="sng" dirty="0"/>
              <a:t>определить особенности имени прилагательного как части речи</a:t>
            </a:r>
            <a:r>
              <a:rPr lang="ru-RU" u="sng" dirty="0"/>
              <a:t> и определения как второстепенного члена предложения</a:t>
            </a:r>
            <a:r>
              <a:rPr lang="kk-KZ" u="sng" dirty="0"/>
              <a:t>;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600" i="1" dirty="0" smtClean="0">
                <a:solidFill>
                  <a:srgbClr val="FF0000"/>
                </a:solidFill>
              </a:rPr>
              <a:t> </a:t>
            </a:r>
            <a:r>
              <a:rPr lang="kk-KZ" sz="8600" b="1" i="1" dirty="0" smtClean="0">
                <a:solidFill>
                  <a:srgbClr val="FF0000"/>
                </a:solidFill>
              </a:rPr>
              <a:t>Имя прилагательное (сын есім)</a:t>
            </a:r>
            <a:endParaRPr lang="ru-RU" sz="8600" i="1" dirty="0">
              <a:solidFill>
                <a:srgbClr val="FF0000"/>
              </a:solidFill>
            </a:endParaRPr>
          </a:p>
          <a:p>
            <a:endParaRPr lang="kk-KZ" dirty="0" smtClean="0"/>
          </a:p>
          <a:p>
            <a:r>
              <a:rPr lang="kk-KZ" sz="7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Обозначает </a:t>
            </a:r>
            <a:r>
              <a:rPr lang="kk-KZ" sz="7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 предмета</a:t>
            </a:r>
            <a:endParaRPr lang="ru-RU" sz="7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7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7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7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с именем существительным</a:t>
            </a:r>
            <a:endParaRPr lang="ru-RU" sz="7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7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7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Отвечают на вопросы: какой?, какая?, какое?, какие</a:t>
            </a:r>
            <a:r>
              <a:rPr lang="kk-KZ" sz="7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kk-KZ" sz="7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7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Изменяется по числам,   родам и падежам.</a:t>
            </a:r>
            <a:r>
              <a:rPr lang="kk-KZ" sz="7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0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нужны имена прилагательные?</a:t>
            </a:r>
            <a:r>
              <a:rPr lang="ru-RU" sz="7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7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7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0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Новая </a:t>
            </a:r>
            <a:r>
              <a:rPr lang="ru-RU" dirty="0" smtClean="0"/>
              <a:t>тема</a:t>
            </a:r>
            <a:br>
              <a:rPr lang="ru-RU" dirty="0" smtClean="0"/>
            </a:br>
            <a:r>
              <a:rPr lang="ru-RU" sz="2700" dirty="0" smtClean="0"/>
              <a:t>Слово учителя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sz="39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Определение  (</a:t>
            </a:r>
            <a:r>
              <a:rPr lang="ru-RU" sz="39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9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нықтауыш</a:t>
            </a:r>
            <a:r>
              <a:rPr lang="ru-RU" sz="39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9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/>
              <a:t> 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Второстепенный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предложения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Отвечает на вопросы какой? чей?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Выражается чаще всего прилагательным.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Подчеркивается волнистой линией.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докажем это на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примере, подчеркивая определения, выраженные прилагательными: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Астана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красивый город.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Астана -  новая столица Казахстана. 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Астана – северная столица нашей страны.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 об Астане с ребятами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был в Астане?</a:t>
            </a:r>
          </a:p>
          <a:p>
            <a:r>
              <a:rPr lang="ru-RU" dirty="0" smtClean="0"/>
              <a:t>Что вы видели?</a:t>
            </a:r>
          </a:p>
          <a:p>
            <a:r>
              <a:rPr lang="ru-RU" dirty="0" smtClean="0"/>
              <a:t>Какая она Астана?</a:t>
            </a:r>
          </a:p>
          <a:p>
            <a:r>
              <a:rPr lang="ru-RU" dirty="0" smtClean="0"/>
              <a:t>Какой он </a:t>
            </a:r>
            <a:r>
              <a:rPr lang="ru-RU" dirty="0" err="1" smtClean="0"/>
              <a:t>Байтерек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Текст читается под  музыку со слайдами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Астана – столица Казахстана</a:t>
            </a:r>
            <a:r>
              <a:rPr lang="ru-RU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071942"/>
            <a:ext cx="1857388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071942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71942"/>
            <a:ext cx="17145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071942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509</Words>
  <Application>Microsoft Office PowerPoint</Application>
  <PresentationFormat>Экран (4:3)</PresentationFormat>
  <Paragraphs>120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Тема урока:  Определение, выраженное  прилагательным</vt:lpstr>
      <vt:lpstr>Слайд 2</vt:lpstr>
      <vt:lpstr>Слайд 3</vt:lpstr>
      <vt:lpstr>. </vt:lpstr>
      <vt:lpstr>Слайд 5</vt:lpstr>
      <vt:lpstr>Повторение</vt:lpstr>
      <vt:lpstr>Новая тема Слово учителя</vt:lpstr>
      <vt:lpstr>Беседа об Астане с ребятами</vt:lpstr>
      <vt:lpstr>Текст читается под  музыку со слайдами</vt:lpstr>
      <vt:lpstr>Байтерек</vt:lpstr>
      <vt:lpstr>Слайд 11</vt:lpstr>
      <vt:lpstr>Слайд 12</vt:lpstr>
      <vt:lpstr>Проект национальной библиотеки Астаны</vt:lpstr>
      <vt:lpstr>Музей…</vt:lpstr>
      <vt:lpstr>Астана все-таки красивый город! Как ни крути…</vt:lpstr>
      <vt:lpstr>Ночная Астана!!!</vt:lpstr>
      <vt:lpstr>Главные здания Астаны!!!</vt:lpstr>
      <vt:lpstr>Слайд 18</vt:lpstr>
      <vt:lpstr>Слайд 19</vt:lpstr>
      <vt:lpstr>    </vt:lpstr>
      <vt:lpstr> Анализ текста</vt:lpstr>
      <vt:lpstr> </vt:lpstr>
      <vt:lpstr>Письменное задание </vt:lpstr>
      <vt:lpstr>Физминутка!!!</vt:lpstr>
      <vt:lpstr>Работа в парах:</vt:lpstr>
      <vt:lpstr>а)Самостоятельная работа.  Разноуровневые задания:  (на карточках даны задания) </vt:lpstr>
      <vt:lpstr>       2-й уровень. Допиши прилагательные в тексте. (На доске картинка дятла) Мы увидели на дереве дятла. Какой он -----------------------! Головка и спинка -----------------.  На затылке ярко- -------------------  шапочка. На ----------------------------- крыльях ----------------------- пятнышки и полоски. </vt:lpstr>
      <vt:lpstr>3-й уровень. Прочитай фразеологизмы о людях. Впиши в квадратик букву, соответствующую значению выражения. </vt:lpstr>
      <vt:lpstr>Тестовые задания </vt:lpstr>
      <vt:lpstr>Слайд 30</vt:lpstr>
      <vt:lpstr>Слайд 31</vt:lpstr>
      <vt:lpstr>Слайд 32</vt:lpstr>
      <vt:lpstr>Слайд 33</vt:lpstr>
      <vt:lpstr>Рефлексия (поднимите рисунки с изображением  лица, выражающее ваше настроение от работы на уроке).    )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16</cp:revision>
  <dcterms:created xsi:type="dcterms:W3CDTF">2012-03-12T02:22:09Z</dcterms:created>
  <dcterms:modified xsi:type="dcterms:W3CDTF">2012-04-02T09:54:37Z</dcterms:modified>
</cp:coreProperties>
</file>