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6"/>
  </p:notesMasterIdLst>
  <p:sldIdLst>
    <p:sldId id="256" r:id="rId2"/>
    <p:sldId id="278" r:id="rId3"/>
    <p:sldId id="279" r:id="rId4"/>
    <p:sldId id="261" r:id="rId5"/>
    <p:sldId id="274" r:id="rId6"/>
    <p:sldId id="266" r:id="rId7"/>
    <p:sldId id="273" r:id="rId8"/>
    <p:sldId id="275" r:id="rId9"/>
    <p:sldId id="276" r:id="rId10"/>
    <p:sldId id="277" r:id="rId11"/>
    <p:sldId id="272" r:id="rId12"/>
    <p:sldId id="268" r:id="rId13"/>
    <p:sldId id="282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3857" autoAdjust="0"/>
  </p:normalViewPr>
  <p:slideViewPr>
    <p:cSldViewPr>
      <p:cViewPr>
        <p:scale>
          <a:sx n="100" d="100"/>
          <a:sy n="100" d="100"/>
        </p:scale>
        <p:origin x="-1944" y="-22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plotArea>
      <c:layout>
        <c:manualLayout>
          <c:layoutTarget val="inner"/>
          <c:xMode val="edge"/>
          <c:yMode val="edge"/>
          <c:x val="0.10444677648345015"/>
          <c:y val="4.3485303462626322E-2"/>
          <c:w val="0.77157695328840181"/>
          <c:h val="0.829563596217139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Да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kk-KZ" dirty="0" smtClean="0"/>
                      <a:t>5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4.9680428362647907E-3"/>
                  <c:y val="7.912082435176999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20</a:t>
                    </a:r>
                    <a:endParaRPr lang="en-US" dirty="0"/>
                  </a:p>
                </c:rich>
              </c:tx>
              <c:spPr/>
              <c:showVal val="1"/>
            </c:dLbl>
            <c:showVal val="1"/>
          </c:dLbls>
          <c:cat>
            <c:strRef>
              <c:f>Лист1!$A$2:$A$7</c:f>
              <c:strCache>
                <c:ptCount val="5"/>
                <c:pt idx="0">
                  <c:v>3класс</c:v>
                </c:pt>
                <c:pt idx="1">
                  <c:v>4класс</c:v>
                </c:pt>
                <c:pt idx="2">
                  <c:v>5класс</c:v>
                </c:pt>
                <c:pt idx="3">
                  <c:v>6класс</c:v>
                </c:pt>
                <c:pt idx="4">
                  <c:v>Итог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2.2000000000000054E-2</c:v>
                </c:pt>
                <c:pt idx="1">
                  <c:v>5.0000000000000079E-2</c:v>
                </c:pt>
                <c:pt idx="2" formatCode="0%">
                  <c:v>3.0000000000000047E-2</c:v>
                </c:pt>
                <c:pt idx="3">
                  <c:v>4.0000000000000098E-2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  Нет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Лист1!$A$2:$A$7</c:f>
              <c:strCache>
                <c:ptCount val="5"/>
                <c:pt idx="0">
                  <c:v>3класс</c:v>
                </c:pt>
                <c:pt idx="1">
                  <c:v>4класс</c:v>
                </c:pt>
                <c:pt idx="2">
                  <c:v>5класс</c:v>
                </c:pt>
                <c:pt idx="3">
                  <c:v>6класс</c:v>
                </c:pt>
                <c:pt idx="4">
                  <c:v>Итог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 formatCode="0.00%">
                  <c:v>0.18600000000000033</c:v>
                </c:pt>
                <c:pt idx="1">
                  <c:v>0.1100000000000001</c:v>
                </c:pt>
                <c:pt idx="2">
                  <c:v>0.1100000000000001</c:v>
                </c:pt>
                <c:pt idx="3" formatCode="0.00%">
                  <c:v>0.14300000000000004</c:v>
                </c:pt>
                <c:pt idx="4" formatCode="0.00%">
                  <c:v>0.55000000000000004</c:v>
                </c:pt>
              </c:numCache>
            </c:numRef>
          </c:val>
        </c:ser>
        <c:axId val="63642240"/>
        <c:axId val="63668608"/>
      </c:barChart>
      <c:catAx>
        <c:axId val="63642240"/>
        <c:scaling>
          <c:orientation val="minMax"/>
        </c:scaling>
        <c:axPos val="b"/>
        <c:tickLblPos val="nextTo"/>
        <c:crossAx val="63668608"/>
        <c:crosses val="autoZero"/>
        <c:auto val="1"/>
        <c:lblAlgn val="ctr"/>
        <c:lblOffset val="100"/>
      </c:catAx>
      <c:valAx>
        <c:axId val="63668608"/>
        <c:scaling>
          <c:orientation val="minMax"/>
        </c:scaling>
        <c:axPos val="l"/>
        <c:majorGridlines/>
        <c:numFmt formatCode="0.0%" sourceLinked="0"/>
        <c:tickLblPos val="nextTo"/>
        <c:crossAx val="6364224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>
        <c:manualLayout>
          <c:layoutTarget val="inner"/>
          <c:xMode val="edge"/>
          <c:yMode val="edge"/>
          <c:x val="9.2784109223189207E-2"/>
          <c:y val="3.2421836506802318E-2"/>
          <c:w val="0.70977151353118151"/>
          <c:h val="0.829563596217139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Полож.</c:v>
                </c:pt>
              </c:strCache>
            </c:strRef>
          </c:tx>
          <c:cat>
            <c:strRef>
              <c:f>Лист1!$A$2:$A$7</c:f>
              <c:strCache>
                <c:ptCount val="6"/>
                <c:pt idx="1">
                  <c:v>3класс</c:v>
                </c:pt>
                <c:pt idx="2">
                  <c:v>4 класс</c:v>
                </c:pt>
                <c:pt idx="3">
                  <c:v>5класс</c:v>
                </c:pt>
                <c:pt idx="4">
                  <c:v>6класс</c:v>
                </c:pt>
                <c:pt idx="5">
                  <c:v>Итог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1">
                  <c:v>2.1999999999999999E-2</c:v>
                </c:pt>
                <c:pt idx="2">
                  <c:v>4.3999999999999997E-2</c:v>
                </c:pt>
                <c:pt idx="3">
                  <c:v>2.1999999999999999E-2</c:v>
                </c:pt>
                <c:pt idx="4">
                  <c:v>4.3999999999999997E-2</c:v>
                </c:pt>
                <c:pt idx="5">
                  <c:v>0.18600000000000003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Отриц.</c:v>
                </c:pt>
              </c:strCache>
            </c:strRef>
          </c:tx>
          <c:cat>
            <c:strRef>
              <c:f>Лист1!$A$2:$A$7</c:f>
              <c:strCache>
                <c:ptCount val="6"/>
                <c:pt idx="1">
                  <c:v>3класс</c:v>
                </c:pt>
                <c:pt idx="2">
                  <c:v>4 класс</c:v>
                </c:pt>
                <c:pt idx="3">
                  <c:v>5класс</c:v>
                </c:pt>
                <c:pt idx="4">
                  <c:v>6класс</c:v>
                </c:pt>
                <c:pt idx="5">
                  <c:v>Итог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1">
                  <c:v>0.15400000000000003</c:v>
                </c:pt>
                <c:pt idx="2">
                  <c:v>0.14300000000000002</c:v>
                </c:pt>
                <c:pt idx="3">
                  <c:v>7.6999999999999999E-2</c:v>
                </c:pt>
                <c:pt idx="4">
                  <c:v>0.15400000000000003</c:v>
                </c:pt>
                <c:pt idx="5">
                  <c:v>0.67100000000000015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Нейтр.</c:v>
                </c:pt>
              </c:strCache>
            </c:strRef>
          </c:tx>
          <c:cat>
            <c:strRef>
              <c:f>Лист1!$A$2:$A$7</c:f>
              <c:strCache>
                <c:ptCount val="6"/>
                <c:pt idx="1">
                  <c:v>3класс</c:v>
                </c:pt>
                <c:pt idx="2">
                  <c:v>4 класс</c:v>
                </c:pt>
                <c:pt idx="3">
                  <c:v>5класс</c:v>
                </c:pt>
                <c:pt idx="4">
                  <c:v>6класс</c:v>
                </c:pt>
                <c:pt idx="5">
                  <c:v>Итог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1">
                  <c:v>2.1999999999999999E-2</c:v>
                </c:pt>
                <c:pt idx="2">
                  <c:v>2.1999999999999999E-2</c:v>
                </c:pt>
                <c:pt idx="3">
                  <c:v>7.6999999999999999E-2</c:v>
                </c:pt>
                <c:pt idx="4">
                  <c:v>1.0999999999999998E-2</c:v>
                </c:pt>
                <c:pt idx="5">
                  <c:v>0.14300000000000002</c:v>
                </c:pt>
              </c:numCache>
            </c:numRef>
          </c:val>
        </c:ser>
        <c:axId val="79246464"/>
        <c:axId val="79248000"/>
      </c:barChart>
      <c:catAx>
        <c:axId val="79246464"/>
        <c:scaling>
          <c:orientation val="minMax"/>
        </c:scaling>
        <c:axPos val="b"/>
        <c:tickLblPos val="nextTo"/>
        <c:crossAx val="79248000"/>
        <c:crosses val="autoZero"/>
        <c:auto val="1"/>
        <c:lblAlgn val="ctr"/>
        <c:lblOffset val="100"/>
      </c:catAx>
      <c:valAx>
        <c:axId val="79248000"/>
        <c:scaling>
          <c:orientation val="minMax"/>
        </c:scaling>
        <c:axPos val="l"/>
        <c:majorGridlines/>
        <c:numFmt formatCode="0.0%" sourceLinked="0"/>
        <c:tickLblPos val="nextTo"/>
        <c:crossAx val="792464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Баба Яга и другие</c:v>
                </c:pt>
                <c:pt idx="1">
                  <c:v>Гуси-лебеди</c:v>
                </c:pt>
                <c:pt idx="2">
                  <c:v>Там на неведомых дорожках</c:v>
                </c:pt>
                <c:pt idx="3">
                  <c:v>Домовёнок Кузька</c:v>
                </c:pt>
                <c:pt idx="4">
                  <c:v>Царевна-Лягушка</c:v>
                </c:pt>
                <c:pt idx="5">
                  <c:v>Кащей бессмертный</c:v>
                </c:pt>
                <c:pt idx="6">
                  <c:v>Дикие лебеди</c:v>
                </c:pt>
                <c:pt idx="7">
                  <c:v>Иван Царевич</c:v>
                </c:pt>
                <c:pt idx="8">
                  <c:v>Три Бабы Яги</c:v>
                </c:pt>
                <c:pt idx="9">
                  <c:v>Летучий корабль</c:v>
                </c:pt>
                <c:pt idx="10">
                  <c:v>Ясен Феникс</c:v>
                </c:pt>
                <c:pt idx="11">
                  <c:v>Андрей стрелок</c:v>
                </c:pt>
                <c:pt idx="12">
                  <c:v>Синеглазка</c:v>
                </c:pt>
                <c:pt idx="13">
                  <c:v>Иванушка-дурачок</c:v>
                </c:pt>
                <c:pt idx="14">
                  <c:v>Алёнушки и Иванушка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6</c:v>
                </c:pt>
                <c:pt idx="1">
                  <c:v>28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12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481235040370545"/>
          <c:y val="1.1472107653210124E-2"/>
          <c:w val="0.33841372918986834"/>
          <c:h val="0.9382633420822346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0.26291</cdr:x>
      <cdr:y>0.71777</cdr:y>
    </cdr:from>
    <cdr:to>
      <cdr:x>0.30985</cdr:x>
      <cdr:y>0.77759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3456364"/>
          <a:ext cx="360040" cy="28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100" dirty="0" smtClean="0"/>
            <a:t>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0.15241</cdr:x>
      <cdr:y>0.68453</cdr:y>
    </cdr:from>
    <cdr:to>
      <cdr:x>0.19052</cdr:x>
      <cdr:y>0.74405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43008" y="3286148"/>
          <a:ext cx="28575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0.42867</cdr:x>
      <cdr:y>0.65796</cdr:y>
    </cdr:from>
    <cdr:to>
      <cdr:x>0.47629</cdr:x>
      <cdr:y>0.70282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87477" y="3168353"/>
          <a:ext cx="365199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dirty="0" smtClean="0"/>
            <a:t>11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0.50703</cdr:x>
      <cdr:y>0.76264</cdr:y>
    </cdr:from>
    <cdr:to>
      <cdr:x>0.52783</cdr:x>
      <cdr:y>0.81113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88432" y="3672408"/>
          <a:ext cx="159514" cy="233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100" dirty="0" smtClean="0"/>
            <a:t>4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0.38715</cdr:x>
      <cdr:y>0.77604</cdr:y>
    </cdr:from>
    <cdr:to>
      <cdr:x>0.4062</cdr:x>
      <cdr:y>0.79092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86106" y="3548074"/>
          <a:ext cx="156774" cy="6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0.67549</cdr:x>
      <cdr:y>0.81449</cdr:y>
    </cdr:from>
    <cdr:to>
      <cdr:x>0.69454</cdr:x>
      <cdr:y>0.84425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65726" y="3910026"/>
          <a:ext cx="142876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5CBD5-4153-401F-92EE-4835C195EB61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4737A-85E7-4019-9F4F-2A90D4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930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737A-85E7-4019-9F4F-2A90D470189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697-4D72-482D-BF90-80E98C4DA6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F599D0-2BDF-4956-A4FC-8F9A23D3C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697-4D72-482D-BF90-80E98C4DA6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99D0-2BDF-4956-A4FC-8F9A23D3C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697-4D72-482D-BF90-80E98C4DA6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99D0-2BDF-4956-A4FC-8F9A23D3C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697-4D72-482D-BF90-80E98C4DA6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F599D0-2BDF-4956-A4FC-8F9A23D3C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697-4D72-482D-BF90-80E98C4DA6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99D0-2BDF-4956-A4FC-8F9A23D3C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697-4D72-482D-BF90-80E98C4DA6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99D0-2BDF-4956-A4FC-8F9A23D3C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697-4D72-482D-BF90-80E98C4DA6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F599D0-2BDF-4956-A4FC-8F9A23D3C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697-4D72-482D-BF90-80E98C4DA6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99D0-2BDF-4956-A4FC-8F9A23D3C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697-4D72-482D-BF90-80E98C4DA6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99D0-2BDF-4956-A4FC-8F9A23D3C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697-4D72-482D-BF90-80E98C4DA6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99D0-2BDF-4956-A4FC-8F9A23D3C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697-4D72-482D-BF90-80E98C4DA6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99D0-2BDF-4956-A4FC-8F9A23D3C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58C697-4D72-482D-BF90-80E98C4DA6C9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F599D0-2BDF-4956-A4FC-8F9A23D3C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892480" cy="597666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 №16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 Бабы Яги в русских народных сказках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Секция</a:t>
            </a:r>
            <a:r>
              <a:rPr lang="kk-K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литературоведение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kk-KZ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284984"/>
            <a:ext cx="8820472" cy="1656184"/>
          </a:xfrm>
        </p:spPr>
        <p:txBody>
          <a:bodyPr>
            <a:noAutofit/>
          </a:bodyPr>
          <a:lstStyle/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</a:p>
          <a:p>
            <a:pPr algn="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kk-KZ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 6А класса                                                                                                                                                                                </a:t>
            </a:r>
          </a:p>
          <a:p>
            <a:pPr algn="r"/>
            <a:r>
              <a:rPr lang="kk-KZ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Арыстанова Акбота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5576" y="371703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-484796"/>
            <a:ext cx="9144000" cy="701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 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Кощегулова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Дана Бекетовна                     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учитель русского языка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и  литературы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г.Караганда-2013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Прочитанные  сказки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1428736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2354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Образы в сказках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535322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1600" dirty="0" smtClean="0">
              <a:latin typeface="Arial Narrow" pitchFamily="34" charset="0"/>
            </a:endParaRPr>
          </a:p>
          <a:p>
            <a:pPr marL="0" indent="268288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1.«Гуси-лебеди»</a:t>
            </a:r>
          </a:p>
          <a:p>
            <a:pPr marL="0" indent="268288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2.«Царевна-лягушка»,</a:t>
            </a:r>
          </a:p>
          <a:p>
            <a:pPr marL="0" indent="268288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3.«Василиса Прекрасная», </a:t>
            </a:r>
          </a:p>
          <a:p>
            <a:pPr marL="0" indent="268288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4.«Баба Яга»</a:t>
            </a:r>
          </a:p>
          <a:p>
            <a:pPr marL="0" indent="268288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5. «Баба Яга и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Заморышек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marL="0" indent="268288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6.«Марья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Моревна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marL="0" indent="268288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7.«Иван-царевич и Белый Полянин</a:t>
            </a:r>
          </a:p>
          <a:p>
            <a:pPr marL="0" indent="268288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8.«Поди туда – не знаю куда, принеси то – не знаю что»,</a:t>
            </a:r>
          </a:p>
          <a:p>
            <a:pPr marL="0" indent="268288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9.«Заколдованная королевна»,</a:t>
            </a:r>
          </a:p>
          <a:p>
            <a:pPr marL="0" indent="268288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10«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Финист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– ясный сокол</a:t>
            </a:r>
          </a:p>
          <a:p>
            <a:pPr marL="0" indent="268288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11.«Сказка о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молодильных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яблоках и живой воде»</a:t>
            </a:r>
          </a:p>
          <a:p>
            <a:pPr marL="0" indent="179388"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всех сказках Баба Яга действует в трех воплощениях:</a:t>
            </a:r>
            <a:endParaRPr lang="ru-RU" sz="1900" b="1" u="sng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9388"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Яга-богатырша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(«Иван-царевич и Белый Полянин»), где она на равных бьется с богатырями; </a:t>
            </a:r>
          </a:p>
          <a:p>
            <a:pPr marL="0" indent="179388">
              <a:buNone/>
            </a:pPr>
            <a:endParaRPr lang="ru-RU" sz="21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9388">
              <a:buNone/>
            </a:pPr>
            <a:r>
              <a:rPr lang="ru-RU" sz="21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.Яга-похитительница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(«Гуси-лебеди», «Баба Яга»), где крадет детей; </a:t>
            </a:r>
          </a:p>
          <a:p>
            <a:pPr marL="0" indent="179388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9388">
              <a:buNone/>
            </a:pP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Яга-дарительница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(во всех остальных сказках), где она приветливо встречает главного героя или героиню, вкусно угощает, парит в баньке, дает полезные советы, вручает богатые дары.</a:t>
            </a:r>
          </a:p>
          <a:p>
            <a:pPr marL="0" indent="268288">
              <a:buNone/>
            </a:pPr>
            <a:endParaRPr lang="ru-RU" sz="1900" b="1" dirty="0">
              <a:latin typeface="Arial Narrow" pitchFamily="34" charset="0"/>
            </a:endParaRPr>
          </a:p>
        </p:txBody>
      </p:sp>
      <p:pic>
        <p:nvPicPr>
          <p:cNvPr id="7" name="Picture 14" descr="с яблок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1124744"/>
            <a:ext cx="208823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сканирование0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72816"/>
            <a:ext cx="241176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7406640" cy="8319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исследований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568952" cy="3456384"/>
          </a:xfrm>
        </p:spPr>
        <p:txBody>
          <a:bodyPr>
            <a:noAutofit/>
          </a:bodyPr>
          <a:lstStyle/>
          <a:p>
            <a:pPr marL="26988" indent="241300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indent="241300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indent="241300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indent="241300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indent="241300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indent="241300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indent="241300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indent="241300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indent="241300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indent="241300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indent="24130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 исследование показало, что Баба Яга – вымышленный сказочный герой,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который воплощает в себя злое и доброе начало. Баба – Яга зла и коварна, но при этом смешная, забавная, добрая.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 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 величественной фигуры древней богини, повелевающей Временем, Огнем, Воздухом, Дикими зверями и Лесом, Жизнью и Смертью, Судьбой.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i?id=616538981-2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653136"/>
            <a:ext cx="3024336" cy="200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02738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sz="2800" dirty="0" smtClean="0"/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Даль В.И.Энциклопедия русского слова.– М, 2002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В.Я.Пропп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Исторические корни волшебной сказки.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1989-с. 135.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Забылинин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Русский народ. Его обычаи, обряды, предания, суеверия и поэзия. Собр. - М.,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4.Народные русские сказки / Из сб. А.Н. Афанасьева. – М, 1982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Хрестоматия школьника. Русские народные сказки. – М.: Планета детства, 1999.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 descr="i-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76872"/>
            <a:ext cx="316835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458200" cy="136815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 ЗА ВНИМАНИЕ!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39552" y="1402323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пределить роль Бабы-Яги как сказочного персонажа в русских народных сказках.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9512" y="1872889"/>
            <a:ext cx="871296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Прочитать несколько популярных сказок,  в которых действует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Баба – Яга;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пределить, какую роль играет этот персонаж в русских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народных сказках;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- Сравнить описание образа и сопоставить с мифологическими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   героями.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 опрос, анкетирование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учащихся;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Проанализировать образ Бабы Яги и сделать выводы;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4594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русские народные   сказки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Предмет исследования: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Баба-Яга.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Гипотеза: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Баба-Яга – некий собирательный образ, который воплощает в себя злое начало.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Методы исследования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чтение русских народных сказок  и анализ образа Бабы- Яги в сказках, анкетирование.</a:t>
            </a:r>
          </a:p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72876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Происхождение образа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91880" y="1268760"/>
            <a:ext cx="5472608" cy="48965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Баба Яга  (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Яга-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Ягинишна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Ягибиха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Ягишна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–   очень древнее славянское божество, хранительница домашнего очага, рода, традиций, детей и домашнего хозяйства. Баба Яга (Буря-Яга, Язя) – лесная старуха-волшебница, которой подвластны вихри и вьюги.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волшебных сказках в образе Бабы-Яги как бы переплелись качества положительного и отрицательного персонажа.</a:t>
            </a:r>
          </a:p>
          <a:p>
            <a:pPr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Баба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- первая часть имени показывает, что наша героиня весьма преклонного возраста. Ведь наши слова «баба- бабушка», «дед-дедушка» предназначены для обозначения людей старшего поколения, имеющих внуков. Поэтому первая часть имени хозяйки избушки на курьих ножках не только отмечает, что она женщина, но и указывает на определенный жизненный опыт.</a:t>
            </a:r>
          </a:p>
          <a:p>
            <a:pPr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Яга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вторая часть имени однозначной трактовке не поддается. Наши предки, называли «ягой» лесную женщину, отмечая ее вздорный характер или особенную одежду. </a:t>
            </a:r>
          </a:p>
        </p:txBody>
      </p:sp>
      <p:pic>
        <p:nvPicPr>
          <p:cNvPr id="5" name="Содержимое 4" descr="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3168352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66502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версии  происхождения образа Бабы-Яги.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lg_11018511_les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72200" y="5013176"/>
            <a:ext cx="2088232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896544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Змеиха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Первоначально  ОБРАЗ  Бабы-Яги восходит к тотемному животному  - черной змее.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Слово же «яга»  соответствует— змей. Подобно мифическому змею, чует «человеческий дух»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Хозяйка леса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 лесной Яги-ведуньи связан с отождествлением ее с женщинами-знахарками, отшельницами, которые жили в лесах, собирали лечебные травы, делали целебные снадобья или зелья, помогали тем, кто приходил к ним за помощью.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Стражница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потустороннего мира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Яга в сказках часто выступает именно как привратница, стерегущая границу между миром живых и миром мертвых, и проводница в иной мир; она испытывает героев, пытающихся проникнуть в мир мертвых, и помогает тем, кто эти испытания выдержал.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74711"/>
            <a:ext cx="12073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4" descr="3911657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3174" y="3140968"/>
            <a:ext cx="2179265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сканирование00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44208" y="1268760"/>
            <a:ext cx="2016224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0" y="1916832"/>
            <a:ext cx="6336704" cy="504056"/>
          </a:xfrm>
        </p:spPr>
        <p:txBody>
          <a:bodyPr>
            <a:noAutofit/>
          </a:bodyPr>
          <a:lstStyle/>
          <a:p>
            <a:pPr indent="179388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9388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8" descr="4ee78bad09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692696"/>
            <a:ext cx="2376264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flipV="1">
            <a:off x="0" y="980728"/>
            <a:ext cx="6228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27584" y="4461429"/>
            <a:ext cx="532859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7504" y="3370348"/>
            <a:ext cx="69482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2" descr="Баба-Я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25144"/>
            <a:ext cx="2232248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Содержимое 8" descr="50537542_24483932_f_13822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636912"/>
            <a:ext cx="2304256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67544" y="4245408"/>
            <a:ext cx="6336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/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79512" y="1340768"/>
            <a:ext cx="62646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772816"/>
            <a:ext cx="6678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79512" y="2780638"/>
            <a:ext cx="5544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395536" y="642834"/>
            <a:ext cx="633670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Яга- воительница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многих сказках Яга сама ездит верхом на коне и сражается подобно богатырю;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27013" eaLnBrk="0" fontAlgn="base" hangingPunct="0"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Яга-похитительница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сказках Яга часто похищает детей и стремится изжарить их в печи;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Яга-дарительница: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Яга-советчица (Яга сама ничего не делает для героя, но указывает, к кому обратиться за помощью, к примеру, к своей старшей сестре;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Яга-повелительница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природы и животного мира (Яга повелевает утром, вечером, ночью, ветром ,волками, медведями, другим лесным зверьем);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Яга-охранительница,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покровительница,следящая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помощью своих волшебных помощников (совы, блюдечка и проч.) за похождениями героя</a:t>
            </a:r>
            <a:r>
              <a:rPr lang="ru-RU" sz="16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Яга-прародительница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мать / бабка для нескольких своих дочерей /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внучек-ягишн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хозяйка лесных зверей,  тетка;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899592" y="328246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32656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Образы в сказках</a:t>
            </a:r>
            <a:endParaRPr lang="ru-RU" sz="3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7406640" cy="552124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br>
              <a:rPr lang="kk-KZ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нкетирование</a:t>
            </a:r>
            <a:endParaRPr lang="ru-RU" sz="31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784976" cy="4680520"/>
          </a:xfrm>
        </p:spPr>
        <p:txBody>
          <a:bodyPr>
            <a:normAutofit fontScale="25000" lnSpcReduction="20000"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1.Нравится ли вам Баба Яга? Почему?</a:t>
            </a:r>
          </a:p>
          <a:p>
            <a:endParaRPr lang="ru-RU" sz="1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Какие сказки с участием Бабы Яги ты читал(а)?</a:t>
            </a:r>
          </a:p>
          <a:p>
            <a:endParaRPr lang="ru-RU" sz="1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Какой Вы представляете себе Бабу Яги?</a:t>
            </a:r>
          </a:p>
          <a:p>
            <a:endParaRPr lang="ru-RU" sz="1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4.Баба Яга – это положительный или отрицательный герой?</a:t>
            </a:r>
          </a:p>
          <a:p>
            <a:endParaRPr lang="ru-RU" sz="1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5.В каких сказках) Баба Яга помогала сказочным персонажам?</a:t>
            </a:r>
          </a:p>
          <a:p>
            <a:endParaRPr lang="ru-RU" sz="1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Нравится ли вам Баба Яга?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63357428"/>
              </p:ext>
            </p:extLst>
          </p:nvPr>
        </p:nvGraphicFramePr>
        <p:xfrm>
          <a:off x="971600" y="1484784"/>
          <a:ext cx="7669016" cy="481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11760" y="5072074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347864" y="4581128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dirty="0" smtClean="0"/>
              <a:t>11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1844825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55</a:t>
            </a:r>
          </a:p>
          <a:p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5220072" y="4581128"/>
            <a:ext cx="637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 14</a:t>
            </a:r>
          </a:p>
          <a:p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188640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Диаграмма-1</a:t>
            </a:r>
            <a:endParaRPr lang="ru-RU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36712"/>
            <a:ext cx="8686800" cy="4586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Баба Яга – положительный или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отрицательный герой?           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6050" y="4500570"/>
            <a:ext cx="35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14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5214950"/>
            <a:ext cx="142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5143512"/>
            <a:ext cx="142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4643446"/>
            <a:ext cx="35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13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071934" y="5143512"/>
            <a:ext cx="714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4</a:t>
            </a: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4857752" y="4929198"/>
            <a:ext cx="142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7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214950"/>
            <a:ext cx="214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4929198"/>
            <a:ext cx="214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7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8" y="4572008"/>
            <a:ext cx="428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14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5572132" y="5072074"/>
            <a:ext cx="214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4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643702" y="2143116"/>
            <a:ext cx="35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61</a:t>
            </a:r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6500826" y="4429132"/>
            <a:ext cx="35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16</a:t>
            </a:r>
            <a:endParaRPr lang="ru-RU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929454" y="4643446"/>
            <a:ext cx="35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13</a:t>
            </a:r>
            <a:endParaRPr lang="ru-RU" sz="11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1203</TotalTime>
  <Words>628</Words>
  <Application>Microsoft Office PowerPoint</Application>
  <PresentationFormat>Экран (4:3)</PresentationFormat>
  <Paragraphs>209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СОШ  №16         Тема:  Образ Бабы Яги в русских народных сказках Секция: литературоведение    </vt:lpstr>
      <vt:lpstr>Цель работы:</vt:lpstr>
      <vt:lpstr>Слайд 3</vt:lpstr>
      <vt:lpstr>Происхождение образа </vt:lpstr>
      <vt:lpstr>основные версии  происхождения образа Бабы-Яги. </vt:lpstr>
      <vt:lpstr>   Яга- воительница Во многих сказках Яга сама ездит верхом на коне и сражается подобно богатырю; Яга-похитительница  В сказках Яга часто похищает детей и стремится изжарить их в печи;     Яга-дарительница: а) Яга-советчица (Яга сама ничего не делает для героя, но указывает, к кому обратиться за помощью, к примеру, к своей старшей сестре;     Яга-повелительница сил природы и животного мира (Яга повелевает утром, вечером, ночью, ветром ,волками, медведями, другим лесным зверьем);     Яга-охранительница, покровительница,следящая с помощью своих волшебных помощников (совы, блюдечка и проч.) за похождениями героя;    Яга-прародительница  мать / бабка для нескольких своих дочерей /  внучек-ягишн,  хозяйка лесных зверей,  тетка; </vt:lpstr>
      <vt:lpstr>Практическая часть Анкетирование</vt:lpstr>
      <vt:lpstr>Нравится ли вам Баба Яга?</vt:lpstr>
      <vt:lpstr>Баба Яга – положительный или  отрицательный герой?            </vt:lpstr>
      <vt:lpstr>Прочитанные  сказки</vt:lpstr>
      <vt:lpstr>Образы в сказках</vt:lpstr>
      <vt:lpstr>Результаты исследований</vt:lpstr>
      <vt:lpstr>СПИСОК ИСПОЛЬЗОВАННОЙ ЛИТЕРАТУРЫ 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 «Образ Бабы-Яги в русских народных сказках»</dc:title>
  <dc:creator>Lost</dc:creator>
  <cp:lastModifiedBy>Aktan</cp:lastModifiedBy>
  <cp:revision>190</cp:revision>
  <dcterms:created xsi:type="dcterms:W3CDTF">2012-01-03T11:13:38Z</dcterms:created>
  <dcterms:modified xsi:type="dcterms:W3CDTF">2013-02-21T14:29:00Z</dcterms:modified>
</cp:coreProperties>
</file>