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1" r:id="rId2"/>
  </p:sldMasterIdLst>
  <p:notesMasterIdLst>
    <p:notesMasterId r:id="rId22"/>
  </p:notesMasterIdLst>
  <p:sldIdLst>
    <p:sldId id="256" r:id="rId3"/>
    <p:sldId id="258" r:id="rId4"/>
    <p:sldId id="257" r:id="rId5"/>
    <p:sldId id="259" r:id="rId6"/>
    <p:sldId id="274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2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Office%20Excel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Внеурочная деятельность учащихся СОШ № 63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Лист3!$C$2</c:f>
              <c:strCache>
                <c:ptCount val="1"/>
                <c:pt idx="0">
                  <c:v>Кол-во уч-ся</c:v>
                </c:pt>
              </c:strCache>
            </c:strRef>
          </c:tx>
          <c:cat>
            <c:strRef>
              <c:f>Лист3!$B$5:$B$18</c:f>
              <c:strCache>
                <c:ptCount val="14"/>
                <c:pt idx="0">
                  <c:v>Юный инспектор движения</c:v>
                </c:pt>
                <c:pt idx="1">
                  <c:v>Юный пещеход</c:v>
                </c:pt>
                <c:pt idx="2">
                  <c:v>Дебатный клуб</c:v>
                </c:pt>
                <c:pt idx="3">
                  <c:v>Баскетбол</c:v>
                </c:pt>
                <c:pt idx="4">
                  <c:v>Шахматы 4 классы</c:v>
                </c:pt>
                <c:pt idx="5">
                  <c:v>Юный исследователь (1-2кл.)</c:v>
                </c:pt>
                <c:pt idx="6">
                  <c:v>Юный исследователь (3 кл.)</c:v>
                </c:pt>
                <c:pt idx="7">
                  <c:v>Юный исследователь (4 кл.)</c:v>
                </c:pt>
                <c:pt idx="8">
                  <c:v>Ландшафтный дизайн</c:v>
                </c:pt>
                <c:pt idx="9">
                  <c:v>Иголка волшебница</c:v>
                </c:pt>
                <c:pt idx="10">
                  <c:v>Глазами юного художника</c:v>
                </c:pt>
                <c:pt idx="11">
                  <c:v>Школьная газета</c:v>
                </c:pt>
                <c:pt idx="12">
                  <c:v>Караганда: страницы истории</c:v>
                </c:pt>
                <c:pt idx="13">
                  <c:v>Жас жол жүруші әліппесі</c:v>
                </c:pt>
              </c:strCache>
            </c:strRef>
          </c:cat>
          <c:val>
            <c:numRef>
              <c:f>Лист3!$C$5:$C$18</c:f>
              <c:numCache>
                <c:formatCode>General</c:formatCode>
                <c:ptCount val="1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15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15</c:v>
                </c:pt>
                <c:pt idx="12">
                  <c:v>31</c:v>
                </c:pt>
                <c:pt idx="13">
                  <c:v>21</c:v>
                </c:pt>
              </c:numCache>
            </c:numRef>
          </c:val>
        </c:ser>
        <c:dLbls>
          <c:showVal val="1"/>
        </c:dLbls>
        <c:shape val="cylinder"/>
        <c:axId val="53118464"/>
        <c:axId val="53120000"/>
        <c:axId val="0"/>
      </c:bar3DChart>
      <c:catAx>
        <c:axId val="53118464"/>
        <c:scaling>
          <c:orientation val="minMax"/>
        </c:scaling>
        <c:axPos val="b"/>
        <c:tickLblPos val="nextTo"/>
        <c:crossAx val="53120000"/>
        <c:crosses val="autoZero"/>
        <c:auto val="1"/>
        <c:lblAlgn val="ctr"/>
        <c:lblOffset val="100"/>
      </c:catAx>
      <c:valAx>
        <c:axId val="53120000"/>
        <c:scaling>
          <c:orientation val="minMax"/>
        </c:scaling>
        <c:axPos val="l"/>
        <c:majorGridlines/>
        <c:numFmt formatCode="General" sourceLinked="1"/>
        <c:tickLblPos val="nextTo"/>
        <c:crossAx val="5311846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ДН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вшу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ГР РИСКА</c:v>
                </c:pt>
              </c:strCache>
            </c:strRef>
          </c:tx>
          <c:cat>
            <c:strRef>
              <c:f>Лист2!$B$1:$D$1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45</c:v>
                </c:pt>
                <c:pt idx="1">
                  <c:v>36</c:v>
                </c:pt>
                <c:pt idx="2">
                  <c:v>27</c:v>
                </c:pt>
              </c:numCache>
            </c:numRef>
          </c:val>
        </c:ser>
        <c:dLbls>
          <c:showVal val="1"/>
        </c:dLbls>
        <c:shape val="cylinder"/>
        <c:axId val="53176960"/>
        <c:axId val="53191040"/>
        <c:axId val="0"/>
      </c:bar3DChart>
      <c:catAx>
        <c:axId val="53176960"/>
        <c:scaling>
          <c:orientation val="minMax"/>
        </c:scaling>
        <c:axPos val="b"/>
        <c:tickLblPos val="nextTo"/>
        <c:crossAx val="53191040"/>
        <c:crosses val="autoZero"/>
        <c:auto val="1"/>
        <c:lblAlgn val="ctr"/>
        <c:lblOffset val="100"/>
      </c:catAx>
      <c:valAx>
        <c:axId val="53191040"/>
        <c:scaling>
          <c:orientation val="minMax"/>
        </c:scaling>
        <c:axPos val="l"/>
        <c:majorGridlines/>
        <c:numFmt formatCode="General" sourceLinked="1"/>
        <c:tickLblPos val="nextTo"/>
        <c:crossAx val="53176960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C58C-7227-4C0E-B0D1-2D372518761F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1B22-94F5-4D23-8A91-646992EA1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1B22-94F5-4D23-8A91-646992EA1C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20AD-14F3-4ACD-8D2D-D7EB2B92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1AB5-7DF4-480F-8E8A-398F09B5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1CCA-B6A6-483F-9371-007AE4BFA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6E6D-6FF7-4649-919F-D7E493EF3F7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49843-546A-4289-8E20-CAF8BCBE26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7C39-8304-45B9-A55D-207948072E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5A00-E2F8-4390-B406-9D6E3D123A1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5E1F-3B93-459A-9ADE-5B652045AA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B24E-AA2B-4260-9B42-3534751CF4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B5DB-886D-46AA-8D2B-7D018D1F6D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5266-E366-4178-880D-FF3F8C156A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41E1-2FC8-4EBA-9259-94BF061E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CDA3-B145-4A81-90FA-F6DD805F1B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7A9A-08DF-42E1-A2BD-C23B5F5533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1CF3-A995-4937-A0D0-7C03D9FD80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8D18-48F5-4119-9694-394582262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C3DB-7EB3-428B-93FD-00F2C1772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9FE1-C5A1-41D2-9763-E43ACD7BD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A50D-3D29-4F0C-8440-38849AFE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2812-71FB-4AA6-94AD-AFDB05E63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C720-2069-45A6-90BB-B8CB47A23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82CF-C3A2-4EC2-A993-FFFFC0B8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FEE9AAC-E52A-4A61-856A-A3B772CC6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E5F39E07-FB18-4A8B-BA7A-E922EE2490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412776"/>
            <a:ext cx="7803976" cy="2952328"/>
          </a:xfrm>
        </p:spPr>
        <p:txBody>
          <a:bodyPr/>
          <a:lstStyle/>
          <a:p>
            <a:pPr algn="ctr" eaLnBrk="1" hangingPunct="1"/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деятельность школы </a:t>
            </a:r>
            <a:b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разрезе стратегических задач </a:t>
            </a:r>
            <a:b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 национального </a:t>
            </a:r>
            <a:b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проекта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Внеурочная занятость учащихся</a:t>
            </a:r>
          </a:p>
        </p:txBody>
      </p:sp>
      <p:pic>
        <p:nvPicPr>
          <p:cNvPr id="12292" name="Picture 5" descr="http://shkola6orel.my1.ru/ou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3861048"/>
            <a:ext cx="18319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611560" y="1052736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«Группа риска»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124744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smtClean="0"/>
              <a:t>Благотворительная  акция «Акниет»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ь</a:t>
            </a:r>
          </a:p>
        </p:txBody>
      </p:sp>
      <p:pic>
        <p:nvPicPr>
          <p:cNvPr id="40964" name="Picture 4" descr="C:\Documents and Settings\школа.D77105EA5C62406\Рабочий стол\НОВОЕ НА САЙТ\фото наурыз\Хоспис\DSC005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58870"/>
            <a:ext cx="3714872" cy="278615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65" name="Picture 5" descr="C:\Documents and Settings\школа.D77105EA5C62406\Рабочий стол\НОВОЕ НА САЙТ\фото наурыз\Хоспис\DSC00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836712"/>
            <a:ext cx="3816426" cy="28623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66" name="Picture 6" descr="C:\Documents and Settings\школа.D77105EA5C62406\Рабочий стол\НОВОЕ НА САЙТ\фото наурыз\Хоспис\DSC005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879052"/>
            <a:ext cx="3816423" cy="286231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7" descr="C:\Documents and Settings\школа.D77105EA5C62406\Рабочий стол\508abdc8e1b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860800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139825"/>
          </a:xfrm>
        </p:spPr>
        <p:txBody>
          <a:bodyPr/>
          <a:lstStyle/>
          <a:p>
            <a:pPr eaLnBrk="1" hangingPunct="1"/>
            <a:r>
              <a:rPr lang="ru-RU" sz="3800" smtClean="0"/>
              <a:t>Если хочешь быть здоров</a:t>
            </a:r>
          </a:p>
        </p:txBody>
      </p:sp>
      <p:pic>
        <p:nvPicPr>
          <p:cNvPr id="16387" name="Picture 5" descr="http://kargoo.gov.kz/media/img/photogallery/50ab464eb48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843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7" descr="http://kargoo.gov.kz/media/img/photogallery/50ab471eaa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908050"/>
            <a:ext cx="35131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860800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284984"/>
            <a:ext cx="247808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763" y="3068638"/>
            <a:ext cx="268446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2" name="Picture 11" descr="http://www.mms.mts.ru/datas1/000/002/929/2929468_thumb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70550" y="692150"/>
            <a:ext cx="34734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http://anatili.kz/wp-content/uploads/d0bdd0b0d183d180d18bd0b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548680"/>
            <a:ext cx="1944216" cy="3231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415" name="Picture 7" descr="C:\Documents and Settings\школа.D77105EA5C62406\Рабочий стол\НОВОЕ НА САЙТ\фото наурыз\IMG_14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712"/>
            <a:ext cx="2356992" cy="3142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mtClean="0"/>
              <a:t>Смотр аулов</a:t>
            </a:r>
          </a:p>
        </p:txBody>
      </p:sp>
      <p:pic>
        <p:nvPicPr>
          <p:cNvPr id="2" name="Picture 4" descr="C:\Documents and Settings\школа.D77105EA5C62406\Рабочий стол\НОВОЕ НА САЙТ\фото наурыз\IMG_14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7" y="3887670"/>
            <a:ext cx="3960440" cy="297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3" name="Picture 5" descr="C:\Documents and Settings\школа.D77105EA5C62406\Рабочий стол\НОВОЕ НА САЙТ\фото наурыз\IMG_14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692696"/>
            <a:ext cx="4383584" cy="3287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4" name="Picture 6" descr="C:\Documents and Settings\школа.D77105EA5C62406\Рабочий стол\НОВОЕ НА САЙТ\фото наурыз\IMG_14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3645024"/>
            <a:ext cx="4064000" cy="30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6" name="Picture 13" descr="http://img1.liveinternet.ru/images/attach/c/7/95/286/95286673_S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4663" y="0"/>
            <a:ext cx="863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http://img1.liveinternet.ru/images/attach/c/7/95/286/95286673_S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725" y="0"/>
            <a:ext cx="863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http://img1.liveinternet.ru/images/attach/c/7/95/286/95286673_S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0"/>
            <a:ext cx="863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http://img1.liveinternet.ru/images/attach/c/7/95/286/95286673_S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8850" y="0"/>
            <a:ext cx="863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 descr="http://img1.liveinternet.ru/images/attach/c/7/95/286/95286673_S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0400" y="0"/>
            <a:ext cx="863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http://im4-tub-kz.yandex.net/i?id=189542917-3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26369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http://kargoo.gov.kz/media/img/photogallery/4ed0a7390b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9245" y="2060848"/>
            <a:ext cx="2744755" cy="20585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Театр «Вдохновение»</a:t>
            </a:r>
          </a:p>
        </p:txBody>
      </p:sp>
      <p:pic>
        <p:nvPicPr>
          <p:cNvPr id="18437" name="Picture 5" descr="http://pics.kz/i1/ce/44/ce444ebbfc615061adf29f1057501f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24744"/>
            <a:ext cx="4442095" cy="489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9" name="Picture 7" descr="http://kargoo.gov.kz/media/img/photogallery/4ed0a63f28dc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60648"/>
            <a:ext cx="2744755" cy="20585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43" name="Picture 11" descr="http://kargoo.gov.kz/media/img/photogallery/4ed0a8b46564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157699"/>
            <a:ext cx="3600400" cy="27003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Школьная газета</a:t>
            </a:r>
          </a:p>
        </p:txBody>
      </p:sp>
      <p:pic>
        <p:nvPicPr>
          <p:cNvPr id="13315" name="Picture 2" descr="http://pics.kz/i1/58/42/5842076a7d2ee4da7d4833d23c6215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52513"/>
            <a:ext cx="25558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1507">
            <a:off x="2619375" y="909638"/>
            <a:ext cx="2773363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pics.kz/i2/0b/06/0b06915ee1dea151ce1d79902cd789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05543">
            <a:off x="4421188" y="1071563"/>
            <a:ext cx="441166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№2копирова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43988">
            <a:off x="5203825" y="2930525"/>
            <a:ext cx="23272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544418">
            <a:off x="995363" y="4100513"/>
            <a:ext cx="4181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pics.kz/i1/2b/e0/2be0261f6b767ffaa76dc8f6429bab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052513"/>
            <a:ext cx="46085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квн</a:t>
            </a:r>
          </a:p>
        </p:txBody>
      </p:sp>
      <p:pic>
        <p:nvPicPr>
          <p:cNvPr id="19460" name="Picture 4" descr="C:\Documents and Settings\школа.D77105EA5C62406\Рабочий стол\38508597_smayliki_dlya_vas_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5373688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pics.kz/i3/21/22/212261a157843c5f5fb01eb111bd93a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51350" y="2924175"/>
            <a:ext cx="46926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2" name="Picture 12" descr="http://www.tumix.ru/data/content/8665.p_39703_1_gallerybig_-1-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476250"/>
            <a:ext cx="30972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Дебаты 2012</a:t>
            </a:r>
          </a:p>
        </p:txBody>
      </p:sp>
      <p:pic>
        <p:nvPicPr>
          <p:cNvPr id="20483" name="Picture 5" descr="http://kargoo.gov.kz/media/img/photogallery/5098a83652ed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http://kargoo.gov.kz/media/img/photogallery/5098c70f000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0"/>
            <a:ext cx="437673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http://www.walford.net.au/uploaded_files/image_uploads/eNews_Images/debat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3429000"/>
            <a:ext cx="37433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44.radikal.ru/i103/1205/2e/36f71293c9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1369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50825" y="447675"/>
          <a:ext cx="8713788" cy="5862638"/>
        </p:xfrm>
        <a:graphic>
          <a:graphicData uri="http://schemas.openxmlformats.org/presentationml/2006/ole">
            <p:oleObj spid="_x0000_s1026" name="Диаграмма" r:id="rId3" imgW="6648402" imgH="3286268" progId="Excel.Sheet.8">
              <p:embed/>
            </p:oleObj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Знаменка жас улан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2050" name="Диаграмма" r:id="rId3" imgW="8229600" imgH="4533995" progId="MSGraph.Chart.8">
              <p:embed followColorScheme="full"/>
            </p:oleObj>
          </a:graphicData>
        </a:graphic>
      </p:graphicFrame>
      <p:pic>
        <p:nvPicPr>
          <p:cNvPr id="2052" name="Picture 7" descr="50bc8479a91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404813"/>
            <a:ext cx="47371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50bc856e1e5a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04813"/>
            <a:ext cx="450056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50bc85304bd8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377983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5" descr="i?id=181475850-65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4149725"/>
            <a:ext cx="2160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i?id=210726653-0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292600"/>
            <a:ext cx="23415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Конкурс «Я - гражданин»</a:t>
            </a:r>
          </a:p>
        </p:txBody>
      </p:sp>
      <p:pic>
        <p:nvPicPr>
          <p:cNvPr id="32772" name="Picture 4" descr="C:\Documents and Settings\школа.D77105EA5C62406\Рабочий стол\жас улан\DSC04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728"/>
            <a:ext cx="3727509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3" name="Picture 5" descr="C:\Documents and Settings\школа.D77105EA5C62406\Рабочий стол\жас улан\DSC049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980728"/>
            <a:ext cx="3744416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5" name="Picture 7" descr="http://content.foto.mail.ru/mail/zykiii/_myphoto/i-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5069" y="3933056"/>
            <a:ext cx="6069259" cy="2924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571184" cy="990947"/>
          </a:xfrm>
        </p:spPr>
        <p:txBody>
          <a:bodyPr/>
          <a:lstStyle/>
          <a:p>
            <a:r>
              <a:rPr lang="ru-RU" dirty="0" smtClean="0"/>
              <a:t>Знамённая группа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4612712" cy="34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1" y="908720"/>
            <a:ext cx="41764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IMAG18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052736"/>
            <a:ext cx="4140200" cy="35283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помним, мы гордимся!</a:t>
            </a:r>
          </a:p>
        </p:txBody>
      </p:sp>
      <p:pic>
        <p:nvPicPr>
          <p:cNvPr id="33797" name="Picture 5" descr="4fa963e7c3a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736"/>
            <a:ext cx="4679950" cy="35099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221" name="Picture 8" descr="%D0%9B%D0%B5%D0%BD%D1%82%D0%B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797425"/>
            <a:ext cx="8640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404813"/>
            <a:ext cx="1871662" cy="38877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помним, как весь мир пылал когда - то</a:t>
            </a:r>
          </a:p>
        </p:txBody>
      </p:sp>
      <p:pic>
        <p:nvPicPr>
          <p:cNvPr id="10245" name="Picture 5" descr="http://kargoo.gov.kz/media/img/photogallery/4fa9621d0f5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3456384" cy="46006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 descr="E:\фото для презент\ветераны\IMAG1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5595" y="548680"/>
            <a:ext cx="3648405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7" name="Picture 7" descr="E:\фото для презент\ветераны\IMAG18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3600" y="3429000"/>
            <a:ext cx="3600400" cy="2700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9" descr="http://www.soccer.ru/images/upload/91015359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6315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13"/>
            <a:ext cx="8820472" cy="127897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контроля посещаемости занятий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3610744" cy="295275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Оперативный отряд содействия полиции</a:t>
            </a:r>
          </a:p>
        </p:txBody>
      </p:sp>
      <p:pic>
        <p:nvPicPr>
          <p:cNvPr id="35845" name="Picture 5" descr="экс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8804" y="332656"/>
            <a:ext cx="4542363" cy="3028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844" name="Picture 4" descr="IMG_75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429000"/>
            <a:ext cx="4211960" cy="330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70" name="Picture 6" descr="E:\ООСП\SAM_03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429000"/>
            <a:ext cx="4392488" cy="3312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684</TotalTime>
  <Words>68</Words>
  <Application>Microsoft Office PowerPoint</Application>
  <PresentationFormat>Экран (4:3)</PresentationFormat>
  <Paragraphs>19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Пиксел</vt:lpstr>
      <vt:lpstr>Край</vt:lpstr>
      <vt:lpstr>Диаграмма</vt:lpstr>
      <vt:lpstr>Воспитательная деятельность школы  в разрезе стратегических задач  нового  национального  образовательного проекта</vt:lpstr>
      <vt:lpstr>Слайд 2</vt:lpstr>
      <vt:lpstr>Знаменка жас улан</vt:lpstr>
      <vt:lpstr>Конкурс «Я - гражданин»</vt:lpstr>
      <vt:lpstr>Знамённая группа</vt:lpstr>
      <vt:lpstr>Мы помним, мы гордимся!</vt:lpstr>
      <vt:lpstr>Мы помним, как весь мир пылал когда - то</vt:lpstr>
      <vt:lpstr>Система контроля посещаемости занятий</vt:lpstr>
      <vt:lpstr>Оперативный отряд содействия полиции</vt:lpstr>
      <vt:lpstr>Внеурочная занятость учащихся</vt:lpstr>
      <vt:lpstr>«Группа риска» </vt:lpstr>
      <vt:lpstr>Благотворительная  акция «Акниет»                    ь</vt:lpstr>
      <vt:lpstr>Если хочешь быть здоров</vt:lpstr>
      <vt:lpstr>Смотр аулов</vt:lpstr>
      <vt:lpstr>Театр «Вдохновение»</vt:lpstr>
      <vt:lpstr>Школьная газета</vt:lpstr>
      <vt:lpstr>квн</vt:lpstr>
      <vt:lpstr>Дебаты 2012</vt:lpstr>
      <vt:lpstr>Слайд 19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47</cp:revision>
  <dcterms:created xsi:type="dcterms:W3CDTF">2013-02-08T07:44:33Z</dcterms:created>
  <dcterms:modified xsi:type="dcterms:W3CDTF">2013-02-18T03:37:23Z</dcterms:modified>
</cp:coreProperties>
</file>